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257" r:id="rId3"/>
    <p:sldId id="352" r:id="rId4"/>
    <p:sldId id="267" r:id="rId5"/>
    <p:sldId id="258" r:id="rId6"/>
    <p:sldId id="259" r:id="rId7"/>
    <p:sldId id="264" r:id="rId8"/>
    <p:sldId id="263" r:id="rId9"/>
    <p:sldId id="265" r:id="rId10"/>
    <p:sldId id="261" r:id="rId11"/>
    <p:sldId id="262" r:id="rId12"/>
    <p:sldId id="275" r:id="rId13"/>
    <p:sldId id="276" r:id="rId14"/>
    <p:sldId id="277" r:id="rId15"/>
    <p:sldId id="365" r:id="rId16"/>
    <p:sldId id="279" r:id="rId17"/>
    <p:sldId id="280" r:id="rId18"/>
    <p:sldId id="278" r:id="rId19"/>
    <p:sldId id="281" r:id="rId20"/>
    <p:sldId id="326" r:id="rId21"/>
    <p:sldId id="282" r:id="rId22"/>
    <p:sldId id="327" r:id="rId23"/>
    <p:sldId id="354" r:id="rId24"/>
    <p:sldId id="353" r:id="rId25"/>
    <p:sldId id="328" r:id="rId26"/>
    <p:sldId id="355" r:id="rId27"/>
    <p:sldId id="284" r:id="rId28"/>
    <p:sldId id="285" r:id="rId29"/>
    <p:sldId id="286" r:id="rId30"/>
    <p:sldId id="340" r:id="rId31"/>
    <p:sldId id="341" r:id="rId32"/>
    <p:sldId id="342" r:id="rId33"/>
    <p:sldId id="343" r:id="rId34"/>
    <p:sldId id="344" r:id="rId35"/>
    <p:sldId id="367" r:id="rId36"/>
    <p:sldId id="288" r:id="rId37"/>
    <p:sldId id="289" r:id="rId38"/>
    <p:sldId id="329" r:id="rId39"/>
    <p:sldId id="330" r:id="rId40"/>
    <p:sldId id="331" r:id="rId41"/>
    <p:sldId id="335" r:id="rId42"/>
    <p:sldId id="293" r:id="rId43"/>
    <p:sldId id="294" r:id="rId44"/>
    <p:sldId id="295" r:id="rId45"/>
    <p:sldId id="297" r:id="rId46"/>
    <p:sldId id="356" r:id="rId47"/>
    <p:sldId id="298" r:id="rId48"/>
    <p:sldId id="357" r:id="rId49"/>
    <p:sldId id="359" r:id="rId50"/>
    <p:sldId id="360" r:id="rId51"/>
    <p:sldId id="361" r:id="rId52"/>
    <p:sldId id="362" r:id="rId53"/>
    <p:sldId id="308" r:id="rId54"/>
    <p:sldId id="333" r:id="rId55"/>
    <p:sldId id="309" r:id="rId56"/>
    <p:sldId id="310" r:id="rId57"/>
    <p:sldId id="311" r:id="rId58"/>
    <p:sldId id="312" r:id="rId59"/>
    <p:sldId id="313" r:id="rId60"/>
    <p:sldId id="319" r:id="rId61"/>
    <p:sldId id="314" r:id="rId62"/>
    <p:sldId id="315" r:id="rId63"/>
    <p:sldId id="316" r:id="rId64"/>
    <p:sldId id="317" r:id="rId65"/>
    <p:sldId id="322" r:id="rId66"/>
    <p:sldId id="323" r:id="rId67"/>
    <p:sldId id="320" r:id="rId68"/>
    <p:sldId id="324" r:id="rId69"/>
    <p:sldId id="363" r:id="rId70"/>
    <p:sldId id="366" r:id="rId71"/>
    <p:sldId id="368" r:id="rId72"/>
    <p:sldId id="338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B00B0-44AC-6244-B870-3EE74A5EB16D}" type="datetimeFigureOut">
              <a:rPr lang="en-US" smtClean="0"/>
              <a:t>4/14/11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F8608-52B7-E94F-AAE1-EA8448C38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68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8493A-5A24-6C4E-8346-FFD342FD02DE}" type="datetimeFigureOut">
              <a:rPr lang="en-US" smtClean="0"/>
              <a:t>4/14/11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9D95B-D351-D448-828A-55A5AC13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5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retrofits accommodate</a:t>
            </a:r>
            <a:r>
              <a:rPr lang="en-US" baseline="0" dirty="0" smtClean="0"/>
              <a:t> but do not embrace the reality 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 stories: </a:t>
            </a:r>
            <a:r>
              <a:rPr lang="en-US" dirty="0" err="1" smtClean="0"/>
              <a:t>mapreduce</a:t>
            </a:r>
            <a:r>
              <a:rPr lang="en-US" dirty="0" smtClean="0"/>
              <a:t>,</a:t>
            </a:r>
            <a:r>
              <a:rPr lang="en-US" baseline="0" dirty="0" smtClean="0"/>
              <a:t> parallel </a:t>
            </a:r>
            <a:r>
              <a:rPr lang="en-US" baseline="0" dirty="0" err="1" smtClean="0"/>
              <a:t>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1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 clock, local data, local computation.</a:t>
            </a:r>
            <a:r>
              <a:rPr lang="en-US" baseline="0" dirty="0" smtClean="0"/>
              <a:t>    Observe, think, 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9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op</a:t>
            </a:r>
            <a:r>
              <a:rPr lang="en-US" baseline="0" dirty="0" smtClean="0"/>
              <a:t> B.   A = allies.  Filter: B = (allies beginning with S) or Union: B = (allies and neutral countries)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47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NM: B = non-allies or # of allies</a:t>
            </a:r>
          </a:p>
          <a:p>
            <a:r>
              <a:rPr lang="en-US" baseline="0" dirty="0" smtClean="0"/>
              <a:t>Send roses/missiles to B.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22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Assert that the</a:t>
            </a:r>
            <a:r>
              <a:rPr lang="en-US" baseline="0" dirty="0" smtClean="0"/>
              <a:t> “logical” effect of updates to local state is the same for ANY delivery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3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4/14/11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9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4/14/11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4/14/11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6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4/14/11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4/14/11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2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4/14/11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3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4/14/11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7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4/14/11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9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4/14/11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4/14/11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4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4/14/11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4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0AB02-06FD-B14B-9863-982FD4B8EC07}" type="datetimeFigureOut">
              <a:rPr lang="en-US" smtClean="0"/>
              <a:t>4/14/11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2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1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om.cs.berkeley.edu" TargetMode="External"/><Relationship Id="rId3" Type="http://schemas.openxmlformats.org/officeDocument/2006/relationships/hyperlink" Target="http://bloom-lang.org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888" y="24091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Disorderly programming.</a:t>
            </a:r>
            <a:br>
              <a:rPr lang="en-US" dirty="0" smtClean="0"/>
            </a:br>
            <a:r>
              <a:rPr lang="en-US" dirty="0" smtClean="0"/>
              <a:t>CALM analysis.</a:t>
            </a:r>
            <a:endParaRPr lang="en-US" dirty="0"/>
          </a:p>
        </p:txBody>
      </p:sp>
      <p:pic>
        <p:nvPicPr>
          <p:cNvPr id="3" name="Picture 2" descr="bloomlogolef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74" y="1258240"/>
            <a:ext cx="5111213" cy="103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2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Disorderly programming</a:t>
            </a:r>
          </a:p>
          <a:p>
            <a:r>
              <a:rPr lang="en-US" dirty="0"/>
              <a:t>Program state is unordered </a:t>
            </a:r>
            <a:r>
              <a:rPr lang="en-US" dirty="0" smtClean="0"/>
              <a:t>collections</a:t>
            </a:r>
          </a:p>
          <a:p>
            <a:r>
              <a:rPr lang="en-US" dirty="0"/>
              <a:t>Program logic is an unordered set of rules</a:t>
            </a:r>
          </a:p>
        </p:txBody>
      </p:sp>
    </p:spTree>
    <p:extLst>
      <p:ext uri="{BB962C8B-B14F-4D97-AF65-F5344CB8AC3E}">
        <p14:creationId xmlns:p14="http://schemas.microsoft.com/office/powerpoint/2010/main" val="322998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Disorderly programming</a:t>
            </a:r>
          </a:p>
          <a:p>
            <a:r>
              <a:rPr lang="en-US" dirty="0"/>
              <a:t>Program state is unordered </a:t>
            </a:r>
            <a:r>
              <a:rPr lang="en-US" dirty="0" smtClean="0"/>
              <a:t>collections</a:t>
            </a:r>
          </a:p>
          <a:p>
            <a:r>
              <a:rPr lang="en-US" dirty="0"/>
              <a:t>Program logic is an unordered set of </a:t>
            </a:r>
            <a:r>
              <a:rPr lang="en-US" dirty="0" smtClean="0"/>
              <a:t>rules</a:t>
            </a:r>
          </a:p>
          <a:p>
            <a:r>
              <a:rPr lang="en-US" dirty="0" smtClean="0"/>
              <a:t>Independence and concurrency are assumed</a:t>
            </a:r>
          </a:p>
          <a:p>
            <a:r>
              <a:rPr lang="en-US" dirty="0" smtClean="0"/>
              <a:t>Ordering of data or instructions are explicit, special-case behaviors</a:t>
            </a:r>
          </a:p>
          <a:p>
            <a:pPr lvl="1"/>
            <a:r>
              <a:rPr lang="en-US" dirty="0" smtClean="0"/>
              <a:t>This is the hard stuff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394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oomlogolef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83" y="407417"/>
            <a:ext cx="4271838" cy="8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5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BUD: Bloom Under </a:t>
            </a:r>
            <a:r>
              <a:rPr lang="en-US" dirty="0" err="1" smtClean="0"/>
              <a:t>Develoment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Ruby internal DSL</a:t>
            </a:r>
          </a:p>
          <a:p>
            <a:r>
              <a:rPr lang="en-US" dirty="0" smtClean="0"/>
              <a:t>Set comprehension style of programming</a:t>
            </a:r>
          </a:p>
          <a:p>
            <a:r>
              <a:rPr lang="en-US" dirty="0" smtClean="0"/>
              <a:t>Fully declarative semantics 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 err="1" smtClean="0"/>
              <a:t>Dedalus</a:t>
            </a:r>
            <a:r>
              <a:rPr lang="en-US" dirty="0" smtClean="0"/>
              <a:t> (</a:t>
            </a:r>
            <a:r>
              <a:rPr lang="en-US" dirty="0" err="1" smtClean="0"/>
              <a:t>Datalog</a:t>
            </a:r>
            <a:r>
              <a:rPr lang="en-US" dirty="0" smtClean="0"/>
              <a:t> + time) </a:t>
            </a:r>
          </a:p>
          <a:p>
            <a:pPr marL="457200" lvl="1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4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multicast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&lt;~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(message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* members) </a:t>
            </a:r>
            <a:r>
              <a:rPr lang="en-US" sz="1800" b="1" dirty="0" smtClean="0">
                <a:solidFill>
                  <a:srgbClr val="008000"/>
                </a:solidFill>
                <a:latin typeface="Courier-Bold"/>
              </a:rPr>
              <a:t>do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800" dirty="0" err="1">
                <a:solidFill>
                  <a:prstClr val="black"/>
                </a:solidFill>
                <a:latin typeface="Courier"/>
              </a:rPr>
              <a:t>mes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Courier"/>
              </a:rPr>
              <a:t>mem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666666"/>
                </a:solidFill>
                <a:latin typeface="Courier"/>
              </a:rPr>
              <a:t>  [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mem</a:t>
            </a:r>
            <a:r>
              <a:rPr lang="en-US" sz="1800" dirty="0" err="1" smtClean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address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mes</a:t>
            </a:r>
            <a:r>
              <a:rPr lang="en-US" sz="1800" dirty="0" err="1" smtClean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id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Courier"/>
              </a:rPr>
              <a:t>mes</a:t>
            </a:r>
            <a:r>
              <a:rPr lang="en-US" sz="18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800" dirty="0" err="1">
                <a:solidFill>
                  <a:prstClr val="black"/>
                </a:solidFill>
                <a:latin typeface="Courier"/>
              </a:rPr>
              <a:t>payload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8000"/>
                </a:solidFill>
                <a:latin typeface="Courier-Bold"/>
              </a:rPr>
              <a:t>end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3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multicast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&lt;~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(message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* members) </a:t>
            </a:r>
            <a:r>
              <a:rPr lang="en-US" sz="1800" b="1" dirty="0" smtClean="0">
                <a:solidFill>
                  <a:srgbClr val="008000"/>
                </a:solidFill>
                <a:latin typeface="Courier-Bold"/>
              </a:rPr>
              <a:t>do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800" dirty="0" err="1">
                <a:solidFill>
                  <a:prstClr val="black"/>
                </a:solidFill>
                <a:latin typeface="Courier"/>
              </a:rPr>
              <a:t>mes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Courier"/>
              </a:rPr>
              <a:t>mem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666666"/>
                </a:solidFill>
                <a:latin typeface="Courier"/>
              </a:rPr>
              <a:t>  [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mem</a:t>
            </a:r>
            <a:r>
              <a:rPr lang="en-US" sz="1800" dirty="0" err="1" smtClean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address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mes</a:t>
            </a:r>
            <a:r>
              <a:rPr lang="en-US" sz="1800" dirty="0" err="1" smtClean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id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Courier"/>
              </a:rPr>
              <a:t>mes</a:t>
            </a:r>
            <a:r>
              <a:rPr lang="en-US" sz="18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800" dirty="0" err="1">
                <a:solidFill>
                  <a:prstClr val="black"/>
                </a:solidFill>
                <a:latin typeface="Courier"/>
              </a:rPr>
              <a:t>payload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8000"/>
                </a:solidFill>
                <a:latin typeface="Courier-Bold"/>
              </a:rPr>
              <a:t>end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bud_lang_cropp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6" y="2767014"/>
            <a:ext cx="8516084" cy="383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 language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182"/>
            <a:ext cx="8229600" cy="4525963"/>
          </a:xfrm>
        </p:spPr>
        <p:txBody>
          <a:bodyPr/>
          <a:lstStyle/>
          <a:p>
            <a:r>
              <a:rPr lang="en-US" dirty="0" smtClean="0"/>
              <a:t>Module system</a:t>
            </a:r>
          </a:p>
          <a:p>
            <a:pPr lvl="1"/>
            <a:r>
              <a:rPr lang="en-US" dirty="0" smtClean="0"/>
              <a:t>Encapsulation and composition via </a:t>
            </a:r>
            <a:r>
              <a:rPr lang="en-US" dirty="0" err="1" smtClean="0"/>
              <a:t>mixins</a:t>
            </a:r>
            <a:endParaRPr lang="en-US" dirty="0" smtClean="0"/>
          </a:p>
          <a:p>
            <a:pPr lvl="1"/>
            <a:r>
              <a:rPr lang="en-US" dirty="0" smtClean="0"/>
              <a:t>Separation of abstract interfaces and concrete implementations</a:t>
            </a:r>
          </a:p>
          <a:p>
            <a:r>
              <a:rPr lang="en-US" dirty="0" err="1" smtClean="0"/>
              <a:t>Metaprogramming</a:t>
            </a:r>
            <a:r>
              <a:rPr lang="en-US" dirty="0" smtClean="0"/>
              <a:t> and reflection</a:t>
            </a:r>
          </a:p>
          <a:p>
            <a:pPr lvl="1"/>
            <a:r>
              <a:rPr lang="en-US" dirty="0" smtClean="0"/>
              <a:t>Program state is program data</a:t>
            </a:r>
          </a:p>
          <a:p>
            <a:r>
              <a:rPr lang="en-US" dirty="0" smtClean="0"/>
              <a:t>Pay-as-you-code schemas</a:t>
            </a:r>
          </a:p>
          <a:p>
            <a:pPr lvl="1"/>
            <a:r>
              <a:rPr lang="en-US" dirty="0" smtClean="0"/>
              <a:t>Default is key =&gt; value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0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model</a:t>
            </a:r>
            <a:endParaRPr lang="en-US" dirty="0"/>
          </a:p>
        </p:txBody>
      </p:sp>
      <p:pic>
        <p:nvPicPr>
          <p:cNvPr id="4" name="Picture 3" descr="op_mod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4941" y="-297387"/>
            <a:ext cx="5832869" cy="75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3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distributed programs in Bloom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0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 Interfaces and Declarations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ourier-Bold"/>
              </a:rPr>
              <a:t>DeliveryProtocol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state </a:t>
            </a:r>
            <a:r>
              <a:rPr lang="en-US" sz="18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  interface input,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pipe_in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endParaRPr lang="en-US" sz="1800" dirty="0" smtClean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	</a:t>
            </a:r>
            <a:r>
              <a:rPr lang="en-US" sz="1800" dirty="0" smtClean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dst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src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ident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:payload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  interface output,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pipe_sent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endParaRPr lang="en-US" sz="1800" dirty="0" smtClean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	</a:t>
            </a:r>
            <a:r>
              <a:rPr lang="en-US" sz="1800" dirty="0" err="1" smtClean="0">
                <a:solidFill>
                  <a:srgbClr val="19177C"/>
                </a:solidFill>
                <a:latin typeface="Courier"/>
              </a:rPr>
              <a:t>pipe_in.schema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8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8057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is already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Nearly all nontrivial systems are (or are becoming) </a:t>
            </a:r>
            <a:r>
              <a:rPr lang="en-US" dirty="0" smtClean="0"/>
              <a:t>distributed</a:t>
            </a:r>
          </a:p>
          <a:p>
            <a:r>
              <a:rPr lang="en-US" dirty="0"/>
              <a:t>Programming distributed systems is </a:t>
            </a:r>
            <a:r>
              <a:rPr lang="en-US" dirty="0" smtClean="0"/>
              <a:t>hard</a:t>
            </a:r>
          </a:p>
          <a:p>
            <a:r>
              <a:rPr lang="en-US" dirty="0"/>
              <a:t>Reasoning about them is harder</a:t>
            </a:r>
          </a:p>
        </p:txBody>
      </p:sp>
    </p:spTree>
    <p:extLst>
      <p:ext uri="{BB962C8B-B14F-4D97-AF65-F5344CB8AC3E}">
        <p14:creationId xmlns:p14="http://schemas.microsoft.com/office/powerpoint/2010/main" val="429015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 Interfaces and Declarations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ourier-Bold"/>
              </a:rPr>
              <a:t>DeliveryProtocol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state </a:t>
            </a:r>
            <a:r>
              <a:rPr lang="en-US" sz="18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  interface input,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pipe_in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		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dst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src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ident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:payload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  interface output,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pipe_sent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		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pipe_in.schema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8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</p:txBody>
      </p:sp>
      <p:pic>
        <p:nvPicPr>
          <p:cNvPr id="4" name="Picture 3" descr="DeliveryProtocol_viz_expanded.sv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01" y="916650"/>
            <a:ext cx="2162127" cy="49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9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9423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Courier-Bold"/>
              </a:rPr>
              <a:t>BestEffortDelivery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dirty="0">
                <a:solidFill>
                  <a:srgbClr val="008000"/>
                </a:solidFill>
                <a:latin typeface="Courier"/>
              </a:rPr>
              <a:t>include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 err="1">
                <a:solidFill>
                  <a:srgbClr val="880000"/>
                </a:solidFill>
                <a:latin typeface="Courier"/>
              </a:rPr>
              <a:t>DeliveryProtocol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state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  channel </a:t>
            </a:r>
            <a:r>
              <a:rPr lang="en-US" sz="14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400" dirty="0" err="1">
                <a:solidFill>
                  <a:srgbClr val="19177C"/>
                </a:solidFill>
                <a:latin typeface="Courier"/>
              </a:rPr>
              <a:t>pipe_chan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400" dirty="0" err="1" smtClean="0">
                <a:solidFill>
                  <a:srgbClr val="19177C"/>
                </a:solidFill>
                <a:latin typeface="Courier"/>
              </a:rPr>
              <a:t>pipe_in.schema</a:t>
            </a:r>
            <a:endParaRPr lang="en-US" sz="1400" dirty="0" smtClean="0">
              <a:solidFill>
                <a:srgbClr val="19177C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bloom :</a:t>
            </a:r>
            <a:r>
              <a:rPr lang="en-US" sz="1400" dirty="0" err="1">
                <a:solidFill>
                  <a:srgbClr val="0000FF"/>
                </a:solidFill>
                <a:latin typeface="Courier"/>
              </a:rPr>
              <a:t>snd</a:t>
            </a:r>
            <a:r>
              <a:rPr lang="en-US" sz="1400" dirty="0">
                <a:solidFill>
                  <a:srgbClr val="0000FF"/>
                </a:solidFill>
                <a:latin typeface="Courier"/>
              </a:rPr>
              <a:t> do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400" dirty="0" err="1">
                <a:solidFill>
                  <a:prstClr val="black"/>
                </a:solidFill>
                <a:latin typeface="Courier"/>
              </a:rPr>
              <a:t>pipe_chan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>
                <a:solidFill>
                  <a:srgbClr val="666666"/>
                </a:solidFill>
                <a:latin typeface="Courier"/>
              </a:rPr>
              <a:t>&lt;~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urier"/>
              </a:rPr>
              <a:t>pipe_in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end</a:t>
            </a: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bloom :</a:t>
            </a:r>
            <a:r>
              <a:rPr lang="en-US" sz="1400" dirty="0">
                <a:solidFill>
                  <a:srgbClr val="0000FF"/>
                </a:solidFill>
                <a:latin typeface="Courier"/>
              </a:rPr>
              <a:t>done do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	</a:t>
            </a:r>
            <a:r>
              <a:rPr lang="en-US" sz="1400" dirty="0" err="1">
                <a:solidFill>
                  <a:prstClr val="black"/>
                </a:solidFill>
                <a:latin typeface="Courier"/>
              </a:rPr>
              <a:t>pipe_sent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urier"/>
              </a:rPr>
              <a:t>pipe_in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42607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9423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Courier-Bold"/>
              </a:rPr>
              <a:t>BestEffortDelivery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dirty="0">
                <a:solidFill>
                  <a:srgbClr val="008000"/>
                </a:solidFill>
                <a:latin typeface="Courier"/>
              </a:rPr>
              <a:t>include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 err="1">
                <a:solidFill>
                  <a:srgbClr val="880000"/>
                </a:solidFill>
                <a:latin typeface="Courier"/>
              </a:rPr>
              <a:t>DeliveryProtocol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state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  channel </a:t>
            </a:r>
            <a:r>
              <a:rPr lang="en-US" sz="14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400" dirty="0" err="1">
                <a:solidFill>
                  <a:srgbClr val="19177C"/>
                </a:solidFill>
                <a:latin typeface="Courier"/>
              </a:rPr>
              <a:t>pipe_chan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400" dirty="0" err="1">
                <a:solidFill>
                  <a:srgbClr val="19177C"/>
                </a:solidFill>
                <a:latin typeface="Courier"/>
              </a:rPr>
              <a:t>pipe_in.schema</a:t>
            </a:r>
            <a:endParaRPr lang="en-US" sz="1400" dirty="0">
              <a:solidFill>
                <a:srgbClr val="19177C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bloom :</a:t>
            </a:r>
            <a:r>
              <a:rPr lang="en-US" sz="1400" dirty="0" err="1">
                <a:solidFill>
                  <a:srgbClr val="0000FF"/>
                </a:solidFill>
                <a:latin typeface="Courier"/>
              </a:rPr>
              <a:t>snd</a:t>
            </a:r>
            <a:r>
              <a:rPr lang="en-US" sz="1400" dirty="0">
                <a:solidFill>
                  <a:srgbClr val="0000FF"/>
                </a:solidFill>
                <a:latin typeface="Courier"/>
              </a:rPr>
              <a:t> do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400" dirty="0" err="1">
                <a:solidFill>
                  <a:prstClr val="black"/>
                </a:solidFill>
                <a:latin typeface="Courier"/>
              </a:rPr>
              <a:t>pipe_chan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>
                <a:solidFill>
                  <a:srgbClr val="666666"/>
                </a:solidFill>
                <a:latin typeface="Courier"/>
              </a:rPr>
              <a:t>&lt;~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urier"/>
              </a:rPr>
              <a:t>pipe_in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end</a:t>
            </a: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bloom :</a:t>
            </a:r>
            <a:r>
              <a:rPr lang="en-US" sz="1400" dirty="0">
                <a:solidFill>
                  <a:srgbClr val="0000FF"/>
                </a:solidFill>
                <a:latin typeface="Courier"/>
              </a:rPr>
              <a:t>done do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	</a:t>
            </a:r>
            <a:r>
              <a:rPr lang="en-US" sz="1400" dirty="0" err="1">
                <a:solidFill>
                  <a:prstClr val="black"/>
                </a:solidFill>
                <a:latin typeface="Courier"/>
              </a:rPr>
              <a:t>pipe_sent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urier"/>
              </a:rPr>
              <a:t>pipe_in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</p:txBody>
      </p:sp>
      <p:pic>
        <p:nvPicPr>
          <p:cNvPr id="4" name="Picture 3" descr="BestEffortDelivery_viz_expanded.sv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98" y="1417638"/>
            <a:ext cx="3932370" cy="42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6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9423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Courier-Bold"/>
              </a:rPr>
              <a:t>BestEffortDelivery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dirty="0">
                <a:solidFill>
                  <a:srgbClr val="008000"/>
                </a:solidFill>
                <a:latin typeface="Courier"/>
              </a:rPr>
              <a:t>include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 err="1">
                <a:solidFill>
                  <a:srgbClr val="880000"/>
                </a:solidFill>
                <a:latin typeface="Courier"/>
              </a:rPr>
              <a:t>DeliveryProtocol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state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  channel </a:t>
            </a:r>
            <a:r>
              <a:rPr lang="en-US" sz="14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400" dirty="0" err="1">
                <a:solidFill>
                  <a:srgbClr val="19177C"/>
                </a:solidFill>
                <a:latin typeface="Courier"/>
              </a:rPr>
              <a:t>pipe_chan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400" dirty="0" err="1">
                <a:solidFill>
                  <a:srgbClr val="19177C"/>
                </a:solidFill>
                <a:latin typeface="Courier"/>
              </a:rPr>
              <a:t>pipe_in.schema</a:t>
            </a:r>
            <a:endParaRPr lang="en-US" sz="1400" dirty="0">
              <a:solidFill>
                <a:srgbClr val="19177C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bloom :</a:t>
            </a:r>
            <a:r>
              <a:rPr lang="en-US" sz="1400" dirty="0" err="1">
                <a:solidFill>
                  <a:srgbClr val="0000FF"/>
                </a:solidFill>
                <a:latin typeface="Courier"/>
              </a:rPr>
              <a:t>snd</a:t>
            </a:r>
            <a:r>
              <a:rPr lang="en-US" sz="1400" dirty="0">
                <a:solidFill>
                  <a:srgbClr val="0000FF"/>
                </a:solidFill>
                <a:latin typeface="Courier"/>
              </a:rPr>
              <a:t> do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400" dirty="0" err="1">
                <a:solidFill>
                  <a:prstClr val="black"/>
                </a:solidFill>
                <a:latin typeface="Courier"/>
              </a:rPr>
              <a:t>pipe_chan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>
                <a:solidFill>
                  <a:srgbClr val="666666"/>
                </a:solidFill>
                <a:latin typeface="Courier"/>
              </a:rPr>
              <a:t>&lt;~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urier"/>
              </a:rPr>
              <a:t>pipe_in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end</a:t>
            </a: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bloom :</a:t>
            </a:r>
            <a:r>
              <a:rPr lang="en-US" sz="1400" dirty="0">
                <a:solidFill>
                  <a:srgbClr val="0000FF"/>
                </a:solidFill>
                <a:latin typeface="Courier"/>
              </a:rPr>
              <a:t>done do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	</a:t>
            </a:r>
            <a:r>
              <a:rPr lang="en-US" sz="1400" dirty="0" err="1">
                <a:solidFill>
                  <a:prstClr val="black"/>
                </a:solidFill>
                <a:latin typeface="Courier"/>
              </a:rPr>
              <a:t>pipe_sent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urier"/>
              </a:rPr>
              <a:t>pipe_in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</p:txBody>
      </p:sp>
      <p:pic>
        <p:nvPicPr>
          <p:cNvPr id="4" name="Picture 3" descr="BestEffortDelivery_viz_expanded.sv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98" y="1417638"/>
            <a:ext cx="3932370" cy="4203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7298" y="206663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Asynchrony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911273" y="2435968"/>
            <a:ext cx="740163" cy="993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13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09" y="1417638"/>
            <a:ext cx="422607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Courier-Bold"/>
              </a:rPr>
              <a:t>ReliableDelivery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dirty="0">
                <a:solidFill>
                  <a:srgbClr val="008000"/>
                </a:solidFill>
                <a:latin typeface="Courier"/>
              </a:rPr>
              <a:t>include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srgbClr val="880000"/>
                </a:solidFill>
                <a:latin typeface="Courier"/>
              </a:rPr>
              <a:t>DeliveryProtocol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import </a:t>
            </a:r>
            <a:r>
              <a:rPr lang="en-US" sz="1200" dirty="0" err="1">
                <a:solidFill>
                  <a:srgbClr val="880000"/>
                </a:solidFill>
                <a:latin typeface="Courier"/>
              </a:rPr>
              <a:t>BestEffortDelivery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:bed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state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table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buf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pipe_in</a:t>
            </a:r>
            <a:r>
              <a:rPr lang="en-US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schema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channel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ack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: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@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src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dst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ident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periodic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:clock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2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bloom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:remember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buf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pipe_in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bed</a:t>
            </a:r>
            <a:r>
              <a:rPr lang="de-DE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pipe_in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pipe_in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bed</a:t>
            </a:r>
            <a:r>
              <a:rPr lang="de-DE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pipe_in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buf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clock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)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lefts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de-DE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bloom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de-DE" sz="1200" dirty="0" err="1">
                <a:solidFill>
                  <a:srgbClr val="19177C"/>
                </a:solidFill>
                <a:latin typeface="Courier"/>
              </a:rPr>
              <a:t>send_ack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ack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&lt;~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bed</a:t>
            </a:r>
            <a:r>
              <a:rPr lang="de-DE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pipe_chan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 smtClean="0">
                <a:solidFill>
                  <a:prstClr val="black"/>
                </a:solidFill>
                <a:latin typeface="Courier"/>
              </a:rPr>
              <a:t>do</a:t>
            </a:r>
            <a:r>
              <a:rPr lang="de-DE" sz="1200" dirty="0" err="1" smtClean="0">
                <a:solidFill>
                  <a:srgbClr val="666666"/>
                </a:solidFill>
                <a:latin typeface="Courier"/>
              </a:rPr>
              <a:t>|</a:t>
            </a:r>
            <a:r>
              <a:rPr lang="de-DE" sz="1200" dirty="0" err="1">
                <a:solidFill>
                  <a:srgbClr val="008000"/>
                </a:solidFill>
                <a:latin typeface="Courier"/>
              </a:rPr>
              <a:t>p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endParaRPr lang="de-DE" sz="1200" dirty="0" smtClean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 smtClean="0">
                <a:solidFill>
                  <a:prstClr val="black"/>
                </a:solidFill>
                <a:latin typeface="Courier"/>
              </a:rPr>
              <a:t>      </a:t>
            </a:r>
            <a:r>
              <a:rPr lang="de-DE" sz="1200" dirty="0" smtClean="0">
                <a:solidFill>
                  <a:srgbClr val="666666"/>
                </a:solidFill>
                <a:latin typeface="Courier"/>
              </a:rPr>
              <a:t>[</a:t>
            </a:r>
            <a:r>
              <a:rPr lang="de-DE" sz="1200" dirty="0" err="1">
                <a:solidFill>
                  <a:srgbClr val="008000"/>
                </a:solidFill>
                <a:latin typeface="Courier"/>
              </a:rPr>
              <a:t>p</a:t>
            </a:r>
            <a:r>
              <a:rPr lang="de-DE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src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de-DE" sz="1200" dirty="0" err="1">
                <a:solidFill>
                  <a:srgbClr val="008000"/>
                </a:solidFill>
                <a:latin typeface="Courier"/>
              </a:rPr>
              <a:t>p</a:t>
            </a:r>
            <a:r>
              <a:rPr lang="de-DE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dst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de-DE" sz="1200" dirty="0" err="1">
                <a:solidFill>
                  <a:srgbClr val="008000"/>
                </a:solidFill>
                <a:latin typeface="Courier"/>
              </a:rPr>
              <a:t>p</a:t>
            </a:r>
            <a:r>
              <a:rPr lang="de-DE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ident</a:t>
            </a:r>
            <a:r>
              <a:rPr lang="de-DE" sz="1200" dirty="0" smtClean="0">
                <a:solidFill>
                  <a:srgbClr val="666666"/>
                </a:solidFill>
                <a:latin typeface="Courier"/>
              </a:rPr>
              <a:t>]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smtClean="0">
                <a:solidFill>
                  <a:prstClr val="black"/>
                </a:solidFill>
                <a:latin typeface="Courier"/>
              </a:rPr>
              <a:t>   end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de-DE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99779" y="1279869"/>
            <a:ext cx="4226070" cy="3799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200" dirty="0" smtClean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bloom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de-DE" sz="1200" dirty="0" err="1">
                <a:solidFill>
                  <a:srgbClr val="19177C"/>
                </a:solidFill>
                <a:latin typeface="Courier"/>
              </a:rPr>
              <a:t>done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temp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de-DE" sz="1200" dirty="0" err="1">
                <a:solidFill>
                  <a:srgbClr val="19177C"/>
                </a:solidFill>
                <a:latin typeface="Courier"/>
              </a:rPr>
              <a:t>msg_acked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buf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ack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)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 smtClean="0">
                <a:solidFill>
                  <a:prstClr val="black"/>
                </a:solidFill>
                <a:latin typeface="Courier"/>
              </a:rPr>
              <a:t>lefts</a:t>
            </a:r>
            <a:r>
              <a:rPr lang="de-DE" sz="1200" dirty="0" smtClean="0">
                <a:solidFill>
                  <a:prstClr val="black"/>
                </a:solidFill>
                <a:latin typeface="Courier"/>
              </a:rPr>
              <a:t>  </a:t>
            </a: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smtClean="0">
                <a:solidFill>
                  <a:prstClr val="black"/>
                </a:solidFill>
                <a:latin typeface="Courier"/>
              </a:rPr>
              <a:t>    (</a:t>
            </a:r>
            <a:r>
              <a:rPr lang="de-DE" sz="1200" dirty="0">
                <a:solidFill>
                  <a:srgbClr val="19177C"/>
                </a:solidFill>
                <a:latin typeface="Courier"/>
              </a:rPr>
              <a:t>:ident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19177C"/>
                </a:solidFill>
                <a:latin typeface="Courier"/>
              </a:rPr>
              <a:t>:ident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pipe_sent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msg_acked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buf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&lt;-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msg_acked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de-DE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19595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09" y="1417638"/>
            <a:ext cx="422607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Courier-Bold"/>
              </a:rPr>
              <a:t>ReliableDelivery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dirty="0">
                <a:solidFill>
                  <a:srgbClr val="008000"/>
                </a:solidFill>
                <a:latin typeface="Courier"/>
              </a:rPr>
              <a:t>include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srgbClr val="880000"/>
                </a:solidFill>
                <a:latin typeface="Courier"/>
              </a:rPr>
              <a:t>DeliveryProtocol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import </a:t>
            </a:r>
            <a:r>
              <a:rPr lang="en-US" sz="1200" dirty="0" err="1">
                <a:solidFill>
                  <a:srgbClr val="880000"/>
                </a:solidFill>
                <a:latin typeface="Courier"/>
              </a:rPr>
              <a:t>BestEffortDelivery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:bed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state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table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buf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pipe_in</a:t>
            </a:r>
            <a:r>
              <a:rPr lang="en-US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schema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channel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ack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: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@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src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dst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ident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periodic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:clock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2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bloom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:remember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buf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pipe_in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bed</a:t>
            </a:r>
            <a:r>
              <a:rPr lang="de-DE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pipe_in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pipe_in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bed</a:t>
            </a:r>
            <a:r>
              <a:rPr lang="de-DE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pipe_in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buf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clock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)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lefts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de-DE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bloom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de-DE" sz="1200" dirty="0" err="1">
                <a:solidFill>
                  <a:srgbClr val="19177C"/>
                </a:solidFill>
                <a:latin typeface="Courier"/>
              </a:rPr>
              <a:t>send_ack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err="1" smtClean="0">
                <a:solidFill>
                  <a:prstClr val="black"/>
                </a:solidFill>
                <a:latin typeface="Courier"/>
              </a:rPr>
              <a:t>ack</a:t>
            </a:r>
            <a:r>
              <a:rPr lang="de-DE" sz="12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&lt;~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bed</a:t>
            </a:r>
            <a:r>
              <a:rPr lang="de-DE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pipe_chan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do</a:t>
            </a:r>
            <a:r>
              <a:rPr lang="de-DE" sz="1200" dirty="0" err="1">
                <a:solidFill>
                  <a:srgbClr val="666666"/>
                </a:solidFill>
                <a:latin typeface="Courier"/>
              </a:rPr>
              <a:t>|</a:t>
            </a:r>
            <a:r>
              <a:rPr lang="de-DE" sz="1200" dirty="0" err="1">
                <a:solidFill>
                  <a:srgbClr val="008000"/>
                </a:solidFill>
                <a:latin typeface="Courier"/>
              </a:rPr>
              <a:t>p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de-DE" sz="1200" dirty="0" err="1">
                <a:solidFill>
                  <a:srgbClr val="008000"/>
                </a:solidFill>
                <a:latin typeface="Courier"/>
              </a:rPr>
              <a:t>p</a:t>
            </a:r>
            <a:r>
              <a:rPr lang="de-DE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src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de-DE" sz="1200" dirty="0" err="1">
                <a:solidFill>
                  <a:srgbClr val="008000"/>
                </a:solidFill>
                <a:latin typeface="Courier"/>
              </a:rPr>
              <a:t>p</a:t>
            </a:r>
            <a:r>
              <a:rPr lang="de-DE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dst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de-DE" sz="1200" dirty="0" err="1">
                <a:solidFill>
                  <a:srgbClr val="008000"/>
                </a:solidFill>
                <a:latin typeface="Courier"/>
              </a:rPr>
              <a:t>p</a:t>
            </a:r>
            <a:r>
              <a:rPr lang="de-DE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ident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]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smtClean="0">
                <a:solidFill>
                  <a:prstClr val="black"/>
                </a:solidFill>
                <a:latin typeface="Courier"/>
              </a:rPr>
              <a:t>end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de-DE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99779" y="1279869"/>
            <a:ext cx="4226070" cy="3799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200" dirty="0" smtClean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bloom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de-DE" sz="1200" dirty="0" err="1">
                <a:solidFill>
                  <a:srgbClr val="19177C"/>
                </a:solidFill>
                <a:latin typeface="Courier"/>
              </a:rPr>
              <a:t>done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temp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de-DE" sz="1200" dirty="0" err="1">
                <a:solidFill>
                  <a:srgbClr val="19177C"/>
                </a:solidFill>
                <a:latin typeface="Courier"/>
              </a:rPr>
              <a:t>msg_acked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buf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ack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)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 smtClean="0">
                <a:solidFill>
                  <a:prstClr val="black"/>
                </a:solidFill>
                <a:latin typeface="Courier"/>
              </a:rPr>
              <a:t>lefts</a:t>
            </a:r>
            <a:r>
              <a:rPr lang="de-DE" sz="1200" dirty="0" smtClean="0">
                <a:solidFill>
                  <a:prstClr val="black"/>
                </a:solidFill>
                <a:latin typeface="Courier"/>
              </a:rPr>
              <a:t>  </a:t>
            </a: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smtClean="0">
                <a:solidFill>
                  <a:prstClr val="black"/>
                </a:solidFill>
                <a:latin typeface="Courier"/>
              </a:rPr>
              <a:t>    (</a:t>
            </a:r>
            <a:r>
              <a:rPr lang="de-DE" sz="1200" dirty="0">
                <a:solidFill>
                  <a:srgbClr val="19177C"/>
                </a:solidFill>
                <a:latin typeface="Courier"/>
              </a:rPr>
              <a:t>:ident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19177C"/>
                </a:solidFill>
                <a:latin typeface="Courier"/>
              </a:rPr>
              <a:t>:ident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pipe_sent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msg_acked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buf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&lt;-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msg_acked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de-DE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</p:txBody>
      </p:sp>
      <p:pic>
        <p:nvPicPr>
          <p:cNvPr id="7" name="Picture 6" descr="ReliableDelivery_viz_collapsed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43" y="3264301"/>
            <a:ext cx="3956435" cy="33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6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09" y="1417638"/>
            <a:ext cx="422607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Courier-Bold"/>
              </a:rPr>
              <a:t>ReliableDelivery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dirty="0">
                <a:solidFill>
                  <a:srgbClr val="008000"/>
                </a:solidFill>
                <a:latin typeface="Courier"/>
              </a:rPr>
              <a:t>include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srgbClr val="880000"/>
                </a:solidFill>
                <a:latin typeface="Courier"/>
              </a:rPr>
              <a:t>DeliveryProtocol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import </a:t>
            </a:r>
            <a:r>
              <a:rPr lang="en-US" sz="1200" dirty="0" err="1">
                <a:solidFill>
                  <a:srgbClr val="880000"/>
                </a:solidFill>
                <a:latin typeface="Courier"/>
              </a:rPr>
              <a:t>BestEffortDelivery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:bed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state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table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buf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pipe_in</a:t>
            </a:r>
            <a:r>
              <a:rPr lang="en-US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schema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channel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ack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: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@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src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dst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ident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periodic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:clock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2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bloom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:remember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buf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pipe_in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bed</a:t>
            </a:r>
            <a:r>
              <a:rPr lang="de-DE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pipe_in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pipe_in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bed</a:t>
            </a:r>
            <a:r>
              <a:rPr lang="de-DE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pipe_in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buf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clock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)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lefts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de-DE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bloom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de-DE" sz="1200" dirty="0" err="1">
                <a:solidFill>
                  <a:srgbClr val="19177C"/>
                </a:solidFill>
                <a:latin typeface="Courier"/>
              </a:rPr>
              <a:t>send_ack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</a:t>
            </a:r>
            <a:r>
              <a:rPr lang="de-DE" sz="12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 smtClean="0">
                <a:solidFill>
                  <a:prstClr val="black"/>
                </a:solidFill>
                <a:latin typeface="Courier"/>
              </a:rPr>
              <a:t>ack</a:t>
            </a:r>
            <a:r>
              <a:rPr lang="de-DE" sz="12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&lt;~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bed</a:t>
            </a:r>
            <a:r>
              <a:rPr lang="de-DE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pipe_chan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do</a:t>
            </a:r>
            <a:r>
              <a:rPr lang="de-DE" sz="1200" dirty="0" err="1">
                <a:solidFill>
                  <a:srgbClr val="666666"/>
                </a:solidFill>
                <a:latin typeface="Courier"/>
              </a:rPr>
              <a:t>|</a:t>
            </a:r>
            <a:r>
              <a:rPr lang="de-DE" sz="1200" dirty="0" err="1">
                <a:solidFill>
                  <a:srgbClr val="008000"/>
                </a:solidFill>
                <a:latin typeface="Courier"/>
              </a:rPr>
              <a:t>p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smtClean="0">
                <a:solidFill>
                  <a:prstClr val="black"/>
                </a:solidFill>
                <a:latin typeface="Courier"/>
              </a:rPr>
              <a:t>  </a:t>
            </a:r>
            <a:r>
              <a:rPr lang="de-DE" sz="1200" dirty="0" smtClean="0">
                <a:solidFill>
                  <a:srgbClr val="666666"/>
                </a:solidFill>
                <a:latin typeface="Courier"/>
              </a:rPr>
              <a:t>[</a:t>
            </a:r>
            <a:r>
              <a:rPr lang="de-DE" sz="1200" dirty="0" err="1">
                <a:solidFill>
                  <a:srgbClr val="008000"/>
                </a:solidFill>
                <a:latin typeface="Courier"/>
              </a:rPr>
              <a:t>p</a:t>
            </a:r>
            <a:r>
              <a:rPr lang="de-DE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src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de-DE" sz="1200" dirty="0" err="1">
                <a:solidFill>
                  <a:srgbClr val="008000"/>
                </a:solidFill>
                <a:latin typeface="Courier"/>
              </a:rPr>
              <a:t>p</a:t>
            </a:r>
            <a:r>
              <a:rPr lang="de-DE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dst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de-DE" sz="1200" dirty="0" err="1">
                <a:solidFill>
                  <a:srgbClr val="008000"/>
                </a:solidFill>
                <a:latin typeface="Courier"/>
              </a:rPr>
              <a:t>p</a:t>
            </a:r>
            <a:r>
              <a:rPr lang="de-DE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ident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]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smtClean="0">
                <a:solidFill>
                  <a:prstClr val="black"/>
                </a:solidFill>
                <a:latin typeface="Courier"/>
              </a:rPr>
              <a:t>end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de-DE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99779" y="1279869"/>
            <a:ext cx="4226070" cy="3799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200" dirty="0" smtClean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bloom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de-DE" sz="1200" dirty="0" err="1">
                <a:solidFill>
                  <a:srgbClr val="19177C"/>
                </a:solidFill>
                <a:latin typeface="Courier"/>
              </a:rPr>
              <a:t>done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temp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de-DE" sz="1200" dirty="0" err="1">
                <a:solidFill>
                  <a:srgbClr val="19177C"/>
                </a:solidFill>
                <a:latin typeface="Courier"/>
              </a:rPr>
              <a:t>msg_acked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buf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ack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)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de-DE" sz="1200" dirty="0" err="1" smtClean="0">
                <a:solidFill>
                  <a:prstClr val="black"/>
                </a:solidFill>
                <a:latin typeface="Courier"/>
              </a:rPr>
              <a:t>lefts</a:t>
            </a:r>
            <a:r>
              <a:rPr lang="de-DE" sz="1200" dirty="0" smtClean="0">
                <a:solidFill>
                  <a:prstClr val="black"/>
                </a:solidFill>
                <a:latin typeface="Courier"/>
              </a:rPr>
              <a:t>  </a:t>
            </a: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smtClean="0">
                <a:solidFill>
                  <a:prstClr val="black"/>
                </a:solidFill>
                <a:latin typeface="Courier"/>
              </a:rPr>
              <a:t>    (</a:t>
            </a:r>
            <a:r>
              <a:rPr lang="de-DE" sz="1200" dirty="0">
                <a:solidFill>
                  <a:srgbClr val="19177C"/>
                </a:solidFill>
                <a:latin typeface="Courier"/>
              </a:rPr>
              <a:t>:ident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19177C"/>
                </a:solidFill>
                <a:latin typeface="Courier"/>
              </a:rPr>
              <a:t>:ident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pipe_sent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msg_acked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buf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>
                <a:solidFill>
                  <a:srgbClr val="666666"/>
                </a:solidFill>
                <a:latin typeface="Courier"/>
              </a:rPr>
              <a:t>&lt;-</a:t>
            </a:r>
            <a:r>
              <a:rPr lang="de-DE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ourier"/>
              </a:rPr>
              <a:t>msg_acked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de-DE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de-DE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de-DE" sz="1200" dirty="0">
              <a:solidFill>
                <a:prstClr val="black"/>
              </a:solidFill>
              <a:latin typeface="Courier"/>
            </a:endParaRPr>
          </a:p>
        </p:txBody>
      </p:sp>
      <p:pic>
        <p:nvPicPr>
          <p:cNvPr id="7" name="Picture 6" descr="ReliableDelivery_viz_collapsed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43" y="3264301"/>
            <a:ext cx="3956435" cy="3344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22506" y="3298938"/>
            <a:ext cx="1831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Asynchrony + </a:t>
            </a:r>
          </a:p>
          <a:p>
            <a:r>
              <a:rPr lang="en-US" dirty="0" err="1" smtClean="0"/>
              <a:t>Nonmonotonicity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60818" y="3971514"/>
            <a:ext cx="738909" cy="646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51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CALM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7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Monotonic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more you know, the more you know.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E.g., select, project, join, union</a:t>
            </a:r>
          </a:p>
          <a:p>
            <a:pPr lvl="1"/>
            <a:r>
              <a:rPr lang="en-US" dirty="0" smtClean="0"/>
              <a:t>(Filter, map, compose, merge)</a:t>
            </a:r>
          </a:p>
          <a:p>
            <a:r>
              <a:rPr lang="en-US" i="1" dirty="0" err="1" smtClean="0"/>
              <a:t>Pipelinable</a:t>
            </a:r>
            <a:endParaRPr lang="en-US" i="1" dirty="0" smtClean="0"/>
          </a:p>
          <a:p>
            <a:r>
              <a:rPr lang="en-US" dirty="0" smtClean="0"/>
              <a:t>Insensitive to the ordering of inputs</a:t>
            </a:r>
          </a:p>
        </p:txBody>
      </p:sp>
    </p:spTree>
    <p:extLst>
      <p:ext uri="{BB962C8B-B14F-4D97-AF65-F5344CB8AC3E}">
        <p14:creationId xmlns:p14="http://schemas.microsoft.com/office/powerpoint/2010/main" val="259720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Nonmonotonic</a:t>
            </a:r>
            <a:r>
              <a:rPr lang="en-US" dirty="0" smtClean="0"/>
              <a:t> Logic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Possible belief revision or retraction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(Un-firing missiles)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 smtClean="0"/>
              <a:t>E.g. aggregation, negation as complement</a:t>
            </a:r>
          </a:p>
          <a:p>
            <a:pPr lvl="1"/>
            <a:r>
              <a:rPr lang="en-US" dirty="0" smtClean="0"/>
              <a:t>(Counting, taking a max/min, checking that an element isn’t in a hash)</a:t>
            </a:r>
          </a:p>
          <a:p>
            <a:r>
              <a:rPr lang="en-US" i="1" dirty="0" smtClean="0"/>
              <a:t>Blocking</a:t>
            </a:r>
          </a:p>
          <a:p>
            <a:r>
              <a:rPr lang="en-US" dirty="0" smtClean="0"/>
              <a:t>Ordering of inputs may affect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5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Disorderly Programming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Bloom programming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CALM Analysis and visualization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Challenge app: replicated shopping carts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969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family of correctness criteria for data-oriented </a:t>
            </a:r>
            <a:r>
              <a:rPr lang="en-US" dirty="0" smtClean="0"/>
              <a:t>systems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Do my replicas all converge to the same final state?</a:t>
            </a:r>
          </a:p>
          <a:p>
            <a:r>
              <a:rPr lang="en-US" dirty="0" smtClean="0"/>
              <a:t>Am I missing any partitions?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State of the art: </a:t>
            </a:r>
            <a:r>
              <a:rPr lang="en-US" i="1" dirty="0" smtClean="0"/>
              <a:t>choose an extreme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Coordination</a:t>
            </a:r>
            <a:r>
              <a:rPr lang="en-US" dirty="0" smtClean="0"/>
              <a:t>: baked-in consistency via protocol </a:t>
            </a:r>
          </a:p>
          <a:p>
            <a:r>
              <a:rPr lang="en-US" dirty="0" err="1" smtClean="0"/>
              <a:t>Serializable</a:t>
            </a:r>
            <a:r>
              <a:rPr lang="en-US" dirty="0" smtClean="0"/>
              <a:t> reads and writes, atomic transactions, ACID</a:t>
            </a:r>
          </a:p>
          <a:p>
            <a:r>
              <a:rPr lang="en-US" dirty="0" smtClean="0"/>
              <a:t>2PC, </a:t>
            </a:r>
            <a:r>
              <a:rPr lang="en-US" dirty="0" err="1" smtClean="0"/>
              <a:t>paxos</a:t>
            </a:r>
            <a:r>
              <a:rPr lang="en-US" dirty="0" smtClean="0"/>
              <a:t>, GCS, 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en-US" b="1" dirty="0" smtClean="0"/>
              <a:t>Establish a total order of updates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Problem: </a:t>
            </a:r>
            <a:r>
              <a:rPr lang="en-US" dirty="0" smtClean="0"/>
              <a:t>latency, availability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948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droc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17" y="1602590"/>
            <a:ext cx="5400726" cy="4393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Application-specific correctness via “rules of thumb</a:t>
            </a:r>
            <a:r>
              <a:rPr lang="en-US" dirty="0" smtClean="0"/>
              <a:t>”</a:t>
            </a:r>
          </a:p>
          <a:p>
            <a:r>
              <a:rPr lang="en-US" dirty="0"/>
              <a:t>Asynchronous </a:t>
            </a:r>
            <a:r>
              <a:rPr lang="en-US" dirty="0" smtClean="0"/>
              <a:t>replication</a:t>
            </a:r>
          </a:p>
          <a:p>
            <a:r>
              <a:rPr lang="en-US" dirty="0"/>
              <a:t>Commutative (i.e., </a:t>
            </a:r>
            <a:r>
              <a:rPr lang="en-US" dirty="0" err="1"/>
              <a:t>reorderable</a:t>
            </a:r>
            <a:r>
              <a:rPr lang="en-US" dirty="0"/>
              <a:t>) </a:t>
            </a:r>
            <a:r>
              <a:rPr lang="en-US" dirty="0" smtClean="0"/>
              <a:t>operations</a:t>
            </a:r>
          </a:p>
          <a:p>
            <a:r>
              <a:rPr lang="en-US" dirty="0"/>
              <a:t>Custom compensation / repair </a:t>
            </a:r>
            <a:r>
              <a:rPr lang="en-US" dirty="0" smtClean="0"/>
              <a:t>logic</a:t>
            </a:r>
          </a:p>
          <a:p>
            <a:r>
              <a:rPr lang="en-US" b="1" dirty="0" smtClean="0"/>
              <a:t>Tolerate all update orders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Problem: </a:t>
            </a:r>
            <a:r>
              <a:rPr lang="en-US" dirty="0" smtClean="0"/>
              <a:t>informal, fragile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869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icksa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71" y="1795878"/>
            <a:ext cx="6560274" cy="4920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 Consistency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2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CALM Conjecture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Consistency ``is’’ logical monotonicity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2054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Logic programming dependency analysis applied to a distributed system</a:t>
            </a:r>
          </a:p>
          <a:p>
            <a:r>
              <a:rPr lang="en-US" dirty="0" smtClean="0"/>
              <a:t>Represent </a:t>
            </a:r>
            <a:r>
              <a:rPr lang="en-US" dirty="0"/>
              <a:t>program as a directed </a:t>
            </a:r>
            <a:r>
              <a:rPr lang="en-US" dirty="0" smtClean="0"/>
              <a:t>graph</a:t>
            </a:r>
          </a:p>
          <a:p>
            <a:pPr lvl="1"/>
            <a:r>
              <a:rPr lang="en-US" dirty="0"/>
              <a:t>Nodes are </a:t>
            </a:r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Arcs are rules </a:t>
            </a:r>
          </a:p>
          <a:p>
            <a:pPr lvl="2"/>
            <a:r>
              <a:rPr lang="en-US" dirty="0" smtClean="0"/>
              <a:t>may be </a:t>
            </a:r>
            <a:r>
              <a:rPr lang="en-US" smtClean="0"/>
              <a:t>labeled asynchronous or </a:t>
            </a:r>
            <a:r>
              <a:rPr lang="en-US" dirty="0" err="1" smtClean="0"/>
              <a:t>nonmonotonic</a:t>
            </a:r>
            <a:endParaRPr lang="en-US" dirty="0" smtClean="0"/>
          </a:p>
          <a:p>
            <a:r>
              <a:rPr lang="en-US" dirty="0" smtClean="0"/>
              <a:t>Tools </a:t>
            </a:r>
            <a:r>
              <a:rPr lang="en-US" dirty="0"/>
              <a:t>identify “points of order” </a:t>
            </a:r>
            <a:endParaRPr lang="en-US" dirty="0" smtClean="0"/>
          </a:p>
          <a:p>
            <a:pPr lvl="1"/>
            <a:r>
              <a:rPr lang="en-US" dirty="0" smtClean="0"/>
              <a:t>Where different input orderings may produce divergent outputs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4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Nonmonotonicity</a:t>
            </a:r>
            <a:r>
              <a:rPr lang="en-US" dirty="0" smtClean="0"/>
              <a:t> after asynchrony in dataflow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Asynchronous messaging =&gt; nondeterministic message orders</a:t>
            </a:r>
          </a:p>
          <a:p>
            <a:r>
              <a:rPr lang="en-US" dirty="0" err="1" smtClean="0"/>
              <a:t>Nonmonotonic</a:t>
            </a:r>
            <a:r>
              <a:rPr lang="en-US" dirty="0" smtClean="0"/>
              <a:t> =&gt; order-sensitive </a:t>
            </a:r>
          </a:p>
          <a:p>
            <a:r>
              <a:rPr lang="en-US" i="1" dirty="0" smtClean="0"/>
              <a:t>Coordination</a:t>
            </a:r>
            <a:r>
              <a:rPr lang="en-US" dirty="0" smtClean="0"/>
              <a:t> may be required to ensure convergent results.</a:t>
            </a:r>
            <a:endParaRPr lang="en-US" dirty="0"/>
          </a:p>
          <a:p>
            <a:r>
              <a:rPr lang="en-US" dirty="0" smtClean="0"/>
              <a:t>Here (and only here) the programmer should reason about ordering!</a:t>
            </a:r>
          </a:p>
        </p:txBody>
      </p:sp>
    </p:spTree>
    <p:extLst>
      <p:ext uri="{BB962C8B-B14F-4D97-AF65-F5344CB8AC3E}">
        <p14:creationId xmlns:p14="http://schemas.microsoft.com/office/powerpoint/2010/main" val="332526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points of order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Coordinate</a:t>
            </a:r>
          </a:p>
          <a:p>
            <a:pPr marL="914400" lvl="1" indent="-514350"/>
            <a:r>
              <a:rPr lang="en-US" dirty="0" smtClean="0"/>
              <a:t>Enforce an ordering over inputs</a:t>
            </a:r>
          </a:p>
          <a:p>
            <a:pPr marL="914400" lvl="1" indent="-514350"/>
            <a:r>
              <a:rPr lang="en-US" dirty="0" smtClean="0"/>
              <a:t>Or block till input set is completely determined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0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points of order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Coordinate</a:t>
            </a:r>
          </a:p>
          <a:p>
            <a:pPr marL="914400" lvl="1" indent="-514350"/>
            <a:r>
              <a:rPr lang="en-US" dirty="0" smtClean="0"/>
              <a:t>Enforce an ordering over inputs</a:t>
            </a:r>
          </a:p>
          <a:p>
            <a:pPr marL="914400" lvl="1" indent="-514350"/>
            <a:r>
              <a:rPr lang="en-US" dirty="0" smtClean="0"/>
              <a:t>Or block till input set is completely determined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Speculate</a:t>
            </a:r>
          </a:p>
          <a:p>
            <a:pPr marL="857250" lvl="1" indent="-457200"/>
            <a:r>
              <a:rPr lang="en-US" dirty="0" smtClean="0"/>
              <a:t>Track ``taint’’</a:t>
            </a:r>
          </a:p>
          <a:p>
            <a:pPr marL="857250" lvl="1" indent="-457200"/>
            <a:r>
              <a:rPr lang="en-US" dirty="0" smtClean="0"/>
              <a:t>Tainted conclusions may be retracted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857250" lvl="1" indent="-45720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5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distributed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6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points of order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Coordinate</a:t>
            </a:r>
          </a:p>
          <a:p>
            <a:pPr marL="914400" lvl="1" indent="-514350"/>
            <a:r>
              <a:rPr lang="en-US" dirty="0" smtClean="0"/>
              <a:t>Enforce an ordering over inputs</a:t>
            </a:r>
          </a:p>
          <a:p>
            <a:pPr marL="914400" lvl="1" indent="-514350"/>
            <a:r>
              <a:rPr lang="en-US" dirty="0" smtClean="0"/>
              <a:t>Or block till input set is completely determined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Speculate</a:t>
            </a:r>
          </a:p>
          <a:p>
            <a:pPr marL="914400" lvl="1" indent="-514350"/>
            <a:r>
              <a:rPr lang="en-US" dirty="0" smtClean="0"/>
              <a:t>Track ``taint’’</a:t>
            </a:r>
          </a:p>
          <a:p>
            <a:pPr marL="857250" lvl="1" indent="-457200"/>
            <a:r>
              <a:rPr lang="en-US" dirty="0" smtClean="0"/>
              <a:t>Tainted conclusions may be retracted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Rewrite</a:t>
            </a:r>
          </a:p>
          <a:p>
            <a:pPr marL="914400" lvl="1" indent="-514350"/>
            <a:r>
              <a:rPr lang="en-US" dirty="0" smtClean="0"/>
              <a:t>``Push down’’ points of order </a:t>
            </a:r>
          </a:p>
          <a:p>
            <a:pPr lvl="2" indent="-342900"/>
            <a:r>
              <a:rPr lang="en-US" dirty="0"/>
              <a:t>P</a:t>
            </a:r>
            <a:r>
              <a:rPr lang="en-US" dirty="0" smtClean="0"/>
              <a:t>ast </a:t>
            </a:r>
            <a:r>
              <a:rPr lang="en-US" dirty="0" err="1" smtClean="0"/>
              <a:t>async</a:t>
            </a:r>
            <a:r>
              <a:rPr lang="en-US" dirty="0" smtClean="0"/>
              <a:t> edges (localize coordination)</a:t>
            </a:r>
          </a:p>
          <a:p>
            <a:pPr lvl="2" indent="-342900"/>
            <a:r>
              <a:rPr lang="en-US" dirty="0" smtClean="0"/>
              <a:t>To edges with less flow (minimize coordination)</a:t>
            </a:r>
          </a:p>
          <a:p>
            <a:pPr marL="857250" lvl="1" indent="-45720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857250" lvl="1" indent="-45720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3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droc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54" y="1045817"/>
            <a:ext cx="3075082" cy="2501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points of order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Coordinate</a:t>
            </a:r>
          </a:p>
          <a:p>
            <a:pPr marL="914400" lvl="1" indent="-514350"/>
            <a:r>
              <a:rPr lang="en-US" dirty="0" smtClean="0"/>
              <a:t>Enforce an ordering over inputs</a:t>
            </a:r>
          </a:p>
          <a:p>
            <a:pPr marL="914400" lvl="1" indent="-514350"/>
            <a:r>
              <a:rPr lang="en-US" dirty="0" smtClean="0"/>
              <a:t>Or block till input set is completely determined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Speculate</a:t>
            </a:r>
          </a:p>
          <a:p>
            <a:pPr marL="914400" lvl="1" indent="-514350"/>
            <a:r>
              <a:rPr lang="en-US" dirty="0" smtClean="0"/>
              <a:t>Track ``taint’’</a:t>
            </a:r>
          </a:p>
          <a:p>
            <a:pPr marL="857250" lvl="1" indent="-457200"/>
            <a:r>
              <a:rPr lang="en-US" dirty="0" smtClean="0"/>
              <a:t>Tainted conclusions may be retracted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Rewrite</a:t>
            </a:r>
          </a:p>
          <a:p>
            <a:pPr marL="914400" lvl="1" indent="-514350"/>
            <a:r>
              <a:rPr lang="en-US" dirty="0" smtClean="0"/>
              <a:t>``Push down’’ points of order </a:t>
            </a:r>
          </a:p>
          <a:p>
            <a:pPr lvl="2" indent="-342900"/>
            <a:r>
              <a:rPr lang="en-US" dirty="0"/>
              <a:t>P</a:t>
            </a:r>
            <a:r>
              <a:rPr lang="en-US" dirty="0" smtClean="0"/>
              <a:t>ast </a:t>
            </a:r>
            <a:r>
              <a:rPr lang="en-US" dirty="0" err="1" smtClean="0"/>
              <a:t>async</a:t>
            </a:r>
            <a:r>
              <a:rPr lang="en-US" dirty="0" smtClean="0"/>
              <a:t> edges (localize coordination)</a:t>
            </a:r>
          </a:p>
          <a:p>
            <a:pPr lvl="2" indent="-342900"/>
            <a:r>
              <a:rPr lang="en-US" dirty="0" smtClean="0"/>
              <a:t>To edges with less flow (minimize coordination)</a:t>
            </a:r>
          </a:p>
          <a:p>
            <a:pPr marL="857250" lvl="1" indent="-45720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857250" lvl="1" indent="-45720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5" name="Picture 4" descr="quicksan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40" y="2877767"/>
            <a:ext cx="3322514" cy="222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3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Carts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9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application: a replicated shopping cart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Replicated to achieve high availability and low </a:t>
            </a:r>
            <a:r>
              <a:rPr lang="en-US" dirty="0" smtClean="0"/>
              <a:t>latency</a:t>
            </a:r>
          </a:p>
          <a:p>
            <a:r>
              <a:rPr lang="en-US" dirty="0"/>
              <a:t>Clients are associated with unique session </a:t>
            </a:r>
            <a:r>
              <a:rPr lang="en-US" dirty="0" smtClean="0"/>
              <a:t>ids</a:t>
            </a:r>
          </a:p>
          <a:p>
            <a:r>
              <a:rPr lang="en-US" dirty="0"/>
              <a:t>Add item, delete item and “checkout” </a:t>
            </a:r>
            <a:r>
              <a:rPr lang="en-US" dirty="0" smtClean="0"/>
              <a:t>operations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Challenge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Ensure that replicas are ``eventually consistent’’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9496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Carts done two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“destructive” </a:t>
            </a:r>
            <a:r>
              <a:rPr lang="en-US" dirty="0" smtClean="0"/>
              <a:t>cart</a:t>
            </a:r>
          </a:p>
          <a:p>
            <a:pPr marL="914400" lvl="1" indent="-514350"/>
            <a:r>
              <a:rPr lang="en-US" dirty="0"/>
              <a:t>Use a replicated KVS as a storage </a:t>
            </a:r>
            <a:r>
              <a:rPr lang="en-US" dirty="0" smtClean="0"/>
              <a:t>system</a:t>
            </a:r>
          </a:p>
          <a:p>
            <a:pPr marL="914400" lvl="1" indent="-514350"/>
            <a:r>
              <a:rPr lang="en-US" dirty="0"/>
              <a:t>Client session id is the </a:t>
            </a:r>
            <a:r>
              <a:rPr lang="en-US" dirty="0" smtClean="0"/>
              <a:t>key</a:t>
            </a:r>
          </a:p>
          <a:p>
            <a:pPr marL="914400" lvl="1" indent="-514350"/>
            <a:r>
              <a:rPr lang="en-US" dirty="0"/>
              <a:t>Value is an array representing cart </a:t>
            </a:r>
            <a:r>
              <a:rPr lang="en-US" dirty="0" smtClean="0"/>
              <a:t>contents</a:t>
            </a:r>
          </a:p>
          <a:p>
            <a:pPr marL="914400" lvl="1" indent="-514350"/>
            <a:r>
              <a:rPr lang="en-US" dirty="0"/>
              <a:t>Checkout causes value array to be sent to </a:t>
            </a:r>
            <a:r>
              <a:rPr lang="en-US" dirty="0" smtClean="0"/>
              <a:t>client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“disorderly” </a:t>
            </a:r>
            <a:r>
              <a:rPr lang="en-US" dirty="0" smtClean="0"/>
              <a:t>cart</a:t>
            </a:r>
          </a:p>
          <a:p>
            <a:pPr lvl="1"/>
            <a:r>
              <a:rPr lang="en-US" dirty="0"/>
              <a:t>Accumulate (and asynchronously replicate) a set of </a:t>
            </a:r>
            <a:r>
              <a:rPr lang="en-US" dirty="0" smtClean="0"/>
              <a:t>cart actions</a:t>
            </a:r>
          </a:p>
          <a:p>
            <a:pPr lvl="1"/>
            <a:r>
              <a:rPr lang="en-US" dirty="0"/>
              <a:t>At checkout, count additions and deletions, take </a:t>
            </a:r>
            <a:r>
              <a:rPr lang="en-US" dirty="0" smtClean="0"/>
              <a:t>difference</a:t>
            </a:r>
          </a:p>
          <a:p>
            <a:pPr lvl="1"/>
            <a:r>
              <a:rPr lang="en-US" dirty="0"/>
              <a:t>Aggregate the summary into an array “just in time”</a:t>
            </a:r>
          </a:p>
        </p:txBody>
      </p:sp>
    </p:spTree>
    <p:extLst>
      <p:ext uri="{BB962C8B-B14F-4D97-AF65-F5344CB8AC3E}">
        <p14:creationId xmlns:p14="http://schemas.microsoft.com/office/powerpoint/2010/main" val="265485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key/value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ourier-Bold"/>
              </a:rPr>
              <a:t>KVSProtocol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state </a:t>
            </a:r>
            <a:r>
              <a:rPr lang="en-US" sz="18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   interface 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input,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kvput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 smtClean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 smtClean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key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reqid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:value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  interface input,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kvdel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reqid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  interface input,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kvget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reqid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  interface output,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kvget_response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,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     </a:t>
            </a:r>
            <a:r>
              <a:rPr lang="en-US" sz="1800" dirty="0" smtClean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reqid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:value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8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205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VSProtocol_viz_collapsed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18" y="3071091"/>
            <a:ext cx="2473969" cy="3394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key/value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ourier-Bold"/>
              </a:rPr>
              <a:t>KVSProtocol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state </a:t>
            </a:r>
            <a:r>
              <a:rPr lang="en-US" sz="18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   interface 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input,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kvput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 smtClean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 smtClean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key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reqid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:value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  interface input,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kvdel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reqid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  interface input,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kvget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reqid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  interface output,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kvget_response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,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     </a:t>
            </a:r>
            <a:r>
              <a:rPr lang="en-US" sz="1800" dirty="0" smtClean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reqid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:value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8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536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key/value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69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Courier-Bold"/>
              </a:rPr>
              <a:t>BasicKVS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dirty="0">
                <a:solidFill>
                  <a:srgbClr val="008000"/>
                </a:solidFill>
                <a:latin typeface="Courier"/>
              </a:rPr>
              <a:t>include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srgbClr val="880000"/>
                </a:solidFill>
                <a:latin typeface="Courier"/>
              </a:rPr>
              <a:t>KVSProtocol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state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table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:value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bloom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:mutate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&lt;+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ourier"/>
              </a:rPr>
              <a:t>kvput</a:t>
            </a:r>
            <a:r>
              <a:rPr lang="en-US" sz="12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{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value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}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&lt;-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kvput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lefts(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bloom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:get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temp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getj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kvget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pairs(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kvget_response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ourier"/>
              </a:rPr>
              <a:t>getj</a:t>
            </a:r>
            <a:r>
              <a:rPr lang="en-US" sz="12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g, t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g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t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t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value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]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bloom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delete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do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&lt;-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kvdel)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lefts(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:key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6814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key/value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69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Courier-Bold"/>
              </a:rPr>
              <a:t>BasicKVS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dirty="0">
                <a:solidFill>
                  <a:srgbClr val="008000"/>
                </a:solidFill>
                <a:latin typeface="Courier"/>
              </a:rPr>
              <a:t>include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srgbClr val="880000"/>
                </a:solidFill>
                <a:latin typeface="Courier"/>
              </a:rPr>
              <a:t>KVSProtocol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state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table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:value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bloom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:mutate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&lt;+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ourier"/>
              </a:rPr>
              <a:t>kvput</a:t>
            </a:r>
            <a:r>
              <a:rPr lang="en-US" sz="12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{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value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}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&lt;-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kvput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lefts(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bloom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:get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temp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getj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kvget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pairs(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kvget_response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ourier"/>
              </a:rPr>
              <a:t>getj</a:t>
            </a:r>
            <a:r>
              <a:rPr lang="en-US" sz="12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g, t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g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t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t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value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]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bloom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delete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do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&lt;-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kvdel)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lefts(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:key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</p:txBody>
      </p:sp>
      <p:pic>
        <p:nvPicPr>
          <p:cNvPr id="4" name="Picture 3" descr="KVSProtocol_BasicKVS_viz_collapsed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80" y="1582240"/>
            <a:ext cx="2427713" cy="438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8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key/value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69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Courier-Bold"/>
              </a:rPr>
              <a:t>BasicKVS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dirty="0">
                <a:solidFill>
                  <a:srgbClr val="008000"/>
                </a:solidFill>
                <a:latin typeface="Courier"/>
              </a:rPr>
              <a:t>include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srgbClr val="880000"/>
                </a:solidFill>
                <a:latin typeface="Courier"/>
              </a:rPr>
              <a:t>KVSProtocol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state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table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:value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bloom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:mutate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&lt;+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ourier"/>
              </a:rPr>
              <a:t>kvput</a:t>
            </a:r>
            <a:r>
              <a:rPr lang="en-US" sz="12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{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value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}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&lt;-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kvput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lefts(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bloom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:get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temp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getj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kvget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pairs(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kvget_response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ourier"/>
              </a:rPr>
              <a:t>getj</a:t>
            </a:r>
            <a:r>
              <a:rPr lang="en-US" sz="12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g, t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g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t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t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value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]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bloom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delete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do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&lt;-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kvdel)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lefts(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:key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</p:txBody>
      </p:sp>
      <p:pic>
        <p:nvPicPr>
          <p:cNvPr id="4" name="Picture 3" descr="KVSProtocol_BasicKVS_viz_collapsed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80" y="1582240"/>
            <a:ext cx="2427713" cy="4387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1454" y="2205182"/>
            <a:ext cx="139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Nonmononic</a:t>
            </a:r>
            <a:endParaRPr lang="en-US" dirty="0" smtClean="0"/>
          </a:p>
          <a:p>
            <a:r>
              <a:rPr lang="en-US" dirty="0" smtClean="0"/>
              <a:t>operations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5640286" y="2851513"/>
            <a:ext cx="1471714" cy="323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</p:cNvCxnSpPr>
          <p:nvPr/>
        </p:nvCxnSpPr>
        <p:spPr>
          <a:xfrm>
            <a:off x="5640286" y="2851513"/>
            <a:ext cx="2072078" cy="542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869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Order is pervasive in the stored program model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Program state is an ordered </a:t>
            </a:r>
            <a:r>
              <a:rPr lang="en-US" dirty="0" smtClean="0"/>
              <a:t>array</a:t>
            </a:r>
          </a:p>
          <a:p>
            <a:r>
              <a:rPr lang="en-US" dirty="0"/>
              <a:t>Program logic is a list of instructions with a PC</a:t>
            </a:r>
          </a:p>
        </p:txBody>
      </p:sp>
    </p:spTree>
    <p:extLst>
      <p:ext uri="{BB962C8B-B14F-4D97-AF65-F5344CB8AC3E}">
        <p14:creationId xmlns:p14="http://schemas.microsoft.com/office/powerpoint/2010/main" val="178158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key/value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69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Courier-Bold"/>
              </a:rPr>
              <a:t>BasicKVS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dirty="0">
                <a:solidFill>
                  <a:srgbClr val="008000"/>
                </a:solidFill>
                <a:latin typeface="Courier"/>
              </a:rPr>
              <a:t>include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srgbClr val="880000"/>
                </a:solidFill>
                <a:latin typeface="Courier"/>
              </a:rPr>
              <a:t>KVSProtocol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state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table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:value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bloom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:mutate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&lt;+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ourier"/>
              </a:rPr>
              <a:t>kvput</a:t>
            </a:r>
            <a:r>
              <a:rPr lang="en-US" sz="12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{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value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}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&lt;-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kvput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lefts(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bloom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:get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temp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getj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kvget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pairs(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kvget_response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ourier"/>
              </a:rPr>
              <a:t>getj</a:t>
            </a:r>
            <a:r>
              <a:rPr lang="en-US" sz="12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g, t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g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t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t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value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]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bloom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delete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do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&lt;-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kvdel)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lefts(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:key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</p:txBody>
      </p:sp>
      <p:pic>
        <p:nvPicPr>
          <p:cNvPr id="4" name="Picture 3" descr="KVSProtocol_BasicKVS_viz_collapsed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80" y="1582240"/>
            <a:ext cx="2427713" cy="4387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1454" y="2205182"/>
            <a:ext cx="139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Nonmononic</a:t>
            </a:r>
            <a:endParaRPr lang="en-US" dirty="0" smtClean="0"/>
          </a:p>
          <a:p>
            <a:r>
              <a:rPr lang="en-US" dirty="0" smtClean="0"/>
              <a:t>operations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5640286" y="2851513"/>
            <a:ext cx="1471714" cy="323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</p:cNvCxnSpPr>
          <p:nvPr/>
        </p:nvCxnSpPr>
        <p:spPr>
          <a:xfrm>
            <a:off x="5640286" y="2851513"/>
            <a:ext cx="2072078" cy="542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</p:cNvCxnSpPr>
          <p:nvPr/>
        </p:nvCxnSpPr>
        <p:spPr>
          <a:xfrm flipH="1">
            <a:off x="1824182" y="2851513"/>
            <a:ext cx="3816104" cy="542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81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key/value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69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Courier-Bold"/>
              </a:rPr>
              <a:t>BasicKVS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dirty="0">
                <a:solidFill>
                  <a:srgbClr val="008000"/>
                </a:solidFill>
                <a:latin typeface="Courier"/>
              </a:rPr>
              <a:t>include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srgbClr val="880000"/>
                </a:solidFill>
                <a:latin typeface="Courier"/>
              </a:rPr>
              <a:t>KVSProtocol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state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table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:value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bloom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:mutate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&lt;+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ourier"/>
              </a:rPr>
              <a:t>kvput</a:t>
            </a:r>
            <a:r>
              <a:rPr lang="en-US" sz="12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{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value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}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&lt;-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kvput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lefts(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bloom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:get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temp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getj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kvget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pairs(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kvget_response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ourier"/>
              </a:rPr>
              <a:t>getj</a:t>
            </a:r>
            <a:r>
              <a:rPr lang="en-US" sz="12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g, t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g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t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t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value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]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bloom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delete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do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&lt;-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kvdel)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lefts(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:key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</p:txBody>
      </p:sp>
      <p:pic>
        <p:nvPicPr>
          <p:cNvPr id="4" name="Picture 3" descr="KVSProtocol_BasicKVS_viz_collapsed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80" y="1582240"/>
            <a:ext cx="2427713" cy="4387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1454" y="2205182"/>
            <a:ext cx="139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Nonmononic</a:t>
            </a:r>
            <a:endParaRPr lang="en-US" dirty="0" smtClean="0"/>
          </a:p>
          <a:p>
            <a:r>
              <a:rPr lang="en-US" dirty="0" smtClean="0"/>
              <a:t>operations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5640286" y="2851513"/>
            <a:ext cx="1887350" cy="323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99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key/value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69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Courier-Bold"/>
              </a:rPr>
              <a:t>BasicKVS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dirty="0">
                <a:solidFill>
                  <a:srgbClr val="008000"/>
                </a:solidFill>
                <a:latin typeface="Courier"/>
              </a:rPr>
              <a:t>include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srgbClr val="880000"/>
                </a:solidFill>
                <a:latin typeface="Courier"/>
              </a:rPr>
              <a:t>KVSProtocol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state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table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:value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bloom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:mutate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&lt;+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ourier"/>
              </a:rPr>
              <a:t>kvput</a:t>
            </a:r>
            <a:r>
              <a:rPr lang="en-US" sz="12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{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value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}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&lt;-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kvput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lefts(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bloom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:get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temp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getj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kvget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pairs(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kvget_response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ourier"/>
              </a:rPr>
              <a:t>getj</a:t>
            </a:r>
            <a:r>
              <a:rPr lang="en-US" sz="12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g, t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g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t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t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value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]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bloom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delete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do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&lt;-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kvdel)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lefts(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:key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</p:txBody>
      </p:sp>
      <p:pic>
        <p:nvPicPr>
          <p:cNvPr id="4" name="Picture 3" descr="KVSProtocol_BasicKVS_viz_collapsed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80" y="1582240"/>
            <a:ext cx="2427713" cy="4387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1454" y="2205182"/>
            <a:ext cx="139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Nonmononic</a:t>
            </a:r>
            <a:endParaRPr lang="en-US" dirty="0" smtClean="0"/>
          </a:p>
          <a:p>
            <a:r>
              <a:rPr lang="en-US" dirty="0" smtClean="0"/>
              <a:t>operations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5640286" y="2851513"/>
            <a:ext cx="1887350" cy="323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</p:cNvCxnSpPr>
          <p:nvPr/>
        </p:nvCxnSpPr>
        <p:spPr>
          <a:xfrm flipH="1">
            <a:off x="1801091" y="2851513"/>
            <a:ext cx="3839195" cy="2991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16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``Destructive’’ Cart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367" y="12081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b="1" dirty="0" err="1">
                <a:solidFill>
                  <a:srgbClr val="0000FF"/>
                </a:solidFill>
                <a:latin typeface="Courier-Bold"/>
              </a:rPr>
              <a:t>DestructiveCart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dirty="0">
                <a:solidFill>
                  <a:srgbClr val="008000"/>
                </a:solidFill>
                <a:latin typeface="Courier"/>
              </a:rPr>
              <a:t>include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srgbClr val="880000"/>
                </a:solidFill>
                <a:latin typeface="Courier"/>
              </a:rPr>
              <a:t>CartProtocol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dirty="0">
                <a:solidFill>
                  <a:srgbClr val="008000"/>
                </a:solidFill>
                <a:latin typeface="Courier"/>
              </a:rPr>
              <a:t>include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srgbClr val="880000"/>
                </a:solidFill>
                <a:latin typeface="Courier"/>
              </a:rPr>
              <a:t>KVSProtocol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declare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b="1" dirty="0" err="1">
                <a:solidFill>
                  <a:srgbClr val="008000"/>
                </a:solidFill>
                <a:latin typeface="Courier-Bold"/>
              </a:rPr>
              <a:t>def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srgbClr val="0000FF"/>
                </a:solidFill>
                <a:latin typeface="Courier"/>
              </a:rPr>
              <a:t>queueing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kvget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 smtClean="0">
                <a:solidFill>
                  <a:prstClr val="black"/>
                </a:solidFill>
                <a:latin typeface="Courier"/>
              </a:rPr>
              <a:t>action_msg</a:t>
            </a:r>
            <a:r>
              <a:rPr lang="en-US" sz="9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{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}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kvput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 smtClean="0">
                <a:solidFill>
                  <a:prstClr val="black"/>
                </a:solidFill>
                <a:latin typeface="Courier"/>
              </a:rPr>
              <a:t>action_msg</a:t>
            </a:r>
            <a:r>
              <a:rPr lang="en-US" sz="9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do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if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BA2121"/>
                </a:solidFill>
                <a:latin typeface="Courier"/>
              </a:rPr>
              <a:t>"Add"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b="1" dirty="0">
                <a:solidFill>
                  <a:srgbClr val="AA22FF"/>
                </a:solidFill>
                <a:latin typeface="Courier-Bold"/>
              </a:rPr>
              <a:t>and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b="1" dirty="0">
                <a:solidFill>
                  <a:srgbClr val="AA22FF"/>
                </a:solidFill>
                <a:latin typeface="Courier-Bold"/>
              </a:rPr>
              <a:t>not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kvget_response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map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{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b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b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}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include?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 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client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srgbClr val="008000"/>
                </a:solidFill>
                <a:latin typeface="Courier"/>
              </a:rPr>
              <a:t>Array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new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push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(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item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)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old_state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join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kvget_response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action_msg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kvget_response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action_msg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kvput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 smtClean="0">
                <a:solidFill>
                  <a:prstClr val="black"/>
                </a:solidFill>
                <a:latin typeface="Courier"/>
              </a:rPr>
              <a:t>old_state</a:t>
            </a:r>
            <a:r>
              <a:rPr lang="en-US" sz="9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do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b, a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if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BA2121"/>
                </a:solidFill>
                <a:latin typeface="Courier"/>
              </a:rPr>
              <a:t>"Add"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 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client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(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b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value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clone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push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(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item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))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en-US" sz="900" b="1" dirty="0" err="1">
                <a:solidFill>
                  <a:srgbClr val="008000"/>
                </a:solidFill>
                <a:latin typeface="Courier-Bold"/>
              </a:rPr>
              <a:t>elsif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BA2121"/>
                </a:solidFill>
                <a:latin typeface="Courier"/>
              </a:rPr>
              <a:t>"Del"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 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client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delete_one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(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b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value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item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)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declare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b="1" dirty="0" err="1">
                <a:solidFill>
                  <a:srgbClr val="008000"/>
                </a:solidFill>
                <a:latin typeface="Courier-Bold"/>
              </a:rPr>
              <a:t>def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urier"/>
              </a:rPr>
              <a:t>finish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kvget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 smtClean="0">
                <a:solidFill>
                  <a:prstClr val="black"/>
                </a:solidFill>
                <a:latin typeface="Courier"/>
              </a:rPr>
              <a:t>checkout_msg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 </a:t>
            </a:r>
            <a:r>
              <a:rPr lang="en-US" sz="900" dirty="0" smtClean="0">
                <a:solidFill>
                  <a:prstClr val="black"/>
                </a:solidFill>
                <a:latin typeface="Courier"/>
              </a:rPr>
              <a:t>{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c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}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lookup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join(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kvget_response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checkout_msg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kvget_response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checkout_msg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response_msg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&lt;~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smtClean="0">
                <a:solidFill>
                  <a:prstClr val="black"/>
                </a:solidFill>
                <a:latin typeface="Courier"/>
              </a:rPr>
              <a:t>lookup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do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r, c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client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server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value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008000"/>
                </a:solidFill>
                <a:latin typeface="Courier"/>
              </a:rPr>
              <a:t>nil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5161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``Destructive’’ Cart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367" y="12081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b="1" dirty="0" err="1">
                <a:solidFill>
                  <a:srgbClr val="0000FF"/>
                </a:solidFill>
                <a:latin typeface="Courier-Bold"/>
              </a:rPr>
              <a:t>DestructiveCart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dirty="0">
                <a:solidFill>
                  <a:srgbClr val="008000"/>
                </a:solidFill>
                <a:latin typeface="Courier"/>
              </a:rPr>
              <a:t>include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srgbClr val="880000"/>
                </a:solidFill>
                <a:latin typeface="Courier"/>
              </a:rPr>
              <a:t>CartProtocol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dirty="0">
                <a:solidFill>
                  <a:srgbClr val="008000"/>
                </a:solidFill>
                <a:latin typeface="Courier"/>
              </a:rPr>
              <a:t>include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srgbClr val="880000"/>
                </a:solidFill>
                <a:latin typeface="Courier"/>
              </a:rPr>
              <a:t>KVSProtocol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declare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b="1" dirty="0" err="1">
                <a:solidFill>
                  <a:srgbClr val="008000"/>
                </a:solidFill>
                <a:latin typeface="Courier-Bold"/>
              </a:rPr>
              <a:t>def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srgbClr val="0000FF"/>
                </a:solidFill>
                <a:latin typeface="Courier"/>
              </a:rPr>
              <a:t>queueing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kvget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action_msg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{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}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kvput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action_msg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do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if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BA2121"/>
                </a:solidFill>
                <a:latin typeface="Courier"/>
              </a:rPr>
              <a:t>"Add"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b="1" dirty="0">
                <a:solidFill>
                  <a:srgbClr val="AA22FF"/>
                </a:solidFill>
                <a:latin typeface="Courier-Bold"/>
              </a:rPr>
              <a:t>and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b="1" dirty="0">
                <a:solidFill>
                  <a:srgbClr val="AA22FF"/>
                </a:solidFill>
                <a:latin typeface="Courier-Bold"/>
              </a:rPr>
              <a:t>not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kvget_response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map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{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b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b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}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include?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 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client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srgbClr val="008000"/>
                </a:solidFill>
                <a:latin typeface="Courier"/>
              </a:rPr>
              <a:t>Array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new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push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(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item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)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old_state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join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kvget_response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action_msg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kvget_response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action_msg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kvput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old_state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do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b, a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if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BA2121"/>
                </a:solidFill>
                <a:latin typeface="Courier"/>
              </a:rPr>
              <a:t>"Add"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 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client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(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b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value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clone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push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(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item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))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en-US" sz="900" b="1" dirty="0" err="1">
                <a:solidFill>
                  <a:srgbClr val="008000"/>
                </a:solidFill>
                <a:latin typeface="Courier-Bold"/>
              </a:rPr>
              <a:t>elsif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BA2121"/>
                </a:solidFill>
                <a:latin typeface="Courier"/>
              </a:rPr>
              <a:t>"Del"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 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client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delete_one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(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b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value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item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)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declare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b="1" dirty="0" err="1">
                <a:solidFill>
                  <a:srgbClr val="008000"/>
                </a:solidFill>
                <a:latin typeface="Courier-Bold"/>
              </a:rPr>
              <a:t>def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urier"/>
              </a:rPr>
              <a:t>finish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kvget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checkout_msg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 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{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c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}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lookup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join(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kvget_response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checkout_msg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kvget_response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checkout_msg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response_msg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&lt;~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lookup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do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r, c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client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server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value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008000"/>
                </a:solidFill>
                <a:latin typeface="Courier"/>
              </a:rPr>
              <a:t>nil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900" dirty="0"/>
          </a:p>
        </p:txBody>
      </p:sp>
      <p:sp>
        <p:nvSpPr>
          <p:cNvPr id="4" name="Left Brace 3"/>
          <p:cNvSpPr/>
          <p:nvPr/>
        </p:nvSpPr>
        <p:spPr>
          <a:xfrm>
            <a:off x="1520600" y="1992300"/>
            <a:ext cx="501041" cy="30479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1561381" y="5091434"/>
            <a:ext cx="501041" cy="138645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1477" y="3192342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 to client </a:t>
            </a:r>
          </a:p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1477" y="5430169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 to client </a:t>
            </a:r>
          </a:p>
          <a:p>
            <a:r>
              <a:rPr lang="en-US" dirty="0" smtClean="0"/>
              <a:t>checkout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5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``Destructive’’ Cart</a:t>
            </a:r>
          </a:p>
        </p:txBody>
      </p:sp>
      <p:pic>
        <p:nvPicPr>
          <p:cNvPr id="7" name="Picture 6" descr="DestructiveCart_CartClient_BasicKVS_viz_collapsed.sv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024884"/>
            <a:ext cx="4942380" cy="58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4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``Destructive’’ Cart</a:t>
            </a:r>
          </a:p>
        </p:txBody>
      </p:sp>
      <p:pic>
        <p:nvPicPr>
          <p:cNvPr id="7" name="Picture 6" descr="DestructiveCart_CartClient_BasicKVS_viz_collapsed.sv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024884"/>
            <a:ext cx="4942380" cy="583311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910947" y="2634039"/>
            <a:ext cx="1246777" cy="122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10947" y="2634039"/>
            <a:ext cx="28081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2387273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Asynchrony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9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``Destructive’’ Cart</a:t>
            </a:r>
          </a:p>
        </p:txBody>
      </p:sp>
      <p:pic>
        <p:nvPicPr>
          <p:cNvPr id="7" name="Picture 6" descr="DestructiveCart_CartClient_BasicKVS_viz_collapsed.sv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024884"/>
            <a:ext cx="4942380" cy="583311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910947" y="2634039"/>
            <a:ext cx="1246777" cy="122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10947" y="2634039"/>
            <a:ext cx="28081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2387273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Asynchrony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6" idx="3"/>
          </p:cNvCxnSpPr>
          <p:nvPr/>
        </p:nvCxnSpPr>
        <p:spPr>
          <a:xfrm>
            <a:off x="2095500" y="4347657"/>
            <a:ext cx="14933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4012" y="4162991"/>
            <a:ext cx="183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Nonmonotonicity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623416" y="3407873"/>
            <a:ext cx="768985" cy="2446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7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``Destructive’’ Cart</a:t>
            </a:r>
          </a:p>
        </p:txBody>
      </p:sp>
      <p:pic>
        <p:nvPicPr>
          <p:cNvPr id="7" name="Picture 6" descr="DestructiveCart_CartClient_BasicKVS_viz_collapsed.sv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024884"/>
            <a:ext cx="4942380" cy="583311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910947" y="2634039"/>
            <a:ext cx="1246777" cy="122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10947" y="2634039"/>
            <a:ext cx="28081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2387273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Asynchrony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6" idx="3"/>
          </p:cNvCxnSpPr>
          <p:nvPr/>
        </p:nvCxnSpPr>
        <p:spPr>
          <a:xfrm>
            <a:off x="2095500" y="4347657"/>
            <a:ext cx="14933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4012" y="4162991"/>
            <a:ext cx="183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Nonmonotonicity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623416" y="3407873"/>
            <a:ext cx="768985" cy="2446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6" idx="3"/>
          </p:cNvCxnSpPr>
          <p:nvPr/>
        </p:nvCxnSpPr>
        <p:spPr>
          <a:xfrm>
            <a:off x="2196828" y="5751266"/>
            <a:ext cx="856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4012" y="5566600"/>
            <a:ext cx="193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Divergent Results?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623416" y="4958381"/>
            <a:ext cx="768985" cy="2446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DestructiveCart_CartClient_BasicKVS_viz_collapsed.svg.pdf"/>
          <p:cNvPicPr>
            <a:picLocks noChangeAspect="1"/>
          </p:cNvPicPr>
          <p:nvPr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853" y="109443"/>
            <a:ext cx="4942380" cy="58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7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``Destructive’’ Cart</a:t>
            </a:r>
          </a:p>
        </p:txBody>
      </p:sp>
      <p:pic>
        <p:nvPicPr>
          <p:cNvPr id="7" name="Picture 6" descr="DestructiveCart_CartClient_BasicKVS_viz_collapsed.sv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024884"/>
            <a:ext cx="4942380" cy="583311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095500" y="3670028"/>
            <a:ext cx="2367261" cy="4929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0466" y="2970927"/>
            <a:ext cx="2710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coordination? E.g.,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Synchronous replication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Paxos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1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on_neuman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16" y="3848075"/>
            <a:ext cx="5166722" cy="3009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Order is pervasive in the stored program model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Program state is an ordered </a:t>
            </a:r>
            <a:r>
              <a:rPr lang="en-US" dirty="0" smtClean="0"/>
              <a:t>array</a:t>
            </a:r>
          </a:p>
          <a:p>
            <a:r>
              <a:rPr lang="en-US" dirty="0"/>
              <a:t>Program logic is a list of instructions with a PC</a:t>
            </a:r>
          </a:p>
        </p:txBody>
      </p:sp>
    </p:spTree>
    <p:extLst>
      <p:ext uri="{BB962C8B-B14F-4D97-AF65-F5344CB8AC3E}">
        <p14:creationId xmlns:p14="http://schemas.microsoft.com/office/powerpoint/2010/main" val="23864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``Destructive’’ Cart</a:t>
            </a:r>
          </a:p>
        </p:txBody>
      </p:sp>
      <p:pic>
        <p:nvPicPr>
          <p:cNvPr id="7" name="Picture 6" descr="DestructiveCart_CartClient_BasicKVS_viz_collapsed.sv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024884"/>
            <a:ext cx="4942380" cy="583311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095500" y="3670028"/>
            <a:ext cx="2367261" cy="4929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0466" y="2970927"/>
            <a:ext cx="2710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coordination? E.g.,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Synchronous replication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Paxos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4555" y="4404907"/>
            <a:ext cx="26369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 =</a:t>
            </a:r>
            <a:r>
              <a:rPr lang="en-US" dirty="0" smtClean="0"/>
              <a:t> |</a:t>
            </a:r>
            <a:r>
              <a:rPr lang="en-US" dirty="0" err="1" smtClean="0"/>
              <a:t>client_action</a:t>
            </a:r>
            <a:r>
              <a:rPr lang="en-US" dirty="0" smtClean="0"/>
              <a:t>|</a:t>
            </a:r>
          </a:p>
          <a:p>
            <a:r>
              <a:rPr lang="en-US" i="1" dirty="0"/>
              <a:t>m</a:t>
            </a:r>
            <a:r>
              <a:rPr lang="en-US" dirty="0" smtClean="0"/>
              <a:t> = |</a:t>
            </a:r>
            <a:r>
              <a:rPr lang="en-US" dirty="0" err="1" smtClean="0"/>
              <a:t>client_checkout</a:t>
            </a:r>
            <a:r>
              <a:rPr lang="en-US" dirty="0" smtClean="0"/>
              <a:t>| = 1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b="1" i="1" dirty="0" smtClean="0"/>
              <a:t>n </a:t>
            </a:r>
            <a:r>
              <a:rPr lang="en-US" b="1" dirty="0" smtClean="0"/>
              <a:t>rounds of coordination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71326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23"/>
            <a:ext cx="8229600" cy="1143000"/>
          </a:xfrm>
        </p:spPr>
        <p:txBody>
          <a:bodyPr/>
          <a:lstStyle/>
          <a:p>
            <a:r>
              <a:rPr lang="en-US" dirty="0" smtClean="0"/>
              <a:t>``Disorderly Cart’’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703" y="108756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b="1" dirty="0" err="1">
                <a:solidFill>
                  <a:srgbClr val="0000FF"/>
                </a:solidFill>
                <a:latin typeface="Courier-Bold"/>
              </a:rPr>
              <a:t>DisorderlyCart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dirty="0">
                <a:solidFill>
                  <a:srgbClr val="008000"/>
                </a:solidFill>
                <a:latin typeface="Courier"/>
              </a:rPr>
              <a:t>include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srgbClr val="880000"/>
                </a:solidFill>
                <a:latin typeface="Courier"/>
              </a:rPr>
              <a:t>CartProtocol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 smtClean="0">
                <a:solidFill>
                  <a:prstClr val="black"/>
                </a:solidFill>
                <a:latin typeface="Courier"/>
              </a:rPr>
              <a:t>  state do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table 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900" dirty="0" err="1">
                <a:solidFill>
                  <a:srgbClr val="19177C"/>
                </a:solidFill>
                <a:latin typeface="Courier"/>
              </a:rPr>
              <a:t>cart_action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:session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900" dirty="0" err="1">
                <a:solidFill>
                  <a:srgbClr val="19177C"/>
                </a:solidFill>
                <a:latin typeface="Courier"/>
              </a:rPr>
              <a:t>reqid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:item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:action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scratch 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900" dirty="0" err="1">
                <a:solidFill>
                  <a:srgbClr val="19177C"/>
                </a:solidFill>
                <a:latin typeface="Courier"/>
              </a:rPr>
              <a:t>action_cnt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:session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:item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:action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900" dirty="0" err="1">
                <a:solidFill>
                  <a:srgbClr val="19177C"/>
                </a:solidFill>
                <a:latin typeface="Courier"/>
              </a:rPr>
              <a:t>cnt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scratch 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:status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:server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:client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:session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:item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900" dirty="0" err="1">
                <a:solidFill>
                  <a:srgbClr val="19177C"/>
                </a:solidFill>
                <a:latin typeface="Courier"/>
              </a:rPr>
              <a:t>cnt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dirty="0" smtClean="0">
                <a:solidFill>
                  <a:prstClr val="black"/>
                </a:solidFill>
                <a:latin typeface="Courier"/>
              </a:rPr>
              <a:t>end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declare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b="1" dirty="0" err="1">
                <a:solidFill>
                  <a:srgbClr val="008000"/>
                </a:solidFill>
                <a:latin typeface="Courier-Bold"/>
              </a:rPr>
              <a:t>def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urier"/>
              </a:rPr>
              <a:t>saved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 smtClean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dirty="0" err="1" smtClean="0">
                <a:solidFill>
                  <a:prstClr val="black"/>
                </a:solidFill>
                <a:latin typeface="Courier"/>
              </a:rPr>
              <a:t>cart_action</a:t>
            </a:r>
            <a:r>
              <a:rPr lang="en-US" sz="9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 smtClean="0">
                <a:solidFill>
                  <a:prstClr val="black"/>
                </a:solidFill>
                <a:latin typeface="Courier"/>
              </a:rPr>
              <a:t>action_msg</a:t>
            </a:r>
            <a:r>
              <a:rPr lang="en-US" sz="9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{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c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item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}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action_cnt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cart_action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group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(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cart_action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cart_action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item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cart_action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count(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cart_action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))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declare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b="1" dirty="0" err="1">
                <a:solidFill>
                  <a:srgbClr val="008000"/>
                </a:solidFill>
                <a:latin typeface="Courier-Bold"/>
              </a:rPr>
              <a:t>def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urier"/>
              </a:rPr>
              <a:t>consider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status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smtClean="0">
                <a:solidFill>
                  <a:prstClr val="black"/>
                </a:solidFill>
                <a:latin typeface="Courier"/>
              </a:rPr>
              <a:t>(</a:t>
            </a:r>
            <a:r>
              <a:rPr lang="en-US" sz="900" dirty="0" err="1" smtClean="0">
                <a:solidFill>
                  <a:prstClr val="black"/>
                </a:solidFill>
                <a:latin typeface="Courier"/>
              </a:rPr>
              <a:t>action_cnt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*</a:t>
            </a:r>
            <a:r>
              <a:rPr lang="en-US" sz="9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 smtClean="0">
                <a:solidFill>
                  <a:prstClr val="black"/>
                </a:solidFill>
                <a:latin typeface="Courier"/>
              </a:rPr>
              <a:t>action_cnt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smtClean="0">
                <a:solidFill>
                  <a:prstClr val="black"/>
                </a:solidFill>
                <a:latin typeface="Courier"/>
              </a:rPr>
              <a:t>* </a:t>
            </a:r>
            <a:r>
              <a:rPr lang="en-US" sz="900" dirty="0" err="1" smtClean="0">
                <a:solidFill>
                  <a:prstClr val="black"/>
                </a:solidFill>
                <a:latin typeface="Courier"/>
              </a:rPr>
              <a:t>checkout_msg</a:t>
            </a:r>
            <a:r>
              <a:rPr lang="en-US" sz="900" dirty="0" smtClean="0">
                <a:solidFill>
                  <a:prstClr val="black"/>
                </a:solidFill>
                <a:latin typeface="Courier"/>
              </a:rPr>
              <a:t>)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do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a1, a2, c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if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a1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session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a2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session </a:t>
            </a:r>
            <a:r>
              <a:rPr lang="en-US" sz="900" b="1" dirty="0">
                <a:solidFill>
                  <a:srgbClr val="AA22FF"/>
                </a:solidFill>
                <a:latin typeface="Courier-Bold"/>
              </a:rPr>
              <a:t>and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a1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item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a2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item </a:t>
            </a:r>
            <a:r>
              <a:rPr lang="en-US" sz="900" b="1" dirty="0">
                <a:solidFill>
                  <a:srgbClr val="AA22FF"/>
                </a:solidFill>
                <a:latin typeface="Courier-Bold"/>
              </a:rPr>
              <a:t>and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a1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session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b="1" dirty="0">
                <a:solidFill>
                  <a:srgbClr val="AA22FF"/>
                </a:solidFill>
                <a:latin typeface="Courier-Bold"/>
              </a:rPr>
              <a:t>and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a1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action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BA2121"/>
                </a:solidFill>
                <a:latin typeface="Courier"/>
              </a:rPr>
              <a:t>"Add"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b="1" dirty="0">
                <a:solidFill>
                  <a:srgbClr val="AA22FF"/>
                </a:solidFill>
                <a:latin typeface="Courier-Bold"/>
              </a:rPr>
              <a:t>and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smtClean="0">
                <a:solidFill>
                  <a:prstClr val="black"/>
                </a:solidFill>
                <a:latin typeface="Courier"/>
              </a:rPr>
              <a:t>    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smtClean="0">
                <a:solidFill>
                  <a:prstClr val="black"/>
                </a:solidFill>
                <a:latin typeface="Courier"/>
              </a:rPr>
              <a:t>      a2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action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BA2121"/>
                </a:solidFill>
                <a:latin typeface="Courier"/>
              </a:rPr>
              <a:t>"Del"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</a:p>
          <a:p>
            <a:pPr marL="0" indent="0">
              <a:buNone/>
            </a:pPr>
            <a:r>
              <a:rPr lang="pl-PL" sz="900" dirty="0" smtClean="0">
                <a:solidFill>
                  <a:prstClr val="black"/>
                </a:solidFill>
                <a:latin typeface="Courier"/>
              </a:rPr>
              <a:t>         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client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server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, a1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session, a1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item, a1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cnt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-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a2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cnt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if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(a1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cnt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-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a2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cnt)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&gt;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smtClean="0">
                <a:solidFill>
                  <a:srgbClr val="666666"/>
                </a:solidFill>
                <a:latin typeface="Courier"/>
              </a:rPr>
              <a:t>0</a:t>
            </a:r>
            <a:endParaRPr lang="pl-PL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pl-PL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pl-PL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pl-PL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pl-PL" sz="900" dirty="0">
                <a:solidFill>
                  <a:prstClr val="black"/>
                </a:solidFill>
                <a:latin typeface="Courier"/>
              </a:rPr>
              <a:t>    status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 smtClean="0">
                <a:solidFill>
                  <a:prstClr val="black"/>
                </a:solidFill>
                <a:latin typeface="Courier"/>
              </a:rPr>
              <a:t>(</a:t>
            </a:r>
            <a:r>
              <a:rPr lang="pl-PL" sz="900" dirty="0" err="1" smtClean="0">
                <a:solidFill>
                  <a:prstClr val="black"/>
                </a:solidFill>
                <a:latin typeface="Courier"/>
              </a:rPr>
              <a:t>action_cnt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 smtClean="0">
                <a:solidFill>
                  <a:prstClr val="black"/>
                </a:solidFill>
                <a:latin typeface="Courier"/>
              </a:rPr>
              <a:t>* </a:t>
            </a:r>
            <a:r>
              <a:rPr lang="pl-PL" sz="900" dirty="0" err="1" smtClean="0">
                <a:solidFill>
                  <a:prstClr val="black"/>
                </a:solidFill>
                <a:latin typeface="Courier"/>
              </a:rPr>
              <a:t>checkout_msg</a:t>
            </a:r>
            <a:r>
              <a:rPr lang="pl-PL" sz="900" dirty="0" smtClean="0">
                <a:solidFill>
                  <a:srgbClr val="666666"/>
                </a:solidFill>
                <a:latin typeface="Courier"/>
              </a:rPr>
              <a:t>)</a:t>
            </a:r>
            <a:r>
              <a:rPr lang="pl-PL" sz="9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b="1" dirty="0">
                <a:solidFill>
                  <a:srgbClr val="008000"/>
                </a:solidFill>
                <a:latin typeface="Courier-Bold"/>
              </a:rPr>
              <a:t>do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a, c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|</a:t>
            </a:r>
            <a:endParaRPr lang="pl-PL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pl-PL" sz="9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pl-PL" sz="900" b="1" dirty="0" err="1">
                <a:solidFill>
                  <a:srgbClr val="008000"/>
                </a:solidFill>
                <a:latin typeface="Courier-Bold"/>
              </a:rPr>
              <a:t>if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action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==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>
                <a:solidFill>
                  <a:srgbClr val="BA2121"/>
                </a:solidFill>
                <a:latin typeface="Courier"/>
              </a:rPr>
              <a:t>"</a:t>
            </a:r>
            <a:r>
              <a:rPr lang="pl-PL" sz="900" dirty="0" err="1">
                <a:solidFill>
                  <a:srgbClr val="BA2121"/>
                </a:solidFill>
                <a:latin typeface="Courier"/>
              </a:rPr>
              <a:t>Add</a:t>
            </a:r>
            <a:r>
              <a:rPr lang="pl-PL" sz="900" dirty="0">
                <a:solidFill>
                  <a:srgbClr val="BA2121"/>
                </a:solidFill>
                <a:latin typeface="Courier"/>
              </a:rPr>
              <a:t>"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b="1" dirty="0">
                <a:solidFill>
                  <a:srgbClr val="AA22FF"/>
                </a:solidFill>
                <a:latin typeface="Courier-Bold"/>
              </a:rPr>
              <a:t>and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b="1" dirty="0">
                <a:solidFill>
                  <a:srgbClr val="AA22FF"/>
                </a:solidFill>
                <a:latin typeface="Courier-Bold"/>
              </a:rPr>
              <a:t>not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action_cnt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map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{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d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d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item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b="1" dirty="0" err="1">
                <a:solidFill>
                  <a:srgbClr val="008000"/>
                </a:solidFill>
                <a:latin typeface="Courier-Bold"/>
              </a:rPr>
              <a:t>if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d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action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==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>
                <a:solidFill>
                  <a:srgbClr val="BA2121"/>
                </a:solidFill>
                <a:latin typeface="Courier"/>
              </a:rPr>
              <a:t>"Del"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}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include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?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item</a:t>
            </a:r>
            <a:endParaRPr lang="pl-PL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pl-PL" sz="900" dirty="0">
                <a:solidFill>
                  <a:prstClr val="black"/>
                </a:solidFill>
                <a:latin typeface="Courier"/>
              </a:rPr>
              <a:t>       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client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server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item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cnt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]</a:t>
            </a:r>
            <a:endParaRPr lang="pl-PL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pl-PL" sz="9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pl-PL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pl-PL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pl-PL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pl-PL" sz="900" b="1" dirty="0" smtClean="0">
                <a:solidFill>
                  <a:srgbClr val="008000"/>
                </a:solidFill>
                <a:latin typeface="Courier-Bold"/>
              </a:rPr>
              <a:t>end</a:t>
            </a:r>
            <a:endParaRPr lang="pl-PL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pl-PL" sz="900" dirty="0">
                <a:solidFill>
                  <a:prstClr val="black"/>
                </a:solidFill>
                <a:latin typeface="Courier"/>
              </a:rPr>
              <a:t>    out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=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status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reduce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({}) </a:t>
            </a:r>
            <a:r>
              <a:rPr lang="pl-PL" sz="900" b="1" dirty="0">
                <a:solidFill>
                  <a:srgbClr val="008000"/>
                </a:solidFill>
                <a:latin typeface="Courier-Bold"/>
              </a:rPr>
              <a:t>do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memo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, i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|</a:t>
            </a:r>
            <a:endParaRPr lang="pl-PL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pl-PL" sz="9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memo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[[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i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[0]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,i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[1]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,i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[2]]]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||=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 smtClean="0">
                <a:solidFill>
                  <a:srgbClr val="666666"/>
                </a:solidFill>
                <a:latin typeface="Courier"/>
              </a:rPr>
              <a:t>[]</a:t>
            </a:r>
            <a:r>
              <a:rPr lang="pl-PL" sz="900" dirty="0" smtClean="0">
                <a:solidFill>
                  <a:prstClr val="black"/>
                </a:solidFill>
                <a:latin typeface="Courier"/>
              </a:rPr>
              <a:t>; </a:t>
            </a:r>
            <a:r>
              <a:rPr lang="pt-BR" sz="900" dirty="0" err="1" smtClean="0">
                <a:solidFill>
                  <a:prstClr val="black"/>
                </a:solidFill>
                <a:latin typeface="Courier"/>
              </a:rPr>
              <a:t>i</a:t>
            </a:r>
            <a:r>
              <a:rPr lang="pt-BR" sz="900" dirty="0" smtClean="0">
                <a:solidFill>
                  <a:srgbClr val="666666"/>
                </a:solidFill>
                <a:latin typeface="Courier"/>
              </a:rPr>
              <a:t>[4].</a:t>
            </a:r>
            <a:r>
              <a:rPr lang="pt-BR" sz="900" dirty="0" smtClean="0">
                <a:solidFill>
                  <a:prstClr val="black"/>
                </a:solidFill>
                <a:latin typeface="Courier"/>
              </a:rPr>
              <a:t>times </a:t>
            </a:r>
            <a:r>
              <a:rPr lang="pt-BR" sz="900" b="1" dirty="0" smtClean="0">
                <a:solidFill>
                  <a:srgbClr val="008000"/>
                </a:solidFill>
                <a:latin typeface="Courier-Bold"/>
              </a:rPr>
              <a:t>{</a:t>
            </a:r>
            <a:r>
              <a:rPr lang="pt-BR" sz="900" dirty="0" err="1" smtClean="0">
                <a:solidFill>
                  <a:prstClr val="black"/>
                </a:solidFill>
                <a:latin typeface="Courier"/>
              </a:rPr>
              <a:t>memo</a:t>
            </a:r>
            <a:r>
              <a:rPr lang="pt-BR" sz="900" dirty="0" smtClean="0">
                <a:solidFill>
                  <a:srgbClr val="666666"/>
                </a:solidFill>
                <a:latin typeface="Courier"/>
              </a:rPr>
              <a:t>[[</a:t>
            </a:r>
            <a:r>
              <a:rPr lang="pt-BR" sz="900" dirty="0" err="1" smtClean="0">
                <a:solidFill>
                  <a:prstClr val="black"/>
                </a:solidFill>
                <a:latin typeface="Courier"/>
              </a:rPr>
              <a:t>i</a:t>
            </a:r>
            <a:r>
              <a:rPr lang="pt-BR" sz="900" dirty="0" smtClean="0">
                <a:solidFill>
                  <a:srgbClr val="666666"/>
                </a:solidFill>
                <a:latin typeface="Courier"/>
              </a:rPr>
              <a:t>[0]</a:t>
            </a:r>
            <a:r>
              <a:rPr lang="pt-BR" sz="900" dirty="0" smtClean="0">
                <a:solidFill>
                  <a:prstClr val="black"/>
                </a:solidFill>
                <a:latin typeface="Courier"/>
              </a:rPr>
              <a:t>,</a:t>
            </a:r>
            <a:r>
              <a:rPr lang="pt-BR" sz="900" dirty="0" err="1" smtClean="0">
                <a:solidFill>
                  <a:prstClr val="black"/>
                </a:solidFill>
                <a:latin typeface="Courier"/>
              </a:rPr>
              <a:t>i</a:t>
            </a:r>
            <a:r>
              <a:rPr lang="pt-BR" sz="900" dirty="0" smtClean="0">
                <a:solidFill>
                  <a:srgbClr val="666666"/>
                </a:solidFill>
                <a:latin typeface="Courier"/>
              </a:rPr>
              <a:t>[1]</a:t>
            </a:r>
            <a:r>
              <a:rPr lang="pt-BR" sz="900" dirty="0" smtClean="0">
                <a:solidFill>
                  <a:prstClr val="black"/>
                </a:solidFill>
                <a:latin typeface="Courier"/>
              </a:rPr>
              <a:t>,</a:t>
            </a:r>
            <a:r>
              <a:rPr lang="pt-BR" sz="900" dirty="0" err="1" smtClean="0">
                <a:solidFill>
                  <a:prstClr val="black"/>
                </a:solidFill>
                <a:latin typeface="Courier"/>
              </a:rPr>
              <a:t>i</a:t>
            </a:r>
            <a:r>
              <a:rPr lang="pt-BR" sz="900" dirty="0" smtClean="0">
                <a:solidFill>
                  <a:srgbClr val="666666"/>
                </a:solidFill>
                <a:latin typeface="Courier"/>
              </a:rPr>
              <a:t>[2]]]</a:t>
            </a:r>
            <a:r>
              <a:rPr lang="pt-BR" sz="9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pt-BR" sz="900" dirty="0" smtClean="0">
                <a:solidFill>
                  <a:srgbClr val="666666"/>
                </a:solidFill>
                <a:latin typeface="Courier"/>
              </a:rPr>
              <a:t>&lt;&lt;</a:t>
            </a:r>
            <a:r>
              <a:rPr lang="pt-BR" sz="9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pt-BR" sz="900" dirty="0" err="1" smtClean="0">
                <a:solidFill>
                  <a:prstClr val="black"/>
                </a:solidFill>
                <a:latin typeface="Courier"/>
              </a:rPr>
              <a:t>i</a:t>
            </a:r>
            <a:r>
              <a:rPr lang="pt-BR" sz="900" dirty="0" smtClean="0">
                <a:solidFill>
                  <a:srgbClr val="666666"/>
                </a:solidFill>
                <a:latin typeface="Courier"/>
              </a:rPr>
              <a:t>[3]}</a:t>
            </a:r>
            <a:r>
              <a:rPr lang="pt-BR" sz="900" dirty="0" smtClean="0">
                <a:solidFill>
                  <a:prstClr val="black"/>
                </a:solidFill>
                <a:latin typeface="Courier"/>
              </a:rPr>
              <a:t>; </a:t>
            </a:r>
            <a:r>
              <a:rPr lang="pt-BR" sz="900" dirty="0" err="1" smtClean="0">
                <a:solidFill>
                  <a:prstClr val="black"/>
                </a:solidFill>
                <a:latin typeface="Courier"/>
              </a:rPr>
              <a:t>memo</a:t>
            </a:r>
            <a:endParaRPr lang="pt-BR" sz="900" dirty="0" smtClean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pt-BR" sz="900" dirty="0" smtClean="0">
                <a:solidFill>
                  <a:prstClr val="black"/>
                </a:solidFill>
                <a:latin typeface="Courier"/>
              </a:rPr>
              <a:t>    </a:t>
            </a:r>
            <a:r>
              <a:rPr lang="pt-BR" sz="900" b="1" dirty="0" err="1" smtClean="0">
                <a:solidFill>
                  <a:srgbClr val="008000"/>
                </a:solidFill>
                <a:latin typeface="Courier-Bold"/>
              </a:rPr>
              <a:t>end</a:t>
            </a:r>
            <a:r>
              <a:rPr lang="pt-BR" sz="900" dirty="0" err="1" smtClean="0">
                <a:solidFill>
                  <a:srgbClr val="666666"/>
                </a:solidFill>
                <a:latin typeface="Courier"/>
              </a:rPr>
              <a:t>.</a:t>
            </a:r>
            <a:r>
              <a:rPr lang="pt-BR" sz="900" dirty="0" err="1" smtClean="0">
                <a:solidFill>
                  <a:prstClr val="black"/>
                </a:solidFill>
                <a:latin typeface="Courier"/>
              </a:rPr>
              <a:t>to_a</a:t>
            </a:r>
            <a:endParaRPr lang="pt-BR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pt-BR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pt-BR" sz="900" dirty="0" err="1">
                <a:solidFill>
                  <a:prstClr val="black"/>
                </a:solidFill>
                <a:latin typeface="Courier"/>
              </a:rPr>
              <a:t>response_msg</a:t>
            </a:r>
            <a:r>
              <a:rPr lang="pt-BR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t-BR" sz="900" dirty="0">
                <a:solidFill>
                  <a:srgbClr val="666666"/>
                </a:solidFill>
                <a:latin typeface="Courier"/>
              </a:rPr>
              <a:t>&lt;~</a:t>
            </a:r>
            <a:r>
              <a:rPr lang="pt-BR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t-BR" sz="900" dirty="0" smtClean="0">
                <a:solidFill>
                  <a:prstClr val="black"/>
                </a:solidFill>
                <a:latin typeface="Courier"/>
              </a:rPr>
              <a:t>out </a:t>
            </a:r>
            <a:r>
              <a:rPr lang="pt-BR" sz="900" b="1" dirty="0" smtClean="0">
                <a:solidFill>
                  <a:srgbClr val="008000"/>
                </a:solidFill>
                <a:latin typeface="Courier-Bold"/>
              </a:rPr>
              <a:t>{</a:t>
            </a:r>
            <a:r>
              <a:rPr lang="pt-BR" sz="900" dirty="0" smtClean="0">
                <a:solidFill>
                  <a:srgbClr val="666666"/>
                </a:solidFill>
                <a:latin typeface="Courier"/>
              </a:rPr>
              <a:t>|</a:t>
            </a:r>
            <a:r>
              <a:rPr lang="pt-BR" sz="900" dirty="0" err="1">
                <a:solidFill>
                  <a:prstClr val="black"/>
                </a:solidFill>
                <a:latin typeface="Courier"/>
              </a:rPr>
              <a:t>k</a:t>
            </a:r>
            <a:r>
              <a:rPr lang="pt-BR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pt-BR" sz="900" dirty="0" err="1">
                <a:solidFill>
                  <a:prstClr val="black"/>
                </a:solidFill>
                <a:latin typeface="Courier"/>
              </a:rPr>
              <a:t>v</a:t>
            </a:r>
            <a:r>
              <a:rPr lang="pt-BR" sz="900" dirty="0" smtClean="0">
                <a:solidFill>
                  <a:srgbClr val="666666"/>
                </a:solidFill>
                <a:latin typeface="Courier"/>
              </a:rPr>
              <a:t>| </a:t>
            </a:r>
            <a:r>
              <a:rPr lang="pt-BR" sz="900" dirty="0" err="1" smtClean="0">
                <a:solidFill>
                  <a:srgbClr val="666666"/>
                </a:solidFill>
                <a:latin typeface="Courier"/>
              </a:rPr>
              <a:t>k</a:t>
            </a:r>
            <a:r>
              <a:rPr lang="pt-BR" sz="900" dirty="0" smtClean="0">
                <a:solidFill>
                  <a:srgbClr val="666666"/>
                </a:solidFill>
                <a:latin typeface="Courier"/>
              </a:rPr>
              <a:t> &lt;&lt; </a:t>
            </a:r>
            <a:r>
              <a:rPr lang="pt-BR" sz="900" dirty="0" err="1" smtClean="0">
                <a:solidFill>
                  <a:srgbClr val="666666"/>
                </a:solidFill>
                <a:latin typeface="Courier"/>
              </a:rPr>
              <a:t>v</a:t>
            </a:r>
            <a:r>
              <a:rPr lang="pt-BR" sz="900" dirty="0" smtClean="0">
                <a:solidFill>
                  <a:srgbClr val="666666"/>
                </a:solidFill>
                <a:latin typeface="Courier"/>
              </a:rPr>
              <a:t>}</a:t>
            </a:r>
            <a:endParaRPr lang="pt-BR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cs-CZ" sz="900" b="1" dirty="0" smtClean="0">
                <a:solidFill>
                  <a:srgbClr val="008000"/>
                </a:solidFill>
                <a:latin typeface="Courier-Bold"/>
              </a:rPr>
              <a:t>  end</a:t>
            </a:r>
            <a:endParaRPr lang="cs-CZ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cs-CZ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cs-CZ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5194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23"/>
            <a:ext cx="8229600" cy="1143000"/>
          </a:xfrm>
        </p:spPr>
        <p:txBody>
          <a:bodyPr/>
          <a:lstStyle/>
          <a:p>
            <a:r>
              <a:rPr lang="en-US" dirty="0" smtClean="0"/>
              <a:t>``Disorderly Cart’’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703" y="108756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b="1" dirty="0" err="1">
                <a:solidFill>
                  <a:srgbClr val="0000FF"/>
                </a:solidFill>
                <a:latin typeface="Courier-Bold"/>
              </a:rPr>
              <a:t>DisorderlyCart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dirty="0">
                <a:solidFill>
                  <a:srgbClr val="008000"/>
                </a:solidFill>
                <a:latin typeface="Courier"/>
              </a:rPr>
              <a:t>include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srgbClr val="880000"/>
                </a:solidFill>
                <a:latin typeface="Courier"/>
              </a:rPr>
              <a:t>CartProtocol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state do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table 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900" dirty="0" err="1">
                <a:solidFill>
                  <a:srgbClr val="19177C"/>
                </a:solidFill>
                <a:latin typeface="Courier"/>
              </a:rPr>
              <a:t>cart_action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:session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900" dirty="0" err="1">
                <a:solidFill>
                  <a:srgbClr val="19177C"/>
                </a:solidFill>
                <a:latin typeface="Courier"/>
              </a:rPr>
              <a:t>reqid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:item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:action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scratch 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900" dirty="0" err="1">
                <a:solidFill>
                  <a:srgbClr val="19177C"/>
                </a:solidFill>
                <a:latin typeface="Courier"/>
              </a:rPr>
              <a:t>action_cnt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:session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:item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:action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900" dirty="0" err="1">
                <a:solidFill>
                  <a:srgbClr val="19177C"/>
                </a:solidFill>
                <a:latin typeface="Courier"/>
              </a:rPr>
              <a:t>cnt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scratch 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:status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:server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:client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:session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:item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900" dirty="0" err="1">
                <a:solidFill>
                  <a:srgbClr val="19177C"/>
                </a:solidFill>
                <a:latin typeface="Courier"/>
              </a:rPr>
              <a:t>cnt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end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declare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b="1" dirty="0" err="1">
                <a:solidFill>
                  <a:srgbClr val="008000"/>
                </a:solidFill>
                <a:latin typeface="Courier-Bold"/>
              </a:rPr>
              <a:t>def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urier"/>
              </a:rPr>
              <a:t>saved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cart_action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action_msg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{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c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item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}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action_cnt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cart_action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group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(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cart_action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cart_action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item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cart_action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, count(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cart_action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))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declare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900" b="1" dirty="0" err="1">
                <a:solidFill>
                  <a:srgbClr val="008000"/>
                </a:solidFill>
                <a:latin typeface="Courier-Bold"/>
              </a:rPr>
              <a:t>def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urier"/>
              </a:rPr>
              <a:t>consider</a:t>
            </a:r>
            <a:endParaRPr lang="en-US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status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action_cnt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*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action_cnt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*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checkout_msg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)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do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a1, a2, c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if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a1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session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a2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session </a:t>
            </a:r>
            <a:r>
              <a:rPr lang="en-US" sz="900" b="1" dirty="0">
                <a:solidFill>
                  <a:srgbClr val="AA22FF"/>
                </a:solidFill>
                <a:latin typeface="Courier-Bold"/>
              </a:rPr>
              <a:t>and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a1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item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a2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item </a:t>
            </a:r>
            <a:r>
              <a:rPr lang="en-US" sz="900" b="1" dirty="0">
                <a:solidFill>
                  <a:srgbClr val="AA22FF"/>
                </a:solidFill>
                <a:latin typeface="Courier-Bold"/>
              </a:rPr>
              <a:t>and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a1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session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en-US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b="1" dirty="0">
                <a:solidFill>
                  <a:srgbClr val="AA22FF"/>
                </a:solidFill>
                <a:latin typeface="Courier-Bold"/>
              </a:rPr>
              <a:t>and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a1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action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BA2121"/>
                </a:solidFill>
                <a:latin typeface="Courier"/>
              </a:rPr>
              <a:t>"Add"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b="1" dirty="0">
                <a:solidFill>
                  <a:srgbClr val="AA22FF"/>
                </a:solidFill>
                <a:latin typeface="Courier-Bold"/>
              </a:rPr>
              <a:t>and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    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urier"/>
              </a:rPr>
              <a:t>       a2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action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==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BA2121"/>
                </a:solidFill>
                <a:latin typeface="Courier"/>
              </a:rPr>
              <a:t>"Del"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</a:p>
          <a:p>
            <a:pPr marL="0" indent="0">
              <a:buNone/>
            </a:pPr>
            <a:r>
              <a:rPr lang="pl-PL" sz="900" dirty="0">
                <a:solidFill>
                  <a:prstClr val="black"/>
                </a:solidFill>
                <a:latin typeface="Courier"/>
              </a:rPr>
              <a:t>         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client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server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, a1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session, a1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item, a1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cnt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-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a2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cnt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b="1" dirty="0">
                <a:solidFill>
                  <a:srgbClr val="008000"/>
                </a:solidFill>
                <a:latin typeface="Courier-Bold"/>
              </a:rPr>
              <a:t>if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(a1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cnt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-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a2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cnt)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&gt;</a:t>
            </a:r>
            <a:r>
              <a:rPr lang="en-US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900" dirty="0">
                <a:solidFill>
                  <a:srgbClr val="666666"/>
                </a:solidFill>
                <a:latin typeface="Courier"/>
              </a:rPr>
              <a:t>0</a:t>
            </a:r>
            <a:endParaRPr lang="pl-PL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pl-PL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pl-PL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pl-PL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pl-PL" sz="900" dirty="0">
                <a:solidFill>
                  <a:prstClr val="black"/>
                </a:solidFill>
                <a:latin typeface="Courier"/>
              </a:rPr>
              <a:t>    status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action_cnt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*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checkout_msg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)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b="1" dirty="0">
                <a:solidFill>
                  <a:srgbClr val="008000"/>
                </a:solidFill>
                <a:latin typeface="Courier-Bold"/>
              </a:rPr>
              <a:t>do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a, c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|</a:t>
            </a:r>
            <a:endParaRPr lang="pl-PL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pl-PL" sz="9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pl-PL" sz="900" b="1" dirty="0" err="1">
                <a:solidFill>
                  <a:srgbClr val="008000"/>
                </a:solidFill>
                <a:latin typeface="Courier-Bold"/>
              </a:rPr>
              <a:t>if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action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==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>
                <a:solidFill>
                  <a:srgbClr val="BA2121"/>
                </a:solidFill>
                <a:latin typeface="Courier"/>
              </a:rPr>
              <a:t>"</a:t>
            </a:r>
            <a:r>
              <a:rPr lang="pl-PL" sz="900" dirty="0" err="1">
                <a:solidFill>
                  <a:srgbClr val="BA2121"/>
                </a:solidFill>
                <a:latin typeface="Courier"/>
              </a:rPr>
              <a:t>Add</a:t>
            </a:r>
            <a:r>
              <a:rPr lang="pl-PL" sz="900" dirty="0">
                <a:solidFill>
                  <a:srgbClr val="BA2121"/>
                </a:solidFill>
                <a:latin typeface="Courier"/>
              </a:rPr>
              <a:t>"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b="1" dirty="0">
                <a:solidFill>
                  <a:srgbClr val="AA22FF"/>
                </a:solidFill>
                <a:latin typeface="Courier-Bold"/>
              </a:rPr>
              <a:t>and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b="1" dirty="0">
                <a:solidFill>
                  <a:srgbClr val="AA22FF"/>
                </a:solidFill>
                <a:latin typeface="Courier-Bold"/>
              </a:rPr>
              <a:t>not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action_cnt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map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{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d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d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item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b="1" dirty="0" err="1">
                <a:solidFill>
                  <a:srgbClr val="008000"/>
                </a:solidFill>
                <a:latin typeface="Courier-Bold"/>
              </a:rPr>
              <a:t>if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d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action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==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>
                <a:solidFill>
                  <a:srgbClr val="BA2121"/>
                </a:solidFill>
                <a:latin typeface="Courier"/>
              </a:rPr>
              <a:t>"Del"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}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include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?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item</a:t>
            </a:r>
            <a:endParaRPr lang="pl-PL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pl-PL" sz="900" dirty="0">
                <a:solidFill>
                  <a:prstClr val="black"/>
                </a:solidFill>
                <a:latin typeface="Courier"/>
              </a:rPr>
              <a:t>       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client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c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server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session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item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a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cnt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]</a:t>
            </a:r>
            <a:endParaRPr lang="pl-PL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pl-PL" sz="9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pl-PL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pl-PL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pl-PL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pl-PL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pl-PL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pl-PL" sz="900" dirty="0">
                <a:solidFill>
                  <a:prstClr val="black"/>
                </a:solidFill>
                <a:latin typeface="Courier"/>
              </a:rPr>
              <a:t>    out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=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status</a:t>
            </a:r>
            <a:r>
              <a:rPr lang="pl-PL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reduce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({}) </a:t>
            </a:r>
            <a:r>
              <a:rPr lang="pl-PL" sz="900" b="1" dirty="0">
                <a:solidFill>
                  <a:srgbClr val="008000"/>
                </a:solidFill>
                <a:latin typeface="Courier-Bold"/>
              </a:rPr>
              <a:t>do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memo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, i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|</a:t>
            </a:r>
            <a:endParaRPr lang="pl-PL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pl-PL" sz="9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pl-PL" sz="900" dirty="0" err="1">
                <a:solidFill>
                  <a:prstClr val="black"/>
                </a:solidFill>
                <a:latin typeface="Courier"/>
              </a:rPr>
              <a:t>memo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[[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i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[0]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,i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[1]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,i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[2]]]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||=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l-PL" sz="900" dirty="0">
                <a:solidFill>
                  <a:srgbClr val="666666"/>
                </a:solidFill>
                <a:latin typeface="Courier"/>
              </a:rPr>
              <a:t>[]</a:t>
            </a:r>
            <a:r>
              <a:rPr lang="pl-PL" sz="900" dirty="0">
                <a:solidFill>
                  <a:prstClr val="black"/>
                </a:solidFill>
                <a:latin typeface="Courier"/>
              </a:rPr>
              <a:t>; </a:t>
            </a:r>
            <a:r>
              <a:rPr lang="pt-BR" sz="900" dirty="0" err="1">
                <a:solidFill>
                  <a:prstClr val="black"/>
                </a:solidFill>
                <a:latin typeface="Courier"/>
              </a:rPr>
              <a:t>i</a:t>
            </a:r>
            <a:r>
              <a:rPr lang="pt-BR" sz="900" dirty="0">
                <a:solidFill>
                  <a:srgbClr val="666666"/>
                </a:solidFill>
                <a:latin typeface="Courier"/>
              </a:rPr>
              <a:t>[4].</a:t>
            </a:r>
            <a:r>
              <a:rPr lang="pt-BR" sz="900" dirty="0">
                <a:solidFill>
                  <a:prstClr val="black"/>
                </a:solidFill>
                <a:latin typeface="Courier"/>
              </a:rPr>
              <a:t>times </a:t>
            </a:r>
            <a:r>
              <a:rPr lang="pt-BR" sz="900" b="1" dirty="0">
                <a:solidFill>
                  <a:srgbClr val="008000"/>
                </a:solidFill>
                <a:latin typeface="Courier-Bold"/>
              </a:rPr>
              <a:t>{</a:t>
            </a:r>
            <a:r>
              <a:rPr lang="pt-BR" sz="900" dirty="0" err="1">
                <a:solidFill>
                  <a:prstClr val="black"/>
                </a:solidFill>
                <a:latin typeface="Courier"/>
              </a:rPr>
              <a:t>memo</a:t>
            </a:r>
            <a:r>
              <a:rPr lang="pt-BR" sz="900" dirty="0">
                <a:solidFill>
                  <a:srgbClr val="666666"/>
                </a:solidFill>
                <a:latin typeface="Courier"/>
              </a:rPr>
              <a:t>[[</a:t>
            </a:r>
            <a:r>
              <a:rPr lang="pt-BR" sz="900" dirty="0" err="1">
                <a:solidFill>
                  <a:prstClr val="black"/>
                </a:solidFill>
                <a:latin typeface="Courier"/>
              </a:rPr>
              <a:t>i</a:t>
            </a:r>
            <a:r>
              <a:rPr lang="pt-BR" sz="900" dirty="0">
                <a:solidFill>
                  <a:srgbClr val="666666"/>
                </a:solidFill>
                <a:latin typeface="Courier"/>
              </a:rPr>
              <a:t>[0]</a:t>
            </a:r>
            <a:r>
              <a:rPr lang="pt-BR" sz="900" dirty="0">
                <a:solidFill>
                  <a:prstClr val="black"/>
                </a:solidFill>
                <a:latin typeface="Courier"/>
              </a:rPr>
              <a:t>,</a:t>
            </a:r>
            <a:r>
              <a:rPr lang="pt-BR" sz="900" dirty="0" err="1">
                <a:solidFill>
                  <a:prstClr val="black"/>
                </a:solidFill>
                <a:latin typeface="Courier"/>
              </a:rPr>
              <a:t>i</a:t>
            </a:r>
            <a:r>
              <a:rPr lang="pt-BR" sz="900" dirty="0">
                <a:solidFill>
                  <a:srgbClr val="666666"/>
                </a:solidFill>
                <a:latin typeface="Courier"/>
              </a:rPr>
              <a:t>[1]</a:t>
            </a:r>
            <a:r>
              <a:rPr lang="pt-BR" sz="900" dirty="0">
                <a:solidFill>
                  <a:prstClr val="black"/>
                </a:solidFill>
                <a:latin typeface="Courier"/>
              </a:rPr>
              <a:t>,</a:t>
            </a:r>
            <a:r>
              <a:rPr lang="pt-BR" sz="900" dirty="0" err="1">
                <a:solidFill>
                  <a:prstClr val="black"/>
                </a:solidFill>
                <a:latin typeface="Courier"/>
              </a:rPr>
              <a:t>i</a:t>
            </a:r>
            <a:r>
              <a:rPr lang="pt-BR" sz="900" dirty="0">
                <a:solidFill>
                  <a:srgbClr val="666666"/>
                </a:solidFill>
                <a:latin typeface="Courier"/>
              </a:rPr>
              <a:t>[2]]]</a:t>
            </a:r>
            <a:r>
              <a:rPr lang="pt-BR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t-BR" sz="900" dirty="0">
                <a:solidFill>
                  <a:srgbClr val="666666"/>
                </a:solidFill>
                <a:latin typeface="Courier"/>
              </a:rPr>
              <a:t>&lt;&lt;</a:t>
            </a:r>
            <a:r>
              <a:rPr lang="pt-BR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t-BR" sz="900" dirty="0" err="1">
                <a:solidFill>
                  <a:prstClr val="black"/>
                </a:solidFill>
                <a:latin typeface="Courier"/>
              </a:rPr>
              <a:t>i</a:t>
            </a:r>
            <a:r>
              <a:rPr lang="pt-BR" sz="900" dirty="0">
                <a:solidFill>
                  <a:srgbClr val="666666"/>
                </a:solidFill>
                <a:latin typeface="Courier"/>
              </a:rPr>
              <a:t>[3]}</a:t>
            </a:r>
            <a:r>
              <a:rPr lang="pt-BR" sz="900" dirty="0">
                <a:solidFill>
                  <a:prstClr val="black"/>
                </a:solidFill>
                <a:latin typeface="Courier"/>
              </a:rPr>
              <a:t>; </a:t>
            </a:r>
            <a:r>
              <a:rPr lang="pt-BR" sz="900" dirty="0" err="1">
                <a:solidFill>
                  <a:prstClr val="black"/>
                </a:solidFill>
                <a:latin typeface="Courier"/>
              </a:rPr>
              <a:t>memo</a:t>
            </a:r>
            <a:endParaRPr lang="pt-BR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pt-BR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pt-BR" sz="900" b="1" dirty="0" err="1">
                <a:solidFill>
                  <a:srgbClr val="008000"/>
                </a:solidFill>
                <a:latin typeface="Courier-Bold"/>
              </a:rPr>
              <a:t>end</a:t>
            </a:r>
            <a:r>
              <a:rPr lang="pt-BR" sz="9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pt-BR" sz="900" dirty="0" err="1">
                <a:solidFill>
                  <a:prstClr val="black"/>
                </a:solidFill>
                <a:latin typeface="Courier"/>
              </a:rPr>
              <a:t>to_a</a:t>
            </a:r>
            <a:endParaRPr lang="pt-BR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pt-BR" sz="9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pt-BR" sz="900" dirty="0" err="1">
                <a:solidFill>
                  <a:prstClr val="black"/>
                </a:solidFill>
                <a:latin typeface="Courier"/>
              </a:rPr>
              <a:t>response_msg</a:t>
            </a:r>
            <a:r>
              <a:rPr lang="pt-BR" sz="900" dirty="0">
                <a:solidFill>
                  <a:prstClr val="black"/>
                </a:solidFill>
                <a:latin typeface="Courier"/>
              </a:rPr>
              <a:t> </a:t>
            </a:r>
            <a:r>
              <a:rPr lang="pt-BR" sz="900" dirty="0">
                <a:solidFill>
                  <a:srgbClr val="666666"/>
                </a:solidFill>
                <a:latin typeface="Courier"/>
              </a:rPr>
              <a:t>&lt;~</a:t>
            </a:r>
            <a:r>
              <a:rPr lang="pt-BR" sz="900" dirty="0">
                <a:solidFill>
                  <a:prstClr val="black"/>
                </a:solidFill>
                <a:latin typeface="Courier"/>
              </a:rPr>
              <a:t> out </a:t>
            </a:r>
            <a:r>
              <a:rPr lang="pt-BR" sz="900" b="1" dirty="0">
                <a:solidFill>
                  <a:srgbClr val="008000"/>
                </a:solidFill>
                <a:latin typeface="Courier-Bold"/>
              </a:rPr>
              <a:t>{</a:t>
            </a:r>
            <a:r>
              <a:rPr lang="pt-BR" sz="9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pt-BR" sz="900" dirty="0" err="1">
                <a:solidFill>
                  <a:prstClr val="black"/>
                </a:solidFill>
                <a:latin typeface="Courier"/>
              </a:rPr>
              <a:t>k</a:t>
            </a:r>
            <a:r>
              <a:rPr lang="pt-BR" sz="9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pt-BR" sz="900" dirty="0" err="1">
                <a:solidFill>
                  <a:prstClr val="black"/>
                </a:solidFill>
                <a:latin typeface="Courier"/>
              </a:rPr>
              <a:t>v</a:t>
            </a:r>
            <a:r>
              <a:rPr lang="pt-BR" sz="900" dirty="0">
                <a:solidFill>
                  <a:srgbClr val="666666"/>
                </a:solidFill>
                <a:latin typeface="Courier"/>
              </a:rPr>
              <a:t>| </a:t>
            </a:r>
            <a:r>
              <a:rPr lang="pt-BR" sz="900" dirty="0" err="1">
                <a:solidFill>
                  <a:srgbClr val="666666"/>
                </a:solidFill>
                <a:latin typeface="Courier"/>
              </a:rPr>
              <a:t>k</a:t>
            </a:r>
            <a:r>
              <a:rPr lang="pt-BR" sz="900" dirty="0">
                <a:solidFill>
                  <a:srgbClr val="666666"/>
                </a:solidFill>
                <a:latin typeface="Courier"/>
              </a:rPr>
              <a:t> &lt;&lt; </a:t>
            </a:r>
            <a:r>
              <a:rPr lang="pt-BR" sz="900" dirty="0" err="1">
                <a:solidFill>
                  <a:srgbClr val="666666"/>
                </a:solidFill>
                <a:latin typeface="Courier"/>
              </a:rPr>
              <a:t>v</a:t>
            </a:r>
            <a:r>
              <a:rPr lang="pt-BR" sz="900" dirty="0">
                <a:solidFill>
                  <a:srgbClr val="666666"/>
                </a:solidFill>
                <a:latin typeface="Courier"/>
              </a:rPr>
              <a:t>}</a:t>
            </a:r>
            <a:endParaRPr lang="pt-BR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cs-CZ" sz="900" b="1" dirty="0">
                <a:solidFill>
                  <a:srgbClr val="008000"/>
                </a:solidFill>
                <a:latin typeface="Courier-Bold"/>
              </a:rPr>
              <a:t>  end</a:t>
            </a:r>
            <a:endParaRPr lang="cs-CZ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cs-CZ" sz="9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cs-CZ" sz="9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900" dirty="0"/>
          </a:p>
        </p:txBody>
      </p:sp>
      <p:sp>
        <p:nvSpPr>
          <p:cNvPr id="4" name="Left Brace 3"/>
          <p:cNvSpPr/>
          <p:nvPr/>
        </p:nvSpPr>
        <p:spPr>
          <a:xfrm>
            <a:off x="819056" y="3611772"/>
            <a:ext cx="501041" cy="28078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819056" y="2516590"/>
            <a:ext cx="501041" cy="80391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343" y="2719508"/>
            <a:ext cx="72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Actions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5343" y="4663716"/>
            <a:ext cx="870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Checkout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918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Disorderly Cart Analysis</a:t>
            </a:r>
            <a:endParaRPr lang="en-US" dirty="0"/>
          </a:p>
        </p:txBody>
      </p:sp>
      <p:pic>
        <p:nvPicPr>
          <p:cNvPr id="8" name="Picture 7" descr="DisorderlyCart_CartClient_viz_expanded.sv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1012717"/>
            <a:ext cx="2919855" cy="594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5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Disorderly Cart Analysis</a:t>
            </a:r>
            <a:endParaRPr lang="en-US" dirty="0"/>
          </a:p>
        </p:txBody>
      </p:sp>
      <p:pic>
        <p:nvPicPr>
          <p:cNvPr id="8" name="Picture 7" descr="DisorderlyCart_CartClient_viz_expanded.sv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1012717"/>
            <a:ext cx="2919855" cy="594637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068673" y="2528242"/>
            <a:ext cx="22139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740331" y="2260272"/>
            <a:ext cx="3542243" cy="267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375840" y="234357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Asynchrony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8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Disorderly Cart Analysis</a:t>
            </a:r>
            <a:endParaRPr lang="en-US" dirty="0"/>
          </a:p>
        </p:txBody>
      </p:sp>
      <p:pic>
        <p:nvPicPr>
          <p:cNvPr id="8" name="Picture 7" descr="DisorderlyCart_CartClient_viz_expanded.sv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1012717"/>
            <a:ext cx="2919855" cy="594637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068673" y="2528242"/>
            <a:ext cx="22139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740331" y="2260272"/>
            <a:ext cx="3542243" cy="267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375840" y="234357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Asynchrony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276327" y="3937998"/>
            <a:ext cx="30062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428727" y="3937998"/>
            <a:ext cx="2853847" cy="5126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637543" y="3937998"/>
            <a:ext cx="2645031" cy="1188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12512" y="3753332"/>
            <a:ext cx="183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Nonmonotonicity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7719558" y="3128252"/>
            <a:ext cx="768985" cy="2446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4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Disorderly Cart Analysis</a:t>
            </a:r>
            <a:endParaRPr lang="en-US" dirty="0"/>
          </a:p>
        </p:txBody>
      </p:sp>
      <p:pic>
        <p:nvPicPr>
          <p:cNvPr id="8" name="Picture 7" descr="DisorderlyCart_CartClient_viz_expanded.sv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1012717"/>
            <a:ext cx="2919855" cy="594637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068673" y="2528242"/>
            <a:ext cx="22139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740331" y="2260272"/>
            <a:ext cx="3542243" cy="267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375840" y="234357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Asynchrony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276327" y="3937998"/>
            <a:ext cx="30062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428727" y="3937998"/>
            <a:ext cx="2853847" cy="5126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637543" y="3937998"/>
            <a:ext cx="2645031" cy="1188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12512" y="3753332"/>
            <a:ext cx="183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Nonmonotonicity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7719558" y="3128252"/>
            <a:ext cx="768985" cy="2446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7719557" y="4852580"/>
            <a:ext cx="768985" cy="2446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604670" y="5976902"/>
            <a:ext cx="16779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31042" y="5653736"/>
            <a:ext cx="11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Divergent </a:t>
            </a:r>
          </a:p>
          <a:p>
            <a:r>
              <a:rPr lang="en-US" dirty="0" smtClean="0"/>
              <a:t>Results?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6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Disorderly Cart Analysis</a:t>
            </a:r>
            <a:endParaRPr lang="en-US" dirty="0"/>
          </a:p>
        </p:txBody>
      </p:sp>
      <p:pic>
        <p:nvPicPr>
          <p:cNvPr id="8" name="Picture 7" descr="DisorderlyCart_CartClient_viz_expanded.sv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1012717"/>
            <a:ext cx="2919855" cy="59463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9201" y="2876168"/>
            <a:ext cx="324365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i="1" dirty="0" smtClean="0"/>
              <a:t>n </a:t>
            </a:r>
            <a:r>
              <a:rPr lang="en-US" i="1" dirty="0"/>
              <a:t>=</a:t>
            </a:r>
            <a:r>
              <a:rPr lang="en-US" dirty="0"/>
              <a:t> |</a:t>
            </a:r>
            <a:r>
              <a:rPr lang="en-US" dirty="0" err="1"/>
              <a:t>client_action</a:t>
            </a:r>
            <a:r>
              <a:rPr lang="en-US" dirty="0"/>
              <a:t>|</a:t>
            </a:r>
          </a:p>
          <a:p>
            <a:r>
              <a:rPr lang="en-US" i="1" dirty="0"/>
              <a:t>m</a:t>
            </a:r>
            <a:r>
              <a:rPr lang="en-US" dirty="0"/>
              <a:t> = |</a:t>
            </a:r>
            <a:r>
              <a:rPr lang="en-US" dirty="0" err="1"/>
              <a:t>client_checkout</a:t>
            </a:r>
            <a:r>
              <a:rPr lang="en-US" dirty="0"/>
              <a:t>| = 1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b="1" i="1" dirty="0" smtClean="0"/>
              <a:t>1 </a:t>
            </a:r>
            <a:r>
              <a:rPr lang="en-US" b="1" dirty="0" smtClean="0"/>
              <a:t>round </a:t>
            </a:r>
            <a:r>
              <a:rPr lang="en-US" b="1" dirty="0"/>
              <a:t>of coordination</a:t>
            </a:r>
            <a:endParaRPr lang="en-US" b="1" i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21727" y="3947613"/>
            <a:ext cx="1433210" cy="514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80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Disorderly Cart</a:t>
            </a:r>
            <a:endParaRPr lang="en-US" dirty="0"/>
          </a:p>
        </p:txBody>
      </p:sp>
      <p:pic>
        <p:nvPicPr>
          <p:cNvPr id="5" name="Picture 4" descr="CartClient_ReplicatedDisorderlyCart_BestEffortMulticast_StaticMembership_viz_expanded.sv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967490"/>
            <a:ext cx="2945255" cy="589051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5534756" y="2236968"/>
            <a:ext cx="535997" cy="17359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70753" y="2796212"/>
            <a:ext cx="308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Asynchronous (uncoordinated)</a:t>
            </a:r>
          </a:p>
          <a:p>
            <a:r>
              <a:rPr lang="en-US" dirty="0"/>
              <a:t>r</a:t>
            </a:r>
            <a:r>
              <a:rPr lang="en-US" dirty="0" smtClean="0"/>
              <a:t>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3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Disorderly Cart</a:t>
            </a:r>
            <a:endParaRPr lang="en-US" dirty="0"/>
          </a:p>
        </p:txBody>
      </p:sp>
      <p:pic>
        <p:nvPicPr>
          <p:cNvPr id="5" name="Picture 4" descr="CartClient_ReplicatedDisorderlyCart_BestEffortMulticast_StaticMembership_viz_expanded.sv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967490"/>
            <a:ext cx="2945255" cy="589051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5534756" y="2236968"/>
            <a:ext cx="535997" cy="17359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70753" y="2796212"/>
            <a:ext cx="308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Asynchronous (uncoordinated)</a:t>
            </a:r>
          </a:p>
          <a:p>
            <a:r>
              <a:rPr lang="en-US" dirty="0"/>
              <a:t>r</a:t>
            </a:r>
            <a:r>
              <a:rPr lang="en-US" dirty="0" smtClean="0"/>
              <a:t>eplication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121942"/>
            <a:ext cx="1708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Still just 1 round</a:t>
            </a:r>
          </a:p>
          <a:p>
            <a:r>
              <a:rPr lang="en-US" dirty="0"/>
              <a:t>o</a:t>
            </a:r>
            <a:r>
              <a:rPr lang="en-US" dirty="0" smtClean="0"/>
              <a:t>f coordination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3"/>
          </p:cNvCxnSpPr>
          <p:nvPr/>
        </p:nvCxnSpPr>
        <p:spPr>
          <a:xfrm>
            <a:off x="2166171" y="4445108"/>
            <a:ext cx="1851647" cy="242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9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Order is pervasive in the stored program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Parallelism and concurrency via retrofits:</a:t>
            </a:r>
          </a:p>
          <a:p>
            <a:r>
              <a:rPr lang="en-US" dirty="0" smtClean="0"/>
              <a:t>Threads</a:t>
            </a:r>
          </a:p>
          <a:p>
            <a:pPr lvl="1"/>
            <a:r>
              <a:rPr lang="en-US" dirty="0" smtClean="0"/>
              <a:t>execute many copies of sequential instructions</a:t>
            </a:r>
          </a:p>
          <a:p>
            <a:r>
              <a:rPr lang="en-US" dirty="0" smtClean="0"/>
              <a:t>Event-driven programming</a:t>
            </a:r>
          </a:p>
          <a:p>
            <a:pPr lvl="1"/>
            <a:r>
              <a:rPr lang="en-US" dirty="0" smtClean="0"/>
              <a:t>a single sequential program dispatches </a:t>
            </a:r>
            <a:r>
              <a:rPr lang="en-US" dirty="0" err="1" smtClean="0"/>
              <a:t>async</a:t>
            </a:r>
            <a:r>
              <a:rPr lang="en-US" dirty="0" smtClean="0"/>
              <a:t> processes</a:t>
            </a:r>
          </a:p>
        </p:txBody>
      </p:sp>
    </p:spTree>
    <p:extLst>
      <p:ext uri="{BB962C8B-B14F-4D97-AF65-F5344CB8AC3E}">
        <p14:creationId xmlns:p14="http://schemas.microsoft.com/office/powerpoint/2010/main" val="9462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Why </a:t>
            </a:r>
            <a:r>
              <a:rPr lang="en-US" i="1" dirty="0" smtClean="0"/>
              <a:t>dis</a:t>
            </a:r>
            <a:r>
              <a:rPr lang="en-US" dirty="0" smtClean="0"/>
              <a:t>orderly?	</a:t>
            </a:r>
          </a:p>
          <a:p>
            <a:pPr lvl="1"/>
            <a:r>
              <a:rPr lang="en-US" dirty="0" smtClean="0"/>
              <a:t>Order is expensive and sometimes distracting</a:t>
            </a:r>
          </a:p>
          <a:p>
            <a:r>
              <a:rPr lang="en-US" dirty="0" smtClean="0"/>
              <a:t>When is order really </a:t>
            </a:r>
            <a:r>
              <a:rPr lang="en-US" i="1" dirty="0" smtClean="0"/>
              <a:t>needed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When </a:t>
            </a:r>
            <a:r>
              <a:rPr lang="en-US" dirty="0" err="1" smtClean="0"/>
              <a:t>nomonotonicity</a:t>
            </a:r>
            <a:r>
              <a:rPr lang="en-US" dirty="0" smtClean="0"/>
              <a:t> makes the computation order-dependent</a:t>
            </a:r>
          </a:p>
          <a:p>
            <a:r>
              <a:rPr lang="en-US" dirty="0" smtClean="0"/>
              <a:t>What is coordination </a:t>
            </a:r>
            <a:r>
              <a:rPr lang="en-US" i="1" dirty="0" smtClean="0"/>
              <a:t>for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Re-establishing order, to guarantee consistency.</a:t>
            </a:r>
          </a:p>
          <a:p>
            <a:r>
              <a:rPr lang="en-US" dirty="0" smtClean="0"/>
              <a:t>CALM &lt;~ Bloom</a:t>
            </a:r>
          </a:p>
          <a:p>
            <a:pPr lvl="1"/>
            <a:r>
              <a:rPr lang="en-US" dirty="0" smtClean="0"/>
              <a:t>A disorderly programming language</a:t>
            </a:r>
          </a:p>
          <a:p>
            <a:pPr lvl="1"/>
            <a:r>
              <a:rPr lang="en-US" dirty="0" smtClean="0"/>
              <a:t>Tools to identify points of order</a:t>
            </a:r>
          </a:p>
        </p:txBody>
      </p:sp>
    </p:spTree>
    <p:extLst>
      <p:ext uri="{BB962C8B-B14F-4D97-AF65-F5344CB8AC3E}">
        <p14:creationId xmlns:p14="http://schemas.microsoft.com/office/powerpoint/2010/main" val="331599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Resources:</a:t>
            </a:r>
            <a:endParaRPr lang="en-US" sz="2800" dirty="0" smtClean="0">
              <a:hlinkClick r:id="rId2"/>
            </a:endParaRP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http://bloom.cs.berkeley.edu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hlinkClick r:id="rId3"/>
              </a:rPr>
              <a:t>http://bloom-lang.org</a:t>
            </a:r>
            <a:endParaRPr lang="en-US" sz="28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 err="1" smtClean="0"/>
              <a:t>Writeups</a:t>
            </a:r>
            <a:r>
              <a:rPr lang="en-US" sz="2800" dirty="0" smtClean="0"/>
              <a:t>:</a:t>
            </a:r>
          </a:p>
          <a:p>
            <a:r>
              <a:rPr lang="en-US" sz="2000" dirty="0" smtClean="0"/>
              <a:t>Consistency Analysis in Bloom: A CALM and Collected Approach (CIDR’11)</a:t>
            </a:r>
          </a:p>
          <a:p>
            <a:r>
              <a:rPr lang="en-US" sz="2000" dirty="0" err="1" smtClean="0"/>
              <a:t>Dedalus</a:t>
            </a:r>
            <a:r>
              <a:rPr lang="en-US" sz="2000" dirty="0" smtClean="0"/>
              <a:t>: </a:t>
            </a:r>
            <a:r>
              <a:rPr lang="en-US" sz="2000" dirty="0" err="1" smtClean="0"/>
              <a:t>Datalog</a:t>
            </a:r>
            <a:r>
              <a:rPr lang="en-US" sz="2000" dirty="0" smtClean="0"/>
              <a:t> in Time and Space (Datalog2.0)</a:t>
            </a:r>
          </a:p>
          <a:p>
            <a:r>
              <a:rPr lang="en-US" sz="2000" dirty="0" smtClean="0"/>
              <a:t>The Declarative Imperative (PODS’10 Keynote address)</a:t>
            </a:r>
          </a:p>
          <a:p>
            <a:r>
              <a:rPr lang="en-US" sz="2000" dirty="0" smtClean="0"/>
              <a:t>Model-theoretic Correctness </a:t>
            </a:r>
            <a:r>
              <a:rPr lang="en-US" sz="2000" dirty="0"/>
              <a:t>C</a:t>
            </a:r>
            <a:r>
              <a:rPr lang="en-US" sz="2000" dirty="0" smtClean="0"/>
              <a:t>riteria for Distributed Systems (in submission)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68756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4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15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distributed systems, order is</a:t>
            </a:r>
          </a:p>
          <a:p>
            <a:r>
              <a:rPr lang="en-US" dirty="0"/>
              <a:t>e</a:t>
            </a:r>
            <a:r>
              <a:rPr lang="en-US" dirty="0" smtClean="0"/>
              <a:t>xpensive to enforce</a:t>
            </a:r>
          </a:p>
          <a:p>
            <a:r>
              <a:rPr lang="en-US" dirty="0"/>
              <a:t>f</a:t>
            </a:r>
            <a:r>
              <a:rPr lang="en-US" dirty="0" smtClean="0"/>
              <a:t>requently unnecessary / </a:t>
            </a:r>
            <a:r>
              <a:rPr lang="en-US" dirty="0" err="1" smtClean="0"/>
              <a:t>overspecified</a:t>
            </a:r>
            <a:endParaRPr lang="en-US" dirty="0" smtClean="0"/>
          </a:p>
          <a:p>
            <a:r>
              <a:rPr lang="en-US" dirty="0" smtClean="0"/>
              <a:t>easy to </a:t>
            </a:r>
            <a:r>
              <a:rPr lang="en-US" smtClean="0"/>
              <a:t>get wrong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9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Disorderly programming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Design maxim: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Think about the hard stuff.  Forget about the easy stuff.</a:t>
            </a:r>
          </a:p>
        </p:txBody>
      </p:sp>
    </p:spTree>
    <p:extLst>
      <p:ext uri="{BB962C8B-B14F-4D97-AF65-F5344CB8AC3E}">
        <p14:creationId xmlns:p14="http://schemas.microsoft.com/office/powerpoint/2010/main" val="269774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8583</TotalTime>
  <Words>4094</Words>
  <Application>Microsoft Macintosh PowerPoint</Application>
  <PresentationFormat>On-screen Show (4:3)</PresentationFormat>
  <Paragraphs>750</Paragraphs>
  <Slides>72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 Disorderly programming. CALM analysis.</vt:lpstr>
      <vt:lpstr>The future is already here</vt:lpstr>
      <vt:lpstr>Outline</vt:lpstr>
      <vt:lpstr>Programming distributed systems</vt:lpstr>
      <vt:lpstr>The state of the art</vt:lpstr>
      <vt:lpstr>The state of the art</vt:lpstr>
      <vt:lpstr>The state of the art</vt:lpstr>
      <vt:lpstr>The state of the art</vt:lpstr>
      <vt:lpstr>The art of the state</vt:lpstr>
      <vt:lpstr>The art of the state</vt:lpstr>
      <vt:lpstr>The art of the state</vt:lpstr>
      <vt:lpstr>PowerPoint Presentation</vt:lpstr>
      <vt:lpstr>BUD: Bloom Under Develoment</vt:lpstr>
      <vt:lpstr>Bloom Rules</vt:lpstr>
      <vt:lpstr>Bloom Rules</vt:lpstr>
      <vt:lpstr>Bud language features</vt:lpstr>
      <vt:lpstr>Operational model</vt:lpstr>
      <vt:lpstr>Writing distributed programs in Bloom</vt:lpstr>
      <vt:lpstr>Abstract Interfaces and Declarations</vt:lpstr>
      <vt:lpstr>Abstract Interfaces and Declarations</vt:lpstr>
      <vt:lpstr>Concrete Implementations</vt:lpstr>
      <vt:lpstr>Concrete Implementations</vt:lpstr>
      <vt:lpstr>Concrete Implementations</vt:lpstr>
      <vt:lpstr>Concrete Implementations</vt:lpstr>
      <vt:lpstr>Concrete Implementations</vt:lpstr>
      <vt:lpstr>Concrete Implementations</vt:lpstr>
      <vt:lpstr>CALM Analysis</vt:lpstr>
      <vt:lpstr>Monotonic Logic</vt:lpstr>
      <vt:lpstr>Nonmonotonic Logic </vt:lpstr>
      <vt:lpstr>Consistency</vt:lpstr>
      <vt:lpstr>Strong Consistency</vt:lpstr>
      <vt:lpstr>Strong Consistency</vt:lpstr>
      <vt:lpstr>Loose Consistency</vt:lpstr>
      <vt:lpstr>Loose Consistency</vt:lpstr>
      <vt:lpstr>CALM Conjecture</vt:lpstr>
      <vt:lpstr>CALM Analysis</vt:lpstr>
      <vt:lpstr>Points of order</vt:lpstr>
      <vt:lpstr>Resolving points of order </vt:lpstr>
      <vt:lpstr>Resolving points of order </vt:lpstr>
      <vt:lpstr>Resolving points of order </vt:lpstr>
      <vt:lpstr>Resolving points of order </vt:lpstr>
      <vt:lpstr>Shopping Carts</vt:lpstr>
      <vt:lpstr>Example application: a replicated shopping cart</vt:lpstr>
      <vt:lpstr>Carts done two ways</vt:lpstr>
      <vt:lpstr>A simple key/value store</vt:lpstr>
      <vt:lpstr>A simple key/value store</vt:lpstr>
      <vt:lpstr>A simple key/value store</vt:lpstr>
      <vt:lpstr>A simple key/value store</vt:lpstr>
      <vt:lpstr>A simple key/value store</vt:lpstr>
      <vt:lpstr>A simple key/value store</vt:lpstr>
      <vt:lpstr>A simple key/value store</vt:lpstr>
      <vt:lpstr>A simple key/value store</vt:lpstr>
      <vt:lpstr>``Destructive’’ Cart</vt:lpstr>
      <vt:lpstr>``Destructive’’ Cart</vt:lpstr>
      <vt:lpstr>``Destructive’’ Cart</vt:lpstr>
      <vt:lpstr>``Destructive’’ Cart</vt:lpstr>
      <vt:lpstr>``Destructive’’ Cart</vt:lpstr>
      <vt:lpstr>``Destructive’’ Cart</vt:lpstr>
      <vt:lpstr>``Destructive’’ Cart</vt:lpstr>
      <vt:lpstr>``Destructive’’ Cart</vt:lpstr>
      <vt:lpstr>``Disorderly Cart’’</vt:lpstr>
      <vt:lpstr>``Disorderly Cart’’</vt:lpstr>
      <vt:lpstr>Disorderly Cart Analysis</vt:lpstr>
      <vt:lpstr>Disorderly Cart Analysis</vt:lpstr>
      <vt:lpstr>Disorderly Cart Analysis</vt:lpstr>
      <vt:lpstr>Disorderly Cart Analysis</vt:lpstr>
      <vt:lpstr>Disorderly Cart Analysis</vt:lpstr>
      <vt:lpstr>Replicated Disorderly Cart</vt:lpstr>
      <vt:lpstr>Replicated Disorderly Cart</vt:lpstr>
      <vt:lpstr>Summary</vt:lpstr>
      <vt:lpstr>More</vt:lpstr>
      <vt:lpstr>Queries?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Alvaro</dc:creator>
  <cp:lastModifiedBy>Peter Alvaro</cp:lastModifiedBy>
  <cp:revision>155</cp:revision>
  <cp:lastPrinted>2011-04-10T18:39:12Z</cp:lastPrinted>
  <dcterms:created xsi:type="dcterms:W3CDTF">2011-03-11T00:06:52Z</dcterms:created>
  <dcterms:modified xsi:type="dcterms:W3CDTF">2011-04-14T16:37:34Z</dcterms:modified>
</cp:coreProperties>
</file>