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20.xml" ContentType="application/vnd.openxmlformats-officedocument.presentationml.notesSlide+xml"/>
  <Override PartName="/ppt/tags/tag1.xml" ContentType="application/vnd.openxmlformats-officedocument.presentationml.tags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notesSlides/notesSlide24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924" r:id="rId1"/>
    <p:sldMasterId id="2147483942" r:id="rId2"/>
  </p:sldMasterIdLst>
  <p:notesMasterIdLst>
    <p:notesMasterId r:id="rId31"/>
  </p:notesMasterIdLst>
  <p:sldIdLst>
    <p:sldId id="341" r:id="rId3"/>
    <p:sldId id="388" r:id="rId4"/>
    <p:sldId id="389" r:id="rId5"/>
    <p:sldId id="407" r:id="rId6"/>
    <p:sldId id="390" r:id="rId7"/>
    <p:sldId id="351" r:id="rId8"/>
    <p:sldId id="350" r:id="rId9"/>
    <p:sldId id="355" r:id="rId10"/>
    <p:sldId id="367" r:id="rId11"/>
    <p:sldId id="357" r:id="rId12"/>
    <p:sldId id="368" r:id="rId13"/>
    <p:sldId id="384" r:id="rId14"/>
    <p:sldId id="358" r:id="rId15"/>
    <p:sldId id="369" r:id="rId16"/>
    <p:sldId id="385" r:id="rId17"/>
    <p:sldId id="406" r:id="rId18"/>
    <p:sldId id="392" r:id="rId19"/>
    <p:sldId id="408" r:id="rId20"/>
    <p:sldId id="409" r:id="rId21"/>
    <p:sldId id="396" r:id="rId22"/>
    <p:sldId id="412" r:id="rId23"/>
    <p:sldId id="354" r:id="rId24"/>
    <p:sldId id="401" r:id="rId25"/>
    <p:sldId id="402" r:id="rId26"/>
    <p:sldId id="403" r:id="rId27"/>
    <p:sldId id="365" r:id="rId28"/>
    <p:sldId id="347" r:id="rId29"/>
    <p:sldId id="371" r:id="rId30"/>
  </p:sldIdLst>
  <p:sldSz cx="9144000" cy="6858000" type="screen4x3"/>
  <p:notesSz cx="6858000" cy="91440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7064"/>
    <a:srgbClr val="525252"/>
    <a:srgbClr val="084E50"/>
    <a:srgbClr val="2012D8"/>
    <a:srgbClr val="CC0000"/>
    <a:srgbClr val="AF2B1D"/>
    <a:srgbClr val="2994A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vertBarState="maximized">
    <p:restoredLeft sz="9461" autoAdjust="0"/>
    <p:restoredTop sz="89139" autoAdjust="0"/>
  </p:normalViewPr>
  <p:slideViewPr>
    <p:cSldViewPr>
      <p:cViewPr>
        <p:scale>
          <a:sx n="100" d="100"/>
          <a:sy n="100" d="100"/>
        </p:scale>
        <p:origin x="-1472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gs" Target="tags/tag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D7D559D-322F-4381-9682-9FBD42E2EEC0}" type="datetimeFigureOut">
              <a:rPr lang="en-US"/>
              <a:pPr>
                <a:defRPr/>
              </a:pPr>
              <a:t>4/21/11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D13511-CCD9-4AE6-BA3A-E4FC1D299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16B3FE-DD42-4FD5-A72B-ADBD99AEF40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D13511-CCD9-4AE6-BA3A-E4FC1D299C2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D13511-CCD9-4AE6-BA3A-E4FC1D299C2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D13511-CCD9-4AE6-BA3A-E4FC1D299C2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D13511-CCD9-4AE6-BA3A-E4FC1D299C2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D13511-CCD9-4AE6-BA3A-E4FC1D299C2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D13511-CCD9-4AE6-BA3A-E4FC1D299C2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D13511-CCD9-4AE6-BA3A-E4FC1D299C2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D13511-CCD9-4AE6-BA3A-E4FC1D299C2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D13511-CCD9-4AE6-BA3A-E4FC1D299C2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D13511-CCD9-4AE6-BA3A-E4FC1D299C2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D13511-CCD9-4AE6-BA3A-E4FC1D299C2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D13511-CCD9-4AE6-BA3A-E4FC1D299C2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D13511-CCD9-4AE6-BA3A-E4FC1D299C2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D13511-CCD9-4AE6-BA3A-E4FC1D299C2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D13511-CCD9-4AE6-BA3A-E4FC1D299C2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D13511-CCD9-4AE6-BA3A-E4FC1D299C2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D13511-CCD9-4AE6-BA3A-E4FC1D299C2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C8CA1-EB7F-4F15-933B-03089F45BAF9}" type="datetimeFigureOut">
              <a:rPr lang="en-US"/>
              <a:pPr>
                <a:defRPr/>
              </a:pPr>
              <a:t>4/21/11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C3B41-5A0B-480A-92F6-D0E8146FE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B976B-D0B8-4A8B-B5EF-8D30609F34AB}" type="datetimeFigureOut">
              <a:rPr lang="en-US"/>
              <a:pPr>
                <a:defRPr/>
              </a:pPr>
              <a:t>4/21/11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9A6DE-F60D-4304-B684-39C3B6226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81138"/>
            <a:ext cx="8229600" cy="45259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E7DED-625F-4120-8C6F-DF4B96D024EA}" type="datetimeFigureOut">
              <a:rPr lang="en-US"/>
              <a:pPr>
                <a:defRPr/>
              </a:pPr>
              <a:t>4/21/11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B045D-D9D1-49DB-9C1A-0481279AB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328C2E-A6F0-4C5C-9654-3B285C0E0688}" type="datetimeFigureOut">
              <a:rPr lang="en-US" smtClean="0"/>
              <a:pPr>
                <a:defRPr/>
              </a:pPr>
              <a:t>4/21/11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B31DD-70D5-428F-B5A7-D77EB745CA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3C8CA1-EB7F-4F15-933B-03089F45BAF9}" type="datetimeFigureOut">
              <a:rPr lang="en-US" smtClean="0"/>
              <a:pPr>
                <a:defRPr/>
              </a:pPr>
              <a:t>4/21/11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3C3B41-5A0B-480A-92F6-D0E8146FE9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E2DA79-DE04-4905-B948-335257D148B5}" type="datetimeFigureOut">
              <a:rPr lang="en-US" smtClean="0"/>
              <a:pPr>
                <a:defRPr/>
              </a:pPr>
              <a:t>4/21/11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33803-BCBD-4EF6-9A6A-491AD3213B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C9981A-FA85-48AF-8F12-97C6953C072F}" type="datetimeFigureOut">
              <a:rPr lang="en-US" smtClean="0"/>
              <a:pPr>
                <a:defRPr/>
              </a:pPr>
              <a:t>4/21/11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B5C391-DBC5-4F6A-9186-2E06435E1F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3F98A1-DF86-4F57-BEEC-9C899D857E83}" type="datetimeFigureOut">
              <a:rPr lang="en-US" smtClean="0"/>
              <a:pPr>
                <a:defRPr/>
              </a:pPr>
              <a:t>4/21/11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36DBD-9FD0-4F86-B977-5EC0CE903E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7AAE63-2905-46D2-BF30-B3FFA2F68178}" type="datetimeFigureOut">
              <a:rPr lang="en-US" smtClean="0"/>
              <a:pPr>
                <a:defRPr/>
              </a:pPr>
              <a:t>4/21/11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D0174-1E40-4384-A212-24551CBB14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AAA6A8-B223-4F50-9AED-B9D6DEDD469D}" type="datetimeFigureOut">
              <a:rPr lang="en-US" smtClean="0"/>
              <a:pPr>
                <a:defRPr/>
              </a:pPr>
              <a:t>4/21/11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15816-52F7-405E-80DE-3F6962F222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1D8462-3634-4201-9A08-E18CFDC4DAAE}" type="datetimeFigureOut">
              <a:rPr lang="en-US" smtClean="0"/>
              <a:pPr>
                <a:defRPr/>
              </a:pPr>
              <a:t>4/21/11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9D500-E290-4093-B4CD-4F1BC38F84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2DA79-DE04-4905-B948-335257D148B5}" type="datetimeFigureOut">
              <a:rPr lang="en-US"/>
              <a:pPr>
                <a:defRPr/>
              </a:pPr>
              <a:t>4/21/11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33803-BCBD-4EF6-9A6A-491AD3213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19DCAD-C043-42AF-8256-9F238285C734}" type="datetimeFigureOut">
              <a:rPr lang="en-US" smtClean="0"/>
              <a:pPr>
                <a:defRPr/>
              </a:pPr>
              <a:t>4/21/11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C43412-8C13-429F-B49A-651F88D77B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7393B4-0440-4B1F-996E-7FF57234209B}" type="datetimeFigureOut">
              <a:rPr lang="en-US" smtClean="0"/>
              <a:pPr>
                <a:defRPr/>
              </a:pPr>
              <a:t>4/21/11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46C3C-36D7-4D5F-88A4-CBD5712083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2B976B-D0B8-4A8B-B5EF-8D30609F34AB}" type="datetimeFigureOut">
              <a:rPr lang="en-US" smtClean="0"/>
              <a:pPr>
                <a:defRPr/>
              </a:pPr>
              <a:t>4/21/11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9A6DE-F60D-4304-B684-39C3B62260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81138"/>
            <a:ext cx="8229600" cy="45259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E7DED-625F-4120-8C6F-DF4B96D024EA}" type="datetimeFigureOut">
              <a:rPr lang="en-US"/>
              <a:pPr>
                <a:defRPr/>
              </a:pPr>
              <a:t>4/21/11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B045D-D9D1-49DB-9C1A-0481279AB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9981A-FA85-48AF-8F12-97C6953C072F}" type="datetimeFigureOut">
              <a:rPr lang="en-US"/>
              <a:pPr>
                <a:defRPr/>
              </a:pPr>
              <a:t>4/21/11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5C391-DBC5-4F6A-9186-2E06435E1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F98A1-DF86-4F57-BEEC-9C899D857E83}" type="datetimeFigureOut">
              <a:rPr lang="en-US"/>
              <a:pPr>
                <a:defRPr/>
              </a:pPr>
              <a:t>4/21/11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36DBD-9FD0-4F86-B977-5EC0CE903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AAE63-2905-46D2-BF30-B3FFA2F68178}" type="datetimeFigureOut">
              <a:rPr lang="en-US"/>
              <a:pPr>
                <a:defRPr/>
              </a:pPr>
              <a:t>4/21/11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D0174-1E40-4384-A212-24551CBB1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AA6A8-B223-4F50-9AED-B9D6DEDD469D}" type="datetimeFigureOut">
              <a:rPr lang="en-US"/>
              <a:pPr>
                <a:defRPr/>
              </a:pPr>
              <a:t>4/21/11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15816-52F7-405E-80DE-3F6962F22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D8462-3634-4201-9A08-E18CFDC4DAAE}" type="datetimeFigureOut">
              <a:rPr lang="en-US"/>
              <a:pPr>
                <a:defRPr/>
              </a:pPr>
              <a:t>4/21/11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9D500-E290-4093-B4CD-4F1BC38F8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419DCAD-C043-42AF-8256-9F238285C734}" type="datetimeFigureOut">
              <a:rPr lang="en-US"/>
              <a:pPr>
                <a:defRPr/>
              </a:pPr>
              <a:t>4/21/11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CC43412-8C13-429F-B49A-651F88D77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393B4-0440-4B1F-996E-7FF57234209B}" type="datetimeFigureOut">
              <a:rPr lang="en-US"/>
              <a:pPr>
                <a:defRPr/>
              </a:pPr>
              <a:t>4/21/11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46C3C-36D7-4D5F-88A4-CBD571208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328C2E-A6F0-4C5C-9654-3B285C0E0688}" type="datetimeFigureOut">
              <a:rPr lang="en-US"/>
              <a:pPr>
                <a:defRPr/>
              </a:pPr>
              <a:t>4/21/11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FB31DD-70D5-428F-B5A7-D77EB745C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34" r:id="rId6"/>
    <p:sldLayoutId id="2147483940" r:id="rId7"/>
    <p:sldLayoutId id="2147483941" r:id="rId8"/>
    <p:sldLayoutId id="2147483933" r:id="rId9"/>
    <p:sldLayoutId id="2147483932" r:id="rId10"/>
    <p:sldLayoutId id="21474839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328C2E-A6F0-4C5C-9654-3B285C0E0688}" type="datetimeFigureOut">
              <a:rPr lang="en-US" smtClean="0"/>
              <a:pPr>
                <a:defRPr/>
              </a:pPr>
              <a:t>4/21/11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8FB31DD-70D5-428F-B5A7-D77EB745CA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9.jpeg"/><Relationship Id="rId5" Type="http://schemas.openxmlformats.org/officeDocument/2006/relationships/image" Target="../media/image11.png"/><Relationship Id="rId6" Type="http://schemas.openxmlformats.org/officeDocument/2006/relationships/image" Target="../media/image16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9.jpeg"/><Relationship Id="rId5" Type="http://schemas.openxmlformats.org/officeDocument/2006/relationships/image" Target="../media/image3.png"/><Relationship Id="rId6" Type="http://schemas.openxmlformats.org/officeDocument/2006/relationships/image" Target="../media/image11.png"/><Relationship Id="rId7" Type="http://schemas.openxmlformats.org/officeDocument/2006/relationships/image" Target="../media/image10.png"/><Relationship Id="rId8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1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2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9.jpe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jpe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loud 16"/>
          <p:cNvSpPr/>
          <p:nvPr/>
        </p:nvSpPr>
        <p:spPr>
          <a:xfrm>
            <a:off x="3505200" y="4038600"/>
            <a:ext cx="3048000" cy="182880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337" name="Picture 29" descr="devi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4114800"/>
            <a:ext cx="765313" cy="7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685800" y="1103293"/>
            <a:ext cx="8001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 err="1">
                <a:solidFill>
                  <a:srgbClr val="AF2B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CryptDB</a:t>
            </a:r>
            <a:r>
              <a:rPr lang="en-US" sz="2800" dirty="0">
                <a:solidFill>
                  <a:srgbClr val="AF2B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Confidentiality for Database Applications with Encrypted Query Processing</a:t>
            </a: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46" name="Text Box 38"/>
          <p:cNvSpPr txBox="1">
            <a:spLocks noChangeArrowheads="1"/>
          </p:cNvSpPr>
          <p:nvPr/>
        </p:nvSpPr>
        <p:spPr bwMode="auto">
          <a:xfrm>
            <a:off x="152400" y="2599492"/>
            <a:ext cx="93726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i="1" dirty="0" err="1">
                <a:solidFill>
                  <a:schemeClr val="tx2"/>
                </a:solidFill>
              </a:rPr>
              <a:t>Raluca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Ada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Popa</a:t>
            </a:r>
            <a:r>
              <a:rPr lang="en-US" dirty="0">
                <a:solidFill>
                  <a:schemeClr val="tx2"/>
                </a:solidFill>
              </a:rPr>
              <a:t>,</a:t>
            </a:r>
            <a:r>
              <a:rPr lang="en-US" dirty="0" smtClean="0">
                <a:solidFill>
                  <a:schemeClr val="tx2"/>
                </a:solidFill>
              </a:rPr>
              <a:t> Catherine Redfield, </a:t>
            </a:r>
            <a:r>
              <a:rPr lang="en-US" dirty="0" err="1" smtClean="0">
                <a:solidFill>
                  <a:schemeClr val="tx2"/>
                </a:solidFill>
              </a:rPr>
              <a:t>Nickolai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Zeldovich</a:t>
            </a:r>
            <a:r>
              <a:rPr lang="en-US" dirty="0">
                <a:solidFill>
                  <a:schemeClr val="tx2"/>
                </a:solidFill>
              </a:rPr>
              <a:t>,</a:t>
            </a:r>
            <a:r>
              <a:rPr lang="en-US" dirty="0" smtClean="0">
                <a:solidFill>
                  <a:schemeClr val="tx2"/>
                </a:solidFill>
              </a:rPr>
              <a:t> and </a:t>
            </a:r>
            <a:r>
              <a:rPr lang="en-US" dirty="0" err="1">
                <a:solidFill>
                  <a:schemeClr val="tx2"/>
                </a:solidFill>
              </a:rPr>
              <a:t>Hari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Balakrishnan</a:t>
            </a:r>
            <a:endParaRPr lang="en-US" dirty="0" smtClean="0">
              <a:solidFill>
                <a:schemeClr val="tx2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MIT CSAIL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38800" y="6425624"/>
            <a:ext cx="5486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Berkeley Cloud Computing Seminar, 2011</a:t>
            </a:r>
          </a:p>
          <a:p>
            <a:endParaRPr lang="en-US" dirty="0"/>
          </a:p>
        </p:txBody>
      </p:sp>
      <p:pic>
        <p:nvPicPr>
          <p:cNvPr id="13" name="Picture 12" descr="d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4495800"/>
            <a:ext cx="408013" cy="58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17" descr="loc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5200" y="5181600"/>
            <a:ext cx="718930" cy="718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d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06987" y="4495800"/>
            <a:ext cx="408013" cy="58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d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40187" y="4495800"/>
            <a:ext cx="408013" cy="58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>
          <a:xfrm>
            <a:off x="466725" y="295275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525252"/>
                </a:solidFill>
                <a:effectLst/>
              </a:rPr>
              <a:t>2. Adjustable query-based encryption</a:t>
            </a:r>
          </a:p>
        </p:txBody>
      </p:sp>
      <p:sp>
        <p:nvSpPr>
          <p:cNvPr id="4710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/>
              </a:buClr>
              <a:buSzPct val="70000"/>
              <a:buFont typeface="Wingdings" charset="2"/>
              <a:buChar char="Ø"/>
            </a:pPr>
            <a:r>
              <a:rPr lang="en-US" dirty="0" smtClean="0"/>
              <a:t>Start out the database with the most secure encryption scheme</a:t>
            </a: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457200" y="26368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Adjust encryption dynamically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Strip off levels of the onions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proxy gives key to server using a UDF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 bwMode="auto">
          <a:xfrm>
            <a:off x="381000" y="7620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solidFill>
                  <a:srgbClr val="525252"/>
                </a:solidFill>
                <a:effectLst/>
              </a:rPr>
              <a:t>Example</a:t>
            </a:r>
          </a:p>
        </p:txBody>
      </p:sp>
      <p:sp>
        <p:nvSpPr>
          <p:cNvPr id="48130" name="Rectangle 3"/>
          <p:cNvSpPr>
            <a:spLocks noGrp="1"/>
          </p:cNvSpPr>
          <p:nvPr>
            <p:ph idx="1"/>
          </p:nvPr>
        </p:nvSpPr>
        <p:spPr>
          <a:xfrm>
            <a:off x="914400" y="3157538"/>
            <a:ext cx="8077200" cy="652462"/>
          </a:xfrm>
        </p:spPr>
        <p:txBody>
          <a:bodyPr>
            <a:noAutofit/>
          </a:bodyPr>
          <a:lstStyle/>
          <a:p>
            <a:pPr>
              <a:buFont typeface="Wingdings 3" pitchFamily="18" charset="2"/>
              <a:buNone/>
            </a:pPr>
            <a:r>
              <a:rPr lang="en-US" sz="2600" dirty="0" smtClean="0"/>
              <a:t>SELECT * FROM </a:t>
            </a:r>
            <a:r>
              <a:rPr lang="en-US" sz="2600" dirty="0" err="1" smtClean="0"/>
              <a:t>emp</a:t>
            </a:r>
            <a:r>
              <a:rPr lang="en-US" sz="2600" dirty="0" smtClean="0"/>
              <a:t> WHERE salary = </a:t>
            </a:r>
            <a:r>
              <a:rPr lang="en-US" sz="2600" dirty="0" smtClean="0">
                <a:latin typeface="Garamond" pitchFamily="18" charset="0"/>
                <a:ea typeface="Arial Unicode MS" pitchFamily="34" charset="-128"/>
                <a:cs typeface="Arial Unicode MS" pitchFamily="34" charset="-128"/>
              </a:rPr>
              <a:t>100</a:t>
            </a:r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3886200" y="3733800"/>
            <a:ext cx="381000" cy="609600"/>
          </a:xfrm>
          <a:prstGeom prst="downArrow">
            <a:avLst>
              <a:gd name="adj1" fmla="val 42500"/>
              <a:gd name="adj2" fmla="val 6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685800" y="4419600"/>
            <a:ext cx="8077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2400" dirty="0">
                <a:latin typeface="Lucida Sans Unicode" pitchFamily="34" charset="0"/>
              </a:rPr>
              <a:t>UPDATE</a:t>
            </a:r>
            <a:r>
              <a:rPr lang="en-US" sz="2400" dirty="0" smtClean="0">
                <a:latin typeface="Lucida Sans Unicode" pitchFamily="34" charset="0"/>
              </a:rPr>
              <a:t> table1 </a:t>
            </a:r>
            <a:r>
              <a:rPr lang="en-US" sz="2400" dirty="0">
                <a:latin typeface="Lucida Sans Unicode" pitchFamily="34" charset="0"/>
              </a:rPr>
              <a:t>SET</a:t>
            </a:r>
            <a:r>
              <a:rPr lang="en-US" sz="2400" dirty="0" smtClean="0">
                <a:latin typeface="Lucida Sans Unicode" pitchFamily="34" charset="0"/>
              </a:rPr>
              <a:t> col3onion1 </a:t>
            </a:r>
            <a:r>
              <a:rPr lang="en-US" sz="2400" dirty="0">
                <a:latin typeface="Lucida Sans Unicode" pitchFamily="34" charset="0"/>
              </a:rPr>
              <a:t>=</a:t>
            </a:r>
            <a:r>
              <a:rPr lang="en-US" sz="2400" dirty="0" smtClean="0">
                <a:latin typeface="Lucida Sans Unicode" pitchFamily="34" charset="0"/>
              </a:rPr>
              <a:t> 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2400" dirty="0" smtClean="0">
                <a:solidFill>
                  <a:schemeClr val="accent1"/>
                </a:solidFill>
                <a:latin typeface="Lucida Sans Unicode" pitchFamily="34" charset="0"/>
              </a:rPr>
              <a:t>                              </a:t>
            </a:r>
            <a:r>
              <a:rPr lang="en-US" sz="2400" dirty="0" err="1" smtClean="0">
                <a:solidFill>
                  <a:schemeClr val="accent1"/>
                </a:solidFill>
                <a:latin typeface="Lucida Sans Unicode" pitchFamily="34" charset="0"/>
              </a:rPr>
              <a:t>DecryptRND</a:t>
            </a:r>
            <a:r>
              <a:rPr lang="en-US" sz="2400" dirty="0" err="1">
                <a:latin typeface="Lucida Sans Unicode" pitchFamily="34" charset="0"/>
              </a:rPr>
              <a:t>(key</a:t>
            </a:r>
            <a:r>
              <a:rPr lang="en-US" sz="2400" dirty="0">
                <a:latin typeface="Lucida Sans Unicode" pitchFamily="34" charset="0"/>
              </a:rPr>
              <a:t>,</a:t>
            </a:r>
            <a:r>
              <a:rPr lang="en-US" sz="2400" dirty="0" smtClean="0">
                <a:latin typeface="Lucida Sans Unicode" pitchFamily="34" charset="0"/>
              </a:rPr>
              <a:t> col3onion1)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en-US" sz="2400" dirty="0">
              <a:latin typeface="Lucida Sans Unicode" pitchFamily="34" charset="0"/>
            </a:endParaRP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en-US" sz="2400" dirty="0">
              <a:latin typeface="Garamond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376" name="AutoShape 8"/>
          <p:cNvSpPr>
            <a:spLocks noChangeArrowheads="1"/>
          </p:cNvSpPr>
          <p:nvPr/>
        </p:nvSpPr>
        <p:spPr bwMode="auto">
          <a:xfrm>
            <a:off x="5562600" y="1204912"/>
            <a:ext cx="2209800" cy="1905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7" name="AutoShape 9"/>
          <p:cNvSpPr>
            <a:spLocks noChangeArrowheads="1"/>
          </p:cNvSpPr>
          <p:nvPr/>
        </p:nvSpPr>
        <p:spPr bwMode="auto">
          <a:xfrm>
            <a:off x="5638800" y="1495425"/>
            <a:ext cx="2057400" cy="1524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AutoShape 10"/>
          <p:cNvSpPr>
            <a:spLocks noChangeArrowheads="1"/>
          </p:cNvSpPr>
          <p:nvPr/>
        </p:nvSpPr>
        <p:spPr bwMode="auto">
          <a:xfrm>
            <a:off x="5791200" y="1800225"/>
            <a:ext cx="1752600" cy="1143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AutoShape 11"/>
          <p:cNvSpPr>
            <a:spLocks noChangeArrowheads="1"/>
          </p:cNvSpPr>
          <p:nvPr/>
        </p:nvSpPr>
        <p:spPr bwMode="auto">
          <a:xfrm>
            <a:off x="5943600" y="2105025"/>
            <a:ext cx="14478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AutoShape 12"/>
          <p:cNvSpPr>
            <a:spLocks noChangeArrowheads="1"/>
          </p:cNvSpPr>
          <p:nvPr/>
        </p:nvSpPr>
        <p:spPr bwMode="auto">
          <a:xfrm>
            <a:off x="6096000" y="2409825"/>
            <a:ext cx="1143000" cy="381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6172200" y="2409825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Any value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6248400" y="2105025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JOIN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6096000" y="1800225"/>
            <a:ext cx="1143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SEARCH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6248400" y="1447800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DET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6248400" y="1143000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CC0000"/>
                </a:solidFill>
              </a:rPr>
              <a:t>RND</a:t>
            </a:r>
          </a:p>
        </p:txBody>
      </p:sp>
      <p:sp>
        <p:nvSpPr>
          <p:cNvPr id="58387" name="Rectangle 19"/>
          <p:cNvSpPr>
            <a:spLocks/>
          </p:cNvSpPr>
          <p:nvPr/>
        </p:nvSpPr>
        <p:spPr bwMode="auto">
          <a:xfrm>
            <a:off x="533400" y="5334000"/>
            <a:ext cx="8458200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2400" dirty="0">
                <a:latin typeface="Lucida Sans Unicode" pitchFamily="34" charset="0"/>
              </a:rPr>
              <a:t>SELECT * FROM</a:t>
            </a:r>
            <a:r>
              <a:rPr lang="en-US" sz="2400" dirty="0" smtClean="0">
                <a:latin typeface="Lucida Sans Unicode" pitchFamily="34" charset="0"/>
              </a:rPr>
              <a:t> table1 </a:t>
            </a:r>
            <a:r>
              <a:rPr lang="en-US" sz="2400" dirty="0">
                <a:latin typeface="Lucida Sans Unicode" pitchFamily="34" charset="0"/>
              </a:rPr>
              <a:t>WHERE</a:t>
            </a:r>
            <a:r>
              <a:rPr lang="en-US" sz="2400" dirty="0" smtClean="0">
                <a:latin typeface="Lucida Sans Unicode" pitchFamily="34" charset="0"/>
              </a:rPr>
              <a:t> col3onion1 </a:t>
            </a:r>
            <a:r>
              <a:rPr lang="en-US" sz="2400" dirty="0">
                <a:latin typeface="Lucida Sans Unicode" pitchFamily="34" charset="0"/>
              </a:rPr>
              <a:t>=</a:t>
            </a:r>
            <a:r>
              <a:rPr lang="en-US" sz="2400" dirty="0" smtClean="0">
                <a:latin typeface="Lucida Sans Unicode" pitchFamily="34" charset="0"/>
              </a:rPr>
              <a:t> x</a:t>
            </a:r>
            <a:r>
              <a:rPr lang="en-US" sz="2400" dirty="0" smtClean="0">
                <a:latin typeface="Garamond" pitchFamily="18" charset="0"/>
                <a:ea typeface="Arial Unicode MS" pitchFamily="34" charset="-128"/>
                <a:cs typeface="Arial Unicode MS" pitchFamily="34" charset="-128"/>
              </a:rPr>
              <a:t>5a8c34</a:t>
            </a:r>
            <a:endParaRPr lang="en-US" sz="2400" dirty="0">
              <a:latin typeface="Garamond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 flipH="1">
            <a:off x="6248400" y="144780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CC0000"/>
                </a:solidFill>
              </a:rPr>
              <a:t>DET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38400" y="1535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emp</a:t>
            </a:r>
            <a:r>
              <a:rPr lang="en-US" dirty="0" smtClean="0"/>
              <a:t>: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905000" y="2360612"/>
            <a:ext cx="2667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2095500" y="2399506"/>
            <a:ext cx="837406" cy="79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3086894" y="2400300"/>
            <a:ext cx="837406" cy="79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828800" y="1981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rank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667000" y="19812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581400" y="19812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5838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36" dur="1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1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nimBg="1"/>
      <p:bldP spid="58374" grpId="0"/>
      <p:bldP spid="58376" grpId="0" animBg="1"/>
      <p:bldP spid="58376" grpId="1" animBg="1"/>
      <p:bldP spid="58377" grpId="0" animBg="1"/>
      <p:bldP spid="58378" grpId="0" animBg="1"/>
      <p:bldP spid="58379" grpId="0" animBg="1"/>
      <p:bldP spid="58380" grpId="0" animBg="1"/>
      <p:bldP spid="58381" grpId="0"/>
      <p:bldP spid="58382" grpId="0"/>
      <p:bldP spid="58383" grpId="0"/>
      <p:bldP spid="58384" grpId="0" build="allAtOnce"/>
      <p:bldP spid="58385" grpId="0"/>
      <p:bldP spid="58385" grpId="1"/>
      <p:bldP spid="58385" grpId="4"/>
      <p:bldP spid="583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solidFill>
                  <a:srgbClr val="CC0000"/>
                </a:solidFill>
                <a:effectLst/>
              </a:rPr>
              <a:t>JOIN needs</a:t>
            </a:r>
            <a:r>
              <a:rPr lang="en-US" dirty="0" smtClean="0">
                <a:effectLst/>
              </a:rPr>
              <a:t> </a:t>
            </a:r>
            <a:r>
              <a:rPr lang="en-US" dirty="0" smtClean="0">
                <a:solidFill>
                  <a:schemeClr val="accent2"/>
                </a:solidFill>
                <a:effectLst/>
              </a:rPr>
              <a:t>new crypto</a:t>
            </a:r>
          </a:p>
        </p:txBody>
      </p:sp>
      <p:sp>
        <p:nvSpPr>
          <p:cNvPr id="51204" name="Rectangle 4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678363"/>
          </a:xfrm>
        </p:spPr>
        <p:txBody>
          <a:bodyPr>
            <a:normAutofit/>
          </a:bodyPr>
          <a:lstStyle/>
          <a:p>
            <a:pPr marL="623888" indent="-514350">
              <a:buClr>
                <a:schemeClr val="accent1"/>
              </a:buClr>
              <a:buSzPct val="70000"/>
              <a:buFont typeface="Wingdings" charset="2"/>
              <a:buChar char="Ø"/>
            </a:pPr>
            <a:r>
              <a:rPr lang="en-US" sz="2800" dirty="0" smtClean="0"/>
              <a:t>Challenge: do not know which columns will be joined </a:t>
            </a:r>
          </a:p>
          <a:p>
            <a:pPr marL="623888" indent="-514350">
              <a:buClr>
                <a:schemeClr val="accent1"/>
              </a:buClr>
              <a:buSzPct val="70000"/>
              <a:buFont typeface="Wingdings" charset="2"/>
              <a:buChar char="Ø"/>
            </a:pPr>
            <a:endParaRPr lang="en-US" sz="2400" dirty="0" smtClean="0"/>
          </a:p>
          <a:p>
            <a:pPr marL="623888" indent="-514350">
              <a:buClr>
                <a:schemeClr val="accent1"/>
              </a:buClr>
              <a:buSzPct val="70000"/>
              <a:buFont typeface="Wingdings" charset="2"/>
              <a:buChar char="Ø"/>
            </a:pPr>
            <a:endParaRPr lang="en-US" sz="2400" dirty="0" smtClean="0"/>
          </a:p>
          <a:p>
            <a:pPr marL="623888" indent="-514350">
              <a:buClr>
                <a:schemeClr val="accent1"/>
              </a:buClr>
              <a:buSzPct val="70000"/>
              <a:buFont typeface="Wingdings" charset="2"/>
              <a:buChar char="Ø"/>
            </a:pPr>
            <a:endParaRPr lang="en-US" sz="2400" dirty="0" smtClean="0"/>
          </a:p>
          <a:p>
            <a:pPr marL="623888" indent="-514350">
              <a:buClr>
                <a:schemeClr val="accent1"/>
              </a:buClr>
              <a:buSzPct val="70000"/>
              <a:buFont typeface="Wingdings" charset="2"/>
              <a:buChar char="Ø"/>
            </a:pPr>
            <a:endParaRPr lang="en-US" sz="2400" dirty="0" smtClean="0"/>
          </a:p>
          <a:p>
            <a:pPr marL="623888" indent="-514350">
              <a:buClr>
                <a:schemeClr val="accent1"/>
              </a:buClr>
              <a:buSzPct val="70000"/>
              <a:buFont typeface="Wingdings" charset="2"/>
              <a:buChar char="Ø"/>
            </a:pPr>
            <a:endParaRPr lang="en-US" sz="2400" dirty="0" smtClean="0"/>
          </a:p>
          <a:p>
            <a:pPr marL="623888" indent="-514350">
              <a:buClr>
                <a:schemeClr val="accent1"/>
              </a:buClr>
              <a:buSzPct val="70000"/>
              <a:buNone/>
            </a:pPr>
            <a:endParaRPr lang="en-US" sz="2300" dirty="0" smtClean="0"/>
          </a:p>
        </p:txBody>
      </p:sp>
      <p:sp>
        <p:nvSpPr>
          <p:cNvPr id="24" name="Rounded Rectangle 23"/>
          <p:cNvSpPr/>
          <p:nvPr/>
        </p:nvSpPr>
        <p:spPr>
          <a:xfrm>
            <a:off x="6707481" y="3048000"/>
            <a:ext cx="685800" cy="304800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6707481" y="3429000"/>
            <a:ext cx="685800" cy="304800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6707481" y="3810000"/>
            <a:ext cx="685800" cy="304800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6707481" y="4191000"/>
            <a:ext cx="685800" cy="304800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707481" y="25908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Col2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5357977" y="3048000"/>
            <a:ext cx="685800" cy="304800"/>
          </a:xfrm>
          <a:prstGeom prst="roundRect">
            <a:avLst/>
          </a:prstGeom>
          <a:solidFill>
            <a:srgbClr val="39639D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5357977" y="3429000"/>
            <a:ext cx="685800" cy="304800"/>
          </a:xfrm>
          <a:prstGeom prst="roundRect">
            <a:avLst/>
          </a:prstGeom>
          <a:solidFill>
            <a:srgbClr val="39639D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5357977" y="3810000"/>
            <a:ext cx="685800" cy="304800"/>
          </a:xfrm>
          <a:prstGeom prst="roundRect">
            <a:avLst/>
          </a:prstGeom>
          <a:solidFill>
            <a:srgbClr val="39639D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5357977" y="4191000"/>
            <a:ext cx="685800" cy="304800"/>
          </a:xfrm>
          <a:prstGeom prst="roundRect">
            <a:avLst/>
          </a:prstGeom>
          <a:solidFill>
            <a:srgbClr val="39639D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357977" y="25908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Col1</a:t>
            </a:r>
            <a:endParaRPr lang="en-US" dirty="0"/>
          </a:p>
        </p:txBody>
      </p:sp>
      <p:pic>
        <p:nvPicPr>
          <p:cNvPr id="36" name="Picture 35" descr="greyke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7777" y="2970788"/>
            <a:ext cx="585623" cy="577850"/>
          </a:xfrm>
          <a:prstGeom prst="rect">
            <a:avLst/>
          </a:prstGeom>
        </p:spPr>
      </p:pic>
      <p:pic>
        <p:nvPicPr>
          <p:cNvPr id="37" name="Picture 36" descr="blueke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2177" y="2895600"/>
            <a:ext cx="585623" cy="577849"/>
          </a:xfrm>
          <a:prstGeom prst="rect">
            <a:avLst/>
          </a:prstGeom>
        </p:spPr>
      </p:pic>
      <p:pic>
        <p:nvPicPr>
          <p:cNvPr id="38" name="Picture 37" descr="Key-icon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9025484">
            <a:off x="1245145" y="2921545"/>
            <a:ext cx="1052061" cy="1052061"/>
          </a:xfrm>
          <a:prstGeom prst="rect">
            <a:avLst/>
          </a:prstGeom>
        </p:spPr>
      </p:pic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1066800" y="3669268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Proxy</a:t>
            </a:r>
            <a:endParaRPr lang="en-US" dirty="0"/>
          </a:p>
        </p:txBody>
      </p:sp>
      <p:sp>
        <p:nvSpPr>
          <p:cNvPr id="40" name="Rounded Rectangle 39"/>
          <p:cNvSpPr/>
          <p:nvPr/>
        </p:nvSpPr>
        <p:spPr>
          <a:xfrm>
            <a:off x="1143000" y="3657600"/>
            <a:ext cx="1066800" cy="45720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40" descr="redkey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90800" y="3352800"/>
            <a:ext cx="585623" cy="577849"/>
          </a:xfrm>
          <a:prstGeom prst="rect">
            <a:avLst/>
          </a:prstGeom>
        </p:spPr>
      </p:pic>
      <p:cxnSp>
        <p:nvCxnSpPr>
          <p:cNvPr id="52" name="Straight Arrow Connector 51"/>
          <p:cNvCxnSpPr/>
          <p:nvPr/>
        </p:nvCxnSpPr>
        <p:spPr>
          <a:xfrm>
            <a:off x="2286000" y="3962400"/>
            <a:ext cx="2057400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590800" y="2667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Join key Col1-Col2</a:t>
            </a:r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4593071" y="2895601"/>
            <a:ext cx="1426729" cy="1600199"/>
            <a:chOff x="4440671" y="4343401"/>
            <a:chExt cx="1426729" cy="1600199"/>
          </a:xfrm>
        </p:grpSpPr>
        <p:sp>
          <p:nvSpPr>
            <p:cNvPr id="55" name="Rounded Rectangle 54"/>
            <p:cNvSpPr/>
            <p:nvPr/>
          </p:nvSpPr>
          <p:spPr>
            <a:xfrm>
              <a:off x="5181600" y="4495800"/>
              <a:ext cx="685800" cy="304800"/>
            </a:xfrm>
            <a:prstGeom prst="round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5181600" y="4876800"/>
              <a:ext cx="685800" cy="304800"/>
            </a:xfrm>
            <a:prstGeom prst="round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5181600" y="5257800"/>
              <a:ext cx="685800" cy="304800"/>
            </a:xfrm>
            <a:prstGeom prst="round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5181600" y="5638800"/>
              <a:ext cx="685800" cy="304800"/>
            </a:xfrm>
            <a:prstGeom prst="round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9" name="Picture 58" descr="greykey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40671" y="4343401"/>
              <a:ext cx="662848" cy="654050"/>
            </a:xfrm>
            <a:prstGeom prst="rect">
              <a:avLst/>
            </a:prstGeom>
          </p:spPr>
        </p:pic>
      </p:grpSp>
      <p:cxnSp>
        <p:nvCxnSpPr>
          <p:cNvPr id="62" name="Elbow Connector 61"/>
          <p:cNvCxnSpPr>
            <a:endCxn id="25" idx="1"/>
          </p:cNvCxnSpPr>
          <p:nvPr/>
        </p:nvCxnSpPr>
        <p:spPr>
          <a:xfrm>
            <a:off x="6035305" y="3200400"/>
            <a:ext cx="672176" cy="381000"/>
          </a:xfrm>
          <a:prstGeom prst="bentConnector3">
            <a:avLst>
              <a:gd name="adj1" fmla="val 50000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hape 68"/>
          <p:cNvCxnSpPr>
            <a:endCxn id="24" idx="1"/>
          </p:cNvCxnSpPr>
          <p:nvPr/>
        </p:nvCxnSpPr>
        <p:spPr>
          <a:xfrm flipV="1">
            <a:off x="6035305" y="3200400"/>
            <a:ext cx="672176" cy="762000"/>
          </a:xfrm>
          <a:prstGeom prst="bentConnector3">
            <a:avLst>
              <a:gd name="adj1" fmla="val 72673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4"/>
          <p:cNvSpPr txBox="1">
            <a:spLocks/>
          </p:cNvSpPr>
          <p:nvPr/>
        </p:nvSpPr>
        <p:spPr>
          <a:xfrm>
            <a:off x="228600" y="2408237"/>
            <a:ext cx="88392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23888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3888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3888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3888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3888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3888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None/>
              <a:tabLst/>
              <a:defRPr/>
            </a:pP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3888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items not revealed, cannot join without join key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3124200" y="3429000"/>
            <a:ext cx="1143000" cy="512777"/>
            <a:chOff x="2438400" y="4343400"/>
            <a:chExt cx="1371600" cy="512777"/>
          </a:xfrm>
        </p:grpSpPr>
        <p:pic>
          <p:nvPicPr>
            <p:cNvPr id="81" name="Picture 80" descr="bluekey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52800" y="4393918"/>
              <a:ext cx="457200" cy="451131"/>
            </a:xfrm>
            <a:prstGeom prst="rect">
              <a:avLst/>
            </a:prstGeom>
          </p:spPr>
        </p:pic>
        <p:pic>
          <p:nvPicPr>
            <p:cNvPr id="82" name="Picture 81" descr="greykey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67001" y="4405046"/>
              <a:ext cx="457200" cy="451131"/>
            </a:xfrm>
            <a:prstGeom prst="rect">
              <a:avLst/>
            </a:prstGeom>
          </p:spPr>
        </p:pic>
        <p:sp>
          <p:nvSpPr>
            <p:cNvPr id="83" name="TextBox 82"/>
            <p:cNvSpPr txBox="1"/>
            <p:nvPr/>
          </p:nvSpPr>
          <p:spPr>
            <a:xfrm>
              <a:off x="2438400" y="43434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=</a:t>
              </a:r>
              <a:endParaRPr lang="en-US" sz="24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124200" y="43434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-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 animBg="1"/>
      <p:bldP spid="54" grpId="0"/>
      <p:bldP spid="7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solidFill>
                  <a:srgbClr val="525252"/>
                </a:solidFill>
              </a:rPr>
              <a:t>Other queries</a:t>
            </a:r>
            <a:endParaRPr lang="en-US" dirty="0" smtClean="0">
              <a:solidFill>
                <a:srgbClr val="525252"/>
              </a:solidFill>
              <a:effectLst/>
            </a:endParaRPr>
          </a:p>
        </p:txBody>
      </p:sp>
      <p:sp>
        <p:nvSpPr>
          <p:cNvPr id="49154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/>
              </a:buClr>
              <a:buSzPct val="70000"/>
              <a:buFont typeface="Wingdings" charset="2"/>
              <a:buChar char="Ø"/>
            </a:pPr>
            <a:r>
              <a:rPr lang="en-US" dirty="0" smtClean="0"/>
              <a:t>Various others supported:</a:t>
            </a:r>
          </a:p>
          <a:p>
            <a:pPr lvl="1">
              <a:buClr>
                <a:schemeClr val="accent1"/>
              </a:buClr>
              <a:buSzPct val="70000"/>
              <a:buFont typeface="Wingdings" charset="2"/>
              <a:buChar char="Ø"/>
            </a:pPr>
            <a:r>
              <a:rPr lang="en-US" dirty="0" smtClean="0">
                <a:solidFill>
                  <a:srgbClr val="525252"/>
                </a:solidFill>
              </a:rPr>
              <a:t>Inserts, updates, deletes, nested queries</a:t>
            </a:r>
          </a:p>
          <a:p>
            <a:pPr lvl="1">
              <a:buClr>
                <a:schemeClr val="accent1"/>
              </a:buClr>
              <a:buSzPct val="70000"/>
              <a:buFont typeface="Wingdings" charset="2"/>
              <a:buChar char="Ø"/>
            </a:pPr>
            <a:r>
              <a:rPr lang="en-US" dirty="0" smtClean="0">
                <a:solidFill>
                  <a:srgbClr val="525252"/>
                </a:solidFill>
              </a:rPr>
              <a:t>Indexes</a:t>
            </a:r>
          </a:p>
          <a:p>
            <a:pPr lvl="1">
              <a:buClr>
                <a:schemeClr val="accent1"/>
              </a:buClr>
              <a:buSzPct val="70000"/>
              <a:buFont typeface="Wingdings" charset="2"/>
              <a:buChar char="Ø"/>
            </a:pPr>
            <a:r>
              <a:rPr lang="en-US" dirty="0" smtClean="0">
                <a:solidFill>
                  <a:srgbClr val="525252"/>
                </a:solidFill>
              </a:rPr>
              <a:t>Transactions, auto-increments</a:t>
            </a:r>
          </a:p>
          <a:p>
            <a:pPr>
              <a:buClr>
                <a:schemeClr val="accent1"/>
              </a:buClr>
              <a:buSzPct val="70000"/>
              <a:buFont typeface="Wingdings" charset="2"/>
              <a:buChar char="Ø"/>
            </a:pPr>
            <a:r>
              <a:rPr lang="en-US" dirty="0" smtClean="0">
                <a:solidFill>
                  <a:schemeClr val="accent4"/>
                </a:solidFill>
              </a:rPr>
              <a:t>Not supported</a:t>
            </a:r>
            <a:r>
              <a:rPr lang="en-US" dirty="0" smtClean="0"/>
              <a:t>: </a:t>
            </a:r>
            <a:r>
              <a:rPr lang="en-US" dirty="0" err="1" smtClean="0">
                <a:latin typeface="Garamond"/>
                <a:cs typeface="Garamond"/>
              </a:rPr>
              <a:t>A.a</a:t>
            </a:r>
            <a:r>
              <a:rPr lang="en-US" dirty="0" smtClean="0">
                <a:latin typeface="Garamond"/>
                <a:cs typeface="Garamond"/>
              </a:rPr>
              <a:t> + </a:t>
            </a:r>
            <a:r>
              <a:rPr lang="en-US" dirty="0" err="1" smtClean="0">
                <a:latin typeface="Garamond"/>
                <a:cs typeface="Garamond"/>
              </a:rPr>
              <a:t>A.b</a:t>
            </a:r>
            <a:r>
              <a:rPr lang="en-US" dirty="0" smtClean="0">
                <a:latin typeface="Garamond"/>
                <a:cs typeface="Garamond"/>
              </a:rPr>
              <a:t> &gt; </a:t>
            </a:r>
            <a:r>
              <a:rPr lang="en-US" dirty="0" err="1" smtClean="0">
                <a:latin typeface="Garamond"/>
                <a:cs typeface="Garamond"/>
              </a:rPr>
              <a:t>B.c</a:t>
            </a:r>
            <a:endParaRPr lang="en-US" dirty="0" smtClean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solidFill>
                  <a:srgbClr val="525252"/>
                </a:solidFill>
                <a:effectLst/>
              </a:rPr>
              <a:t>Security converges</a:t>
            </a:r>
          </a:p>
        </p:txBody>
      </p:sp>
      <p:sp>
        <p:nvSpPr>
          <p:cNvPr id="59395" name="Rectangle 3"/>
          <p:cNvSpPr>
            <a:spLocks noGrp="1"/>
          </p:cNvSpPr>
          <p:nvPr>
            <p:ph idx="1"/>
          </p:nvPr>
        </p:nvSpPr>
        <p:spPr>
          <a:xfrm>
            <a:off x="533400" y="1524000"/>
            <a:ext cx="8610600" cy="4525963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  <a:buSzPct val="70000"/>
              <a:buFont typeface="Wingdings" charset="2"/>
              <a:buChar char="Ø"/>
            </a:pPr>
            <a:r>
              <a:rPr lang="en-US" dirty="0" smtClean="0"/>
              <a:t>Onion levels stripped only when new operations needed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1143000" y="2971800"/>
            <a:ext cx="609600" cy="3048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9" name="AutoShape 7"/>
          <p:cNvSpPr>
            <a:spLocks noChangeArrowheads="1"/>
          </p:cNvSpPr>
          <p:nvPr/>
        </p:nvSpPr>
        <p:spPr bwMode="auto">
          <a:xfrm>
            <a:off x="1143000" y="3731062"/>
            <a:ext cx="609600" cy="3048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2DA2B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2895600"/>
            <a:ext cx="6477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AF2B1D"/>
                </a:solidFill>
              </a:rPr>
              <a:t>Steady State: no decryptions at server</a:t>
            </a:r>
          </a:p>
          <a:p>
            <a:endParaRPr lang="en-US" sz="2600" dirty="0" smtClean="0">
              <a:solidFill>
                <a:srgbClr val="2DA2BF"/>
              </a:solidFill>
            </a:endParaRPr>
          </a:p>
          <a:p>
            <a:r>
              <a:rPr lang="en-US" sz="2600" dirty="0" smtClean="0">
                <a:solidFill>
                  <a:srgbClr val="2DA2BF"/>
                </a:solidFill>
              </a:rPr>
              <a:t>Practical: </a:t>
            </a:r>
            <a:r>
              <a:rPr lang="en-US" sz="2600" dirty="0" smtClean="0"/>
              <a:t>typical SQL processing on enlarged </a:t>
            </a:r>
            <a:r>
              <a:rPr lang="en-US" sz="2600" dirty="0" err="1" smtClean="0"/>
              <a:t>tuples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nimBg="1"/>
      <p:bldP spid="59399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3200400" y="3352800"/>
            <a:ext cx="5638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 aggregation on </a:t>
            </a:r>
            <a:r>
              <a:rPr lang="en-US" sz="2400" i="1" dirty="0" smtClean="0"/>
              <a:t>salary</a:t>
            </a:r>
            <a:r>
              <a:rPr lang="en-US" sz="2400" dirty="0" smtClean="0"/>
              <a:t>        nothing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no filter on a column        nothing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3200400" y="2971800"/>
            <a:ext cx="5638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 order predicate on </a:t>
            </a:r>
            <a:r>
              <a:rPr lang="en-US" sz="2400" i="1" dirty="0" smtClean="0"/>
              <a:t>name</a:t>
            </a:r>
            <a:r>
              <a:rPr lang="en-US" sz="2400" dirty="0" smtClean="0"/>
              <a:t>       order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Confidentiality Guarantees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743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emp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124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rank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31242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33600" y="31242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salary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838994" y="3505200"/>
            <a:ext cx="608806" cy="79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200400" y="2590800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query has 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equality predicate on </a:t>
            </a:r>
            <a:r>
              <a:rPr lang="en-US" sz="2400" i="1" dirty="0" smtClean="0"/>
              <a:t>name</a:t>
            </a:r>
            <a:r>
              <a:rPr lang="en-US" sz="2400" dirty="0" smtClean="0"/>
              <a:t>       repeats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43000" y="4935141"/>
            <a:ext cx="7315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2"/>
              </a:buClr>
              <a:buFont typeface="Arial"/>
              <a:buChar char="•"/>
            </a:pPr>
            <a:r>
              <a:rPr lang="en-US" sz="2400" dirty="0" smtClean="0">
                <a:solidFill>
                  <a:schemeClr val="accent2"/>
                </a:solidFill>
              </a:rPr>
              <a:t>Never reveal plaintext</a:t>
            </a:r>
          </a:p>
          <a:p>
            <a:pPr marL="457200" indent="-457200">
              <a:buClr>
                <a:schemeClr val="accent2"/>
              </a:buClr>
              <a:buFont typeface="Arial"/>
              <a:buChar char="•"/>
            </a:pPr>
            <a:r>
              <a:rPr lang="en-US" sz="2400" dirty="0" smtClean="0">
                <a:solidFill>
                  <a:schemeClr val="accent2"/>
                </a:solidFill>
              </a:rPr>
              <a:t>Server cannot compute queries requiring unrequested relationships</a:t>
            </a:r>
          </a:p>
          <a:p>
            <a:endParaRPr lang="en-US" sz="2400" dirty="0" smtClean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41" name="Right Arrow 40"/>
          <p:cNvSpPr/>
          <p:nvPr/>
        </p:nvSpPr>
        <p:spPr>
          <a:xfrm>
            <a:off x="7315200" y="3124200"/>
            <a:ext cx="381000" cy="228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6934200" y="3505200"/>
            <a:ext cx="381000" cy="228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6553200" y="3886200"/>
            <a:ext cx="381000" cy="228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6400800" y="4267200"/>
            <a:ext cx="381000" cy="228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33400" y="1564957"/>
            <a:ext cx="868680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600"/>
              </a:spcBef>
              <a:buClr>
                <a:schemeClr val="accent1"/>
              </a:buClr>
              <a:buFont typeface="Wingdings" charset="2"/>
              <a:buChar char="Ø"/>
            </a:pPr>
            <a:r>
              <a:rPr lang="en-US" sz="2800" dirty="0" smtClean="0"/>
              <a:t>Formal security definition and proof</a:t>
            </a:r>
          </a:p>
          <a:p>
            <a:pPr marL="514350" indent="-514350">
              <a:spcBef>
                <a:spcPts val="600"/>
              </a:spcBef>
              <a:buClr>
                <a:schemeClr val="accent1"/>
              </a:buClr>
              <a:buFont typeface="Wingdings" charset="2"/>
              <a:buChar char="Ø"/>
            </a:pPr>
            <a:r>
              <a:rPr lang="en-US" sz="2800" dirty="0" smtClean="0"/>
              <a:t>Implications:</a:t>
            </a:r>
            <a:endParaRPr lang="en-US" sz="2800" dirty="0"/>
          </a:p>
        </p:txBody>
      </p:sp>
      <p:sp>
        <p:nvSpPr>
          <p:cNvPr id="47" name="Right Arrow 46"/>
          <p:cNvSpPr/>
          <p:nvPr/>
        </p:nvSpPr>
        <p:spPr>
          <a:xfrm>
            <a:off x="1066800" y="5029200"/>
            <a:ext cx="457200" cy="304800"/>
          </a:xfrm>
          <a:prstGeom prst="rightArrow">
            <a:avLst/>
          </a:prstGeom>
          <a:solidFill>
            <a:schemeClr val="accent2"/>
          </a:solidFill>
          <a:ln>
            <a:solidFill>
              <a:srgbClr val="DA1F2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>
            <a:off x="457200" y="3505200"/>
            <a:ext cx="2438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1753394" y="3504406"/>
            <a:ext cx="608806" cy="79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ight Arrow 19"/>
          <p:cNvSpPr/>
          <p:nvPr/>
        </p:nvSpPr>
        <p:spPr>
          <a:xfrm>
            <a:off x="1066800" y="5410200"/>
            <a:ext cx="457200" cy="304800"/>
          </a:xfrm>
          <a:prstGeom prst="rightArrow">
            <a:avLst/>
          </a:prstGeom>
          <a:solidFill>
            <a:schemeClr val="accent2"/>
          </a:solidFill>
          <a:ln>
            <a:solidFill>
              <a:srgbClr val="DA1F2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31" grpId="0"/>
      <p:bldP spid="32" grpId="0"/>
      <p:bldP spid="41" grpId="0" animBg="1"/>
      <p:bldP spid="42" grpId="0" animBg="1"/>
      <p:bldP spid="43" grpId="0" animBg="1"/>
      <p:bldP spid="44" grpId="0" animBg="1"/>
      <p:bldP spid="47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25252"/>
                </a:solidFill>
              </a:rPr>
              <a:t>Picture so far</a:t>
            </a:r>
            <a:endParaRPr lang="en-US" dirty="0">
              <a:solidFill>
                <a:srgbClr val="525252"/>
              </a:solidFill>
            </a:endParaRPr>
          </a:p>
        </p:txBody>
      </p:sp>
      <p:pic>
        <p:nvPicPr>
          <p:cNvPr id="4" name="Picture 29" descr="devi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924800" y="1828800"/>
            <a:ext cx="384313" cy="3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blueke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161349">
            <a:off x="582450" y="2513609"/>
            <a:ext cx="457200" cy="5413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0" y="22098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DB Server</a:t>
            </a:r>
            <a:endParaRPr lang="en-US" sz="2000" dirty="0"/>
          </a:p>
        </p:txBody>
      </p:sp>
      <p:pic>
        <p:nvPicPr>
          <p:cNvPr id="7" name="Picture 6" descr="d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2667000"/>
            <a:ext cx="408013" cy="58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d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15200" y="2667000"/>
            <a:ext cx="408013" cy="58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d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21587" y="2667000"/>
            <a:ext cx="408013" cy="58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>
            <a:off x="4800600" y="2743200"/>
            <a:ext cx="1905000" cy="158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6705600" y="2209800"/>
            <a:ext cx="1600200" cy="1143000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devi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019800" y="1371600"/>
            <a:ext cx="384313" cy="3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486400" y="2362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SQL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4344194" y="2667000"/>
            <a:ext cx="1523206" cy="794"/>
          </a:xfrm>
          <a:prstGeom prst="line">
            <a:avLst/>
          </a:prstGeom>
          <a:ln w="254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3581400" y="2286000"/>
            <a:ext cx="1219200" cy="838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733800" y="22860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Proxy</a:t>
            </a:r>
            <a:endParaRPr lang="en-US" sz="20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276600" y="2743200"/>
            <a:ext cx="304800" cy="158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Key-icon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9025484">
            <a:off x="3745607" y="2526407"/>
            <a:ext cx="794667" cy="794667"/>
          </a:xfrm>
          <a:prstGeom prst="rect">
            <a:avLst/>
          </a:prstGeom>
        </p:spPr>
      </p:pic>
      <p:sp>
        <p:nvSpPr>
          <p:cNvPr id="19" name="Rounded Rectangle 18"/>
          <p:cNvSpPr/>
          <p:nvPr/>
        </p:nvSpPr>
        <p:spPr>
          <a:xfrm>
            <a:off x="1752600" y="2362200"/>
            <a:ext cx="1524000" cy="685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828800" y="2362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Application</a:t>
            </a:r>
            <a:endParaRPr lang="en-US" sz="2000" dirty="0"/>
          </a:p>
        </p:txBody>
      </p:sp>
      <p:sp>
        <p:nvSpPr>
          <p:cNvPr id="21" name="Rounded Rectangle 20"/>
          <p:cNvSpPr/>
          <p:nvPr/>
        </p:nvSpPr>
        <p:spPr>
          <a:xfrm>
            <a:off x="381000" y="1752600"/>
            <a:ext cx="9144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30860" y="1676400"/>
            <a:ext cx="864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1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81000" y="2438400"/>
            <a:ext cx="9144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81000" y="2362200"/>
            <a:ext cx="864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2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381000" y="3124200"/>
            <a:ext cx="9144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81000" y="3048000"/>
            <a:ext cx="864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3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2" idx="3"/>
          </p:cNvCxnSpPr>
          <p:nvPr/>
        </p:nvCxnSpPr>
        <p:spPr>
          <a:xfrm>
            <a:off x="1295400" y="1861066"/>
            <a:ext cx="457200" cy="805934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9" idx="1"/>
          </p:cNvCxnSpPr>
          <p:nvPr/>
        </p:nvCxnSpPr>
        <p:spPr>
          <a:xfrm flipV="1">
            <a:off x="1295400" y="2705100"/>
            <a:ext cx="457200" cy="3810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9" idx="1"/>
          </p:cNvCxnSpPr>
          <p:nvPr/>
        </p:nvCxnSpPr>
        <p:spPr>
          <a:xfrm rot="5400000" flipH="1" flipV="1">
            <a:off x="1162050" y="2838450"/>
            <a:ext cx="723900" cy="45720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" name="Picture 29" descr="greenkey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751073">
            <a:off x="609600" y="1924614"/>
            <a:ext cx="457200" cy="449555"/>
          </a:xfrm>
          <a:prstGeom prst="rect">
            <a:avLst/>
          </a:prstGeom>
        </p:spPr>
      </p:pic>
      <p:pic>
        <p:nvPicPr>
          <p:cNvPr id="31" name="Picture 30" descr="purplekey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780546">
            <a:off x="566844" y="3224716"/>
            <a:ext cx="479784" cy="471762"/>
          </a:xfrm>
          <a:prstGeom prst="rect">
            <a:avLst/>
          </a:prstGeom>
        </p:spPr>
      </p:pic>
      <p:sp>
        <p:nvSpPr>
          <p:cNvPr id="33" name="Rounded Rectangle 32"/>
          <p:cNvSpPr/>
          <p:nvPr/>
        </p:nvSpPr>
        <p:spPr>
          <a:xfrm>
            <a:off x="1600200" y="1828800"/>
            <a:ext cx="6858000" cy="1600200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419600" y="14478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DA1F28"/>
                </a:solidFill>
              </a:rPr>
              <a:t>Under attack</a:t>
            </a:r>
            <a:endParaRPr lang="en-US" sz="2000" dirty="0">
              <a:solidFill>
                <a:srgbClr val="DA1F28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00800" y="18288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DA1F28"/>
                </a:solidFill>
              </a:rPr>
              <a:t>Under attack</a:t>
            </a:r>
            <a:endParaRPr lang="en-US" sz="2000" dirty="0">
              <a:solidFill>
                <a:srgbClr val="DA1F28"/>
              </a:solidFill>
            </a:endParaRP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381000" y="3398837"/>
            <a:ext cx="8610600" cy="4525963"/>
          </a:xfrm>
        </p:spPr>
        <p:txBody>
          <a:bodyPr/>
          <a:lstStyle/>
          <a:p>
            <a:pPr>
              <a:buClr>
                <a:schemeClr val="accent1"/>
              </a:buClr>
              <a:buSzPct val="70000"/>
              <a:buNone/>
            </a:pPr>
            <a:endParaRPr lang="en-US" dirty="0" smtClean="0"/>
          </a:p>
          <a:p>
            <a:pPr>
              <a:buClr>
                <a:schemeClr val="accent1"/>
              </a:buClr>
              <a:buSzPct val="70000"/>
              <a:buNone/>
            </a:pPr>
            <a:endParaRPr lang="en-US" sz="2800" dirty="0" smtClean="0">
              <a:solidFill>
                <a:srgbClr val="CC0000"/>
              </a:solidFill>
            </a:endParaRPr>
          </a:p>
          <a:p>
            <a:pPr>
              <a:buClr>
                <a:schemeClr val="accent1"/>
              </a:buClr>
              <a:buSzPct val="70000"/>
              <a:buFont typeface="Wingdings" charset="2"/>
              <a:buChar char="Ø"/>
            </a:pPr>
            <a:r>
              <a:rPr lang="en-US" sz="2800" dirty="0" smtClean="0"/>
              <a:t>Each user password gives access to data allowed by access control policy of application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38200" y="3927157"/>
            <a:ext cx="8458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CC0000"/>
                </a:solidFill>
              </a:rPr>
              <a:t>Threat 2: arbitrary confidentiality attacks on any servers </a:t>
            </a:r>
            <a:endParaRPr lang="en-US" sz="2500" dirty="0"/>
          </a:p>
        </p:txBody>
      </p:sp>
      <p:sp>
        <p:nvSpPr>
          <p:cNvPr id="39" name="Right Arrow 38"/>
          <p:cNvSpPr/>
          <p:nvPr/>
        </p:nvSpPr>
        <p:spPr>
          <a:xfrm>
            <a:off x="228600" y="4038600"/>
            <a:ext cx="6096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CC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40" name="Picture 39" descr="greenkey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751073">
            <a:off x="2270289" y="2655031"/>
            <a:ext cx="457200" cy="449555"/>
          </a:xfrm>
          <a:prstGeom prst="rect">
            <a:avLst/>
          </a:prstGeom>
        </p:spPr>
      </p:pic>
      <p:pic>
        <p:nvPicPr>
          <p:cNvPr id="41" name="Picture 40" descr="greenkey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751073">
            <a:off x="3946689" y="2686614"/>
            <a:ext cx="457200" cy="449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/>
      <p:bldP spid="37" grpId="0" build="p"/>
      <p:bldP spid="38" grpId="0"/>
      <p:bldP spid="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25252"/>
                </a:solidFill>
              </a:rPr>
              <a:t>Problem: </a:t>
            </a:r>
            <a:r>
              <a:rPr lang="en-US" dirty="0" smtClean="0">
                <a:solidFill>
                  <a:srgbClr val="CC0000"/>
                </a:solidFill>
              </a:rPr>
              <a:t>data sharing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029200"/>
          </a:xfrm>
        </p:spPr>
        <p:txBody>
          <a:bodyPr/>
          <a:lstStyle/>
          <a:p>
            <a:pPr>
              <a:buClr>
                <a:schemeClr val="accent1"/>
              </a:buClr>
              <a:buSzPct val="70000"/>
              <a:buNone/>
            </a:pPr>
            <a:endParaRPr lang="en-US" dirty="0" smtClean="0"/>
          </a:p>
          <a:p>
            <a:pPr marL="514350" indent="-514350">
              <a:buClr>
                <a:schemeClr val="accent1"/>
              </a:buClr>
              <a:buSzPct val="70000"/>
              <a:buFont typeface="+mj-lt"/>
              <a:buAutoNum type="arabicPeriod"/>
            </a:pPr>
            <a:r>
              <a:rPr lang="en-US" sz="2800" dirty="0" smtClean="0"/>
              <a:t>How to capture read access policy of application at SQL granularity?</a:t>
            </a:r>
          </a:p>
          <a:p>
            <a:pPr marL="514350" indent="-514350">
              <a:buClr>
                <a:schemeClr val="accent1"/>
              </a:buClr>
              <a:buSzPct val="70000"/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Clr>
                <a:schemeClr val="accent1"/>
              </a:buClr>
              <a:buSzPct val="70000"/>
              <a:buFont typeface="+mj-lt"/>
              <a:buAutoNum type="arabicPeriod"/>
            </a:pPr>
            <a:r>
              <a:rPr lang="en-US" sz="2800" dirty="0" smtClean="0"/>
              <a:t>How to enforce access control cryptographically?</a:t>
            </a:r>
          </a:p>
          <a:p>
            <a:pPr marL="514350" indent="-514350">
              <a:buClr>
                <a:schemeClr val="accent1"/>
              </a:buClr>
              <a:buSzPct val="70000"/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Clr>
                <a:schemeClr val="accent1"/>
              </a:buClr>
              <a:buSzPct val="70000"/>
              <a:buFont typeface="+mj-lt"/>
              <a:buAutoNum type="arabicPeriod"/>
            </a:pPr>
            <a:r>
              <a:rPr lang="en-US" sz="2800" dirty="0" smtClean="0"/>
              <a:t>How to execute queries?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7800" y="4800600"/>
            <a:ext cx="55626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chemeClr val="accent4"/>
                </a:solidFill>
              </a:rPr>
              <a:t>Process on encrypted data as before!</a:t>
            </a:r>
            <a:endParaRPr lang="en-US" sz="2300" dirty="0">
              <a:solidFill>
                <a:schemeClr val="accent4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838200" y="4865876"/>
            <a:ext cx="609600" cy="304800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>
                <a:solidFill>
                  <a:srgbClr val="CC0000"/>
                </a:solidFill>
              </a:ln>
              <a:solidFill>
                <a:srgbClr val="39639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2743200"/>
            <a:ext cx="55626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DA1F28"/>
                </a:solidFill>
              </a:rPr>
              <a:t>Annotations: app. policy       SQL policy</a:t>
            </a:r>
            <a:endParaRPr lang="en-US" sz="2300" dirty="0">
              <a:solidFill>
                <a:srgbClr val="DA1F28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838200" y="2808476"/>
            <a:ext cx="609600" cy="3048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>
                <a:solidFill>
                  <a:srgbClr val="CC0000"/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7800" y="3744724"/>
            <a:ext cx="63246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DA1F28"/>
                </a:solidFill>
              </a:rPr>
              <a:t>Key chaining from password to data item in DB</a:t>
            </a:r>
            <a:endParaRPr lang="en-US" sz="2300" dirty="0">
              <a:solidFill>
                <a:srgbClr val="DA1F28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838200" y="3810000"/>
            <a:ext cx="609600" cy="3048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>
                <a:solidFill>
                  <a:srgbClr val="CC0000"/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724400" y="2819400"/>
            <a:ext cx="457200" cy="304800"/>
          </a:xfrm>
          <a:prstGeom prst="rightArrow">
            <a:avLst/>
          </a:prstGeom>
          <a:solidFill>
            <a:srgbClr val="DA1F28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9" grpId="0" animBg="1"/>
      <p:bldP spid="10" grpId="1"/>
      <p:bldP spid="11" grpId="1" animBg="1"/>
      <p:bldP spid="12" grpId="0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800" dirty="0" smtClean="0">
                <a:solidFill>
                  <a:schemeClr val="tx2"/>
                </a:solidFill>
              </a:rPr>
              <a:t>Key chaining to user passwords </a:t>
            </a:r>
            <a:endParaRPr lang="en-US" sz="3800" dirty="0">
              <a:solidFill>
                <a:schemeClr val="tx2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685800"/>
            <a:ext cx="8610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Enforce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access control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graph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cryptographically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560767"/>
            <a:ext cx="762000" cy="76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3246567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Username: Alice</a:t>
            </a:r>
          </a:p>
          <a:p>
            <a:r>
              <a:rPr lang="en-US" sz="1700" dirty="0" smtClean="0"/>
              <a:t>Password: </a:t>
            </a:r>
            <a:r>
              <a:rPr lang="en-US" sz="1700" dirty="0" err="1" smtClean="0"/>
              <a:t>amplab</a:t>
            </a:r>
            <a:endParaRPr lang="en-US" sz="17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618167"/>
            <a:ext cx="685800" cy="787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5343436"/>
            <a:ext cx="3733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Username: Bob</a:t>
            </a:r>
          </a:p>
          <a:p>
            <a:r>
              <a:rPr lang="en-US" sz="1700" dirty="0" smtClean="0"/>
              <a:t>Password: cloud</a:t>
            </a:r>
            <a:endParaRPr lang="en-US" sz="1700" dirty="0"/>
          </a:p>
        </p:txBody>
      </p:sp>
      <p:sp>
        <p:nvSpPr>
          <p:cNvPr id="9" name="TextBox 8"/>
          <p:cNvSpPr txBox="1"/>
          <p:nvPr/>
        </p:nvSpPr>
        <p:spPr>
          <a:xfrm>
            <a:off x="4114800" y="2648635"/>
            <a:ext cx="1066800" cy="369332"/>
          </a:xfrm>
          <a:prstGeom prst="rect">
            <a:avLst/>
          </a:prstGeom>
          <a:noFill/>
          <a:ln>
            <a:solidFill>
              <a:srgbClr val="52525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userid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14800" y="4934635"/>
            <a:ext cx="1066800" cy="369332"/>
          </a:xfrm>
          <a:prstGeom prst="rect">
            <a:avLst/>
          </a:prstGeom>
          <a:noFill/>
          <a:ln>
            <a:solidFill>
              <a:srgbClr val="52525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userid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3639235"/>
            <a:ext cx="1066800" cy="369332"/>
          </a:xfrm>
          <a:prstGeom prst="rect">
            <a:avLst/>
          </a:prstGeom>
          <a:noFill/>
          <a:ln>
            <a:solidFill>
              <a:srgbClr val="52525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msgid</a:t>
            </a:r>
            <a:r>
              <a:rPr lang="en-US" dirty="0" smtClean="0"/>
              <a:t>  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67200" y="3017967"/>
            <a:ext cx="2209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SKu1 </a:t>
            </a:r>
            <a:endParaRPr lang="en-US" sz="1500" dirty="0"/>
          </a:p>
        </p:txBody>
      </p:sp>
      <p:sp>
        <p:nvSpPr>
          <p:cNvPr id="13" name="TextBox 12"/>
          <p:cNvSpPr txBox="1"/>
          <p:nvPr/>
        </p:nvSpPr>
        <p:spPr>
          <a:xfrm>
            <a:off x="4343400" y="5346413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SKu2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8800" y="4008567"/>
            <a:ext cx="1600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SKm5 </a:t>
            </a:r>
            <a:endParaRPr lang="en-US" sz="1500" dirty="0">
              <a:solidFill>
                <a:srgbClr val="0000FF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6598920" y="3779967"/>
            <a:ext cx="109728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239000" y="4541967"/>
            <a:ext cx="1066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SKm5</a:t>
            </a:r>
            <a:endParaRPr lang="en-US" sz="1500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" y="3746213"/>
            <a:ext cx="3505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    </a:t>
            </a:r>
            <a:r>
              <a:rPr lang="en-US" sz="1500" dirty="0" err="1" smtClean="0"/>
              <a:t>SKa</a:t>
            </a:r>
            <a:r>
              <a:rPr lang="en-US" sz="1500" dirty="0" smtClean="0"/>
              <a:t> = </a:t>
            </a:r>
            <a:r>
              <a:rPr lang="en-US" sz="1500" dirty="0" err="1" smtClean="0"/>
              <a:t>psswd</a:t>
            </a:r>
            <a:endParaRPr lang="en-US" sz="15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5879813"/>
            <a:ext cx="4038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    </a:t>
            </a:r>
            <a:r>
              <a:rPr lang="en-US" sz="1500" dirty="0" err="1" smtClean="0"/>
              <a:t>SKb</a:t>
            </a:r>
            <a:r>
              <a:rPr lang="en-US" sz="1500" dirty="0" smtClean="0"/>
              <a:t> = </a:t>
            </a:r>
            <a:r>
              <a:rPr lang="en-US" sz="1500" dirty="0" err="1" smtClean="0"/>
              <a:t>psswd</a:t>
            </a:r>
            <a:endParaRPr lang="en-US" sz="1500" dirty="0">
              <a:solidFill>
                <a:srgbClr val="0000FF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981200" y="2865567"/>
            <a:ext cx="2057400" cy="1588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38200" y="4008567"/>
            <a:ext cx="1905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0000FF"/>
                </a:solidFill>
              </a:rPr>
              <a:t>E</a:t>
            </a:r>
            <a:r>
              <a:rPr lang="en-US" sz="1500" baseline="-25000" dirty="0" smtClean="0">
                <a:solidFill>
                  <a:srgbClr val="0000FF"/>
                </a:solidFill>
              </a:rPr>
              <a:t>SKa</a:t>
            </a:r>
            <a:r>
              <a:rPr lang="en-US" sz="1500" dirty="0" smtClean="0">
                <a:solidFill>
                  <a:srgbClr val="0000FF"/>
                </a:solidFill>
              </a:rPr>
              <a:t>[SKu1]</a:t>
            </a:r>
            <a:endParaRPr lang="en-US" sz="1500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3400" y="6153835"/>
            <a:ext cx="1905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0000FF"/>
                </a:solidFill>
              </a:rPr>
              <a:t>E</a:t>
            </a:r>
            <a:r>
              <a:rPr lang="en-US" sz="1500" baseline="-25000" dirty="0" smtClean="0">
                <a:solidFill>
                  <a:srgbClr val="0000FF"/>
                </a:solidFill>
              </a:rPr>
              <a:t>SKb</a:t>
            </a:r>
            <a:r>
              <a:rPr lang="en-US" sz="1500" dirty="0" smtClean="0">
                <a:solidFill>
                  <a:srgbClr val="0000FF"/>
                </a:solidFill>
              </a:rPr>
              <a:t>[SKu2]</a:t>
            </a:r>
            <a:endParaRPr lang="en-US" sz="1500" dirty="0">
              <a:solidFill>
                <a:srgbClr val="0000FF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257800" y="2865567"/>
            <a:ext cx="762000" cy="6858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38600" y="3304402"/>
            <a:ext cx="2286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0000FF"/>
                </a:solidFill>
              </a:rPr>
              <a:t>E</a:t>
            </a:r>
            <a:r>
              <a:rPr lang="en-US" sz="1500" baseline="-25000" dirty="0" smtClean="0">
                <a:solidFill>
                  <a:srgbClr val="0000FF"/>
                </a:solidFill>
              </a:rPr>
              <a:t>SKu1</a:t>
            </a:r>
            <a:r>
              <a:rPr lang="en-US" sz="1500" dirty="0" smtClean="0">
                <a:solidFill>
                  <a:srgbClr val="0000FF"/>
                </a:solidFill>
              </a:rPr>
              <a:t>[SKm5]</a:t>
            </a:r>
            <a:endParaRPr lang="en-US" sz="1500" dirty="0">
              <a:solidFill>
                <a:srgbClr val="00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14800" y="5620435"/>
            <a:ext cx="1295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0000FF"/>
                </a:solidFill>
              </a:rPr>
              <a:t>E</a:t>
            </a:r>
            <a:r>
              <a:rPr lang="en-US" sz="1500" baseline="-25000" dirty="0" smtClean="0">
                <a:solidFill>
                  <a:srgbClr val="0000FF"/>
                </a:solidFill>
              </a:rPr>
              <a:t>SKu2</a:t>
            </a:r>
            <a:r>
              <a:rPr lang="en-US" sz="1500" dirty="0" smtClean="0">
                <a:solidFill>
                  <a:srgbClr val="0000FF"/>
                </a:solidFill>
              </a:rPr>
              <a:t>[SKm5]</a:t>
            </a:r>
            <a:endParaRPr lang="en-US" sz="1500" dirty="0">
              <a:solidFill>
                <a:srgbClr val="0000FF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981200" y="5075367"/>
            <a:ext cx="2057400" cy="1588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5181600" y="4389567"/>
            <a:ext cx="685800" cy="6858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Folded Corner 31"/>
          <p:cNvSpPr/>
          <p:nvPr/>
        </p:nvSpPr>
        <p:spPr>
          <a:xfrm>
            <a:off x="7696200" y="3246567"/>
            <a:ext cx="990600" cy="1066800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“secret message”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11571" y="4008567"/>
            <a:ext cx="537029" cy="609600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838200" y="2408367"/>
            <a:ext cx="1066800" cy="9144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85800" y="4465767"/>
            <a:ext cx="1066800" cy="9144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533400" y="1143000"/>
            <a:ext cx="8610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Principals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715000" y="1981200"/>
            <a:ext cx="3048000" cy="990600"/>
          </a:xfrm>
          <a:prstGeom prst="roundRect">
            <a:avLst/>
          </a:prstGeom>
          <a:solidFill>
            <a:srgbClr val="FFFFFF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15000" y="19812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key chaining operations done at proxy, </a:t>
            </a:r>
            <a:r>
              <a:rPr lang="en-US" dirty="0" smtClean="0">
                <a:solidFill>
                  <a:srgbClr val="0000FF"/>
                </a:solidFill>
              </a:rPr>
              <a:t>keys stored encrypted at DB server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019800" y="5562600"/>
            <a:ext cx="2743200" cy="457200"/>
          </a:xfrm>
          <a:prstGeom prst="roundRect">
            <a:avLst/>
          </a:prstGeom>
          <a:solidFill>
            <a:srgbClr val="FFFFFF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19800" y="5562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Also use public key pair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/>
      <p:bldP spid="18" grpId="0"/>
      <p:bldP spid="19" grpId="0"/>
      <p:bldP spid="22" grpId="0"/>
      <p:bldP spid="23" grpId="0"/>
      <p:bldP spid="26" grpId="0"/>
      <p:bldP spid="27" grpId="0"/>
      <p:bldP spid="36" grpId="0"/>
      <p:bldP spid="39" grpId="0" animBg="1"/>
      <p:bldP spid="4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64646"/>
                </a:solidFill>
              </a:rPr>
              <a:t>Annotations</a:t>
            </a:r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9220200" cy="4525963"/>
          </a:xfrm>
        </p:spPr>
        <p:txBody>
          <a:bodyPr/>
          <a:lstStyle/>
          <a:p>
            <a:pPr>
              <a:buClr>
                <a:schemeClr val="accent1"/>
              </a:buClr>
              <a:buSzPct val="70000"/>
              <a:buNone/>
            </a:pPr>
            <a:endParaRPr lang="en-US" sz="2800" dirty="0" smtClean="0">
              <a:solidFill>
                <a:srgbClr val="CC0000"/>
              </a:solidFill>
            </a:endParaRPr>
          </a:p>
          <a:p>
            <a:pPr>
              <a:buClr>
                <a:schemeClr val="accent1"/>
              </a:buClr>
              <a:buSzPct val="70000"/>
              <a:buFont typeface="Wingdings" charset="2"/>
              <a:buChar char="Ø"/>
            </a:pPr>
            <a:r>
              <a:rPr lang="en-US" sz="2600" dirty="0" smtClean="0">
                <a:solidFill>
                  <a:schemeClr val="accent4"/>
                </a:solidFill>
              </a:rPr>
              <a:t>Observation:</a:t>
            </a:r>
            <a:r>
              <a:rPr lang="en-US" sz="2600" dirty="0" smtClean="0"/>
              <a:t> Each row in certain tables naturally specifies </a:t>
            </a:r>
          </a:p>
          <a:p>
            <a:pPr marL="914400" lvl="1" indent="-514350">
              <a:buClr>
                <a:schemeClr val="accent1"/>
              </a:buClr>
              <a:buSzPct val="70000"/>
              <a:buFont typeface="+mj-lt"/>
              <a:buAutoNum type="arabicPeriod"/>
            </a:pPr>
            <a:r>
              <a:rPr lang="en-US" sz="2400" dirty="0" smtClean="0"/>
              <a:t>permission flow between principals</a:t>
            </a:r>
          </a:p>
          <a:p>
            <a:pPr marL="914400" lvl="1" indent="-514350">
              <a:buClr>
                <a:schemeClr val="accent1"/>
              </a:buClr>
              <a:buSzPct val="70000"/>
              <a:buFont typeface="+mj-lt"/>
              <a:buAutoNum type="arabicPeriod"/>
            </a:pPr>
            <a:r>
              <a:rPr lang="en-US" sz="2400" dirty="0" smtClean="0"/>
              <a:t>how data should be encrypted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1" y="1143000"/>
            <a:ext cx="628182" cy="626261"/>
          </a:xfrm>
          <a:prstGeom prst="rect">
            <a:avLst/>
          </a:prstGeom>
        </p:spPr>
      </p:pic>
      <p:cxnSp>
        <p:nvCxnSpPr>
          <p:cNvPr id="20" name="Straight Connector 19"/>
          <p:cNvCxnSpPr/>
          <p:nvPr/>
        </p:nvCxnSpPr>
        <p:spPr>
          <a:xfrm>
            <a:off x="1066800" y="3581400"/>
            <a:ext cx="3352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1562497" y="3847703"/>
            <a:ext cx="990600" cy="79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143000" y="3200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msgid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057400" y="3200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senderid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057400" y="2819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464646"/>
                </a:solidFill>
              </a:rPr>
              <a:t>privmsgs_to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371600" y="3581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438400" y="3581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438400" y="3886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371600" y="3886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200400" y="3200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recipientid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2628503" y="3847703"/>
            <a:ext cx="990600" cy="79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505200" y="3886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505200" y="3581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4648200" y="3581400"/>
            <a:ext cx="2133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5143897" y="3847703"/>
            <a:ext cx="990600" cy="79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724400" y="3200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msgid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638800" y="3200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msgtext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876800" y="3657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638800" y="36576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“secret message”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4876800" y="3962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181600" y="2819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464646"/>
                </a:solidFill>
              </a:rPr>
              <a:t>privmsgs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638800" y="3959423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“hello world”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build="p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2" grpId="0"/>
      <p:bldP spid="33" grpId="0"/>
      <p:bldP spid="38" grpId="0"/>
      <p:bldP spid="39" grpId="0"/>
      <p:bldP spid="40" grpId="0"/>
      <p:bldP spid="41" grpId="0"/>
      <p:bldP spid="43" grpId="0"/>
      <p:bldP spid="44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ounded Rectangle 48"/>
          <p:cNvSpPr/>
          <p:nvPr/>
        </p:nvSpPr>
        <p:spPr>
          <a:xfrm>
            <a:off x="1752600" y="2387263"/>
            <a:ext cx="5867400" cy="16002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5562600" y="2387263"/>
            <a:ext cx="2057400" cy="16002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525252"/>
                </a:solidFill>
              </a:rPr>
              <a:t>Problem: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525252"/>
                </a:solidFill>
              </a:rPr>
              <a:t>Confidential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525252"/>
                </a:solidFill>
              </a:rPr>
              <a:t>Data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CC0000"/>
                </a:solidFill>
              </a:rPr>
              <a:t>Leaks</a:t>
            </a:r>
            <a:endParaRPr lang="en-US" sz="4000" dirty="0">
              <a:solidFill>
                <a:srgbClr val="CC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05000" y="2615863"/>
            <a:ext cx="1600200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81200" y="2920663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Application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2615863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DB Server</a:t>
            </a:r>
            <a:endParaRPr lang="en-US" sz="2000" dirty="0"/>
          </a:p>
        </p:txBody>
      </p:sp>
      <p:pic>
        <p:nvPicPr>
          <p:cNvPr id="10" name="Picture 9" descr="d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3073063"/>
            <a:ext cx="408013" cy="58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3073063"/>
            <a:ext cx="408013" cy="58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d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07187" y="3073063"/>
            <a:ext cx="408013" cy="58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" name="Straight Arrow Connector 25"/>
          <p:cNvCxnSpPr/>
          <p:nvPr/>
        </p:nvCxnSpPr>
        <p:spPr>
          <a:xfrm>
            <a:off x="3505200" y="3149263"/>
            <a:ext cx="2286000" cy="1588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648200" y="1295400"/>
            <a:ext cx="228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pPr algn="r">
              <a:buSzPct val="70000"/>
              <a:buFont typeface="Wingdings" charset="2"/>
              <a:buChar char="Ø"/>
            </a:pPr>
            <a:r>
              <a:rPr lang="en-US" sz="2000" dirty="0" smtClean="0"/>
              <a:t> curious DB administrators</a:t>
            </a:r>
            <a:endParaRPr lang="en-US" sz="2000" dirty="0"/>
          </a:p>
        </p:txBody>
      </p:sp>
      <p:grpSp>
        <p:nvGrpSpPr>
          <p:cNvPr id="59" name="Group 58"/>
          <p:cNvGrpSpPr/>
          <p:nvPr/>
        </p:nvGrpSpPr>
        <p:grpSpPr>
          <a:xfrm>
            <a:off x="6934200" y="1396663"/>
            <a:ext cx="762000" cy="914400"/>
            <a:chOff x="6629400" y="1295400"/>
            <a:chExt cx="990600" cy="1143000"/>
          </a:xfrm>
        </p:grpSpPr>
        <p:sp>
          <p:nvSpPr>
            <p:cNvPr id="35" name="AutoShape 4"/>
            <p:cNvSpPr>
              <a:spLocks noChangeArrowheads="1"/>
            </p:cNvSpPr>
            <p:nvPr/>
          </p:nvSpPr>
          <p:spPr bwMode="auto">
            <a:xfrm flipH="1">
              <a:off x="7315200" y="1295400"/>
              <a:ext cx="152400" cy="304800"/>
            </a:xfrm>
            <a:prstGeom prst="moon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36" name="AutoShape 5"/>
            <p:cNvSpPr>
              <a:spLocks noChangeArrowheads="1"/>
            </p:cNvSpPr>
            <p:nvPr/>
          </p:nvSpPr>
          <p:spPr bwMode="auto">
            <a:xfrm>
              <a:off x="6858000" y="1295400"/>
              <a:ext cx="152400" cy="304800"/>
            </a:xfrm>
            <a:prstGeom prst="moon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pic>
          <p:nvPicPr>
            <p:cNvPr id="37" name="Picture 16" descr="admin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629400" y="1447800"/>
              <a:ext cx="9906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" name="Oval 18"/>
            <p:cNvSpPr>
              <a:spLocks noChangeArrowheads="1"/>
            </p:cNvSpPr>
            <p:nvPr/>
          </p:nvSpPr>
          <p:spPr bwMode="auto">
            <a:xfrm>
              <a:off x="6878638" y="1752600"/>
              <a:ext cx="228600" cy="152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39" name="Oval 19"/>
            <p:cNvSpPr>
              <a:spLocks noChangeArrowheads="1"/>
            </p:cNvSpPr>
            <p:nvPr/>
          </p:nvSpPr>
          <p:spPr bwMode="auto">
            <a:xfrm>
              <a:off x="7183438" y="1752600"/>
              <a:ext cx="228600" cy="152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40" name="Oval 20"/>
            <p:cNvSpPr>
              <a:spLocks noChangeArrowheads="1"/>
            </p:cNvSpPr>
            <p:nvPr/>
          </p:nvSpPr>
          <p:spPr bwMode="auto">
            <a:xfrm>
              <a:off x="6858000" y="1795462"/>
              <a:ext cx="152400" cy="1095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41" name="Oval 21"/>
            <p:cNvSpPr>
              <a:spLocks noChangeArrowheads="1"/>
            </p:cNvSpPr>
            <p:nvPr/>
          </p:nvSpPr>
          <p:spPr bwMode="auto">
            <a:xfrm>
              <a:off x="7162800" y="1795462"/>
              <a:ext cx="152400" cy="1095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5791200" y="2615863"/>
            <a:ext cx="1600200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3352800" y="3807024"/>
            <a:ext cx="426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pPr>
              <a:buSzPct val="70000"/>
              <a:buFont typeface="Wingdings" charset="2"/>
              <a:buChar char="Ø"/>
            </a:pPr>
            <a:r>
              <a:rPr lang="en-US" sz="2000" dirty="0" smtClean="0"/>
              <a:t> hackers</a:t>
            </a:r>
          </a:p>
          <a:p>
            <a:pPr>
              <a:buSzPct val="70000"/>
              <a:buFont typeface="Wingdings" charset="2"/>
              <a:buChar char="Ø"/>
            </a:pPr>
            <a:r>
              <a:rPr lang="en-US" sz="2000" dirty="0" smtClean="0"/>
              <a:t> curious cloud/employees</a:t>
            </a:r>
          </a:p>
          <a:p>
            <a:pPr>
              <a:buSzPct val="70000"/>
              <a:buFont typeface="Wingdings" charset="2"/>
              <a:buChar char="Ø"/>
            </a:pPr>
            <a:r>
              <a:rPr lang="en-US" sz="2000" dirty="0" smtClean="0"/>
              <a:t> physical attacks</a:t>
            </a:r>
            <a:endParaRPr lang="en-US" sz="2000" dirty="0"/>
          </a:p>
        </p:txBody>
      </p:sp>
      <p:pic>
        <p:nvPicPr>
          <p:cNvPr id="55" name="Picture 14" descr="hack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0" y="4038600"/>
            <a:ext cx="111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17" descr="red-screwdrive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6208486">
            <a:off x="2834469" y="4829909"/>
            <a:ext cx="503098" cy="428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28" descr="hammer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07402" y="4825664"/>
            <a:ext cx="464398" cy="46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Rectangle 3"/>
          <p:cNvSpPr txBox="1">
            <a:spLocks/>
          </p:cNvSpPr>
          <p:nvPr/>
        </p:nvSpPr>
        <p:spPr bwMode="auto">
          <a:xfrm>
            <a:off x="609600" y="5334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760" marR="0" lvl="0" indent="-255588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lang="en-US" sz="2700" dirty="0" smtClean="0">
                <a:latin typeface="Arial"/>
                <a:cs typeface="Arial"/>
              </a:rPr>
              <a:t>B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oth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on </a:t>
            </a:r>
            <a:r>
              <a: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private clouds and </a:t>
            </a: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public clouds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65760" marR="0" lvl="0" indent="-255588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Regulatory laws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343400" y="27548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304800" y="2286000"/>
            <a:ext cx="914400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54660" y="2297668"/>
            <a:ext cx="864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1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304800" y="2971800"/>
            <a:ext cx="914400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04800" y="2983468"/>
            <a:ext cx="864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2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304800" y="3657600"/>
            <a:ext cx="914400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04800" y="3669268"/>
            <a:ext cx="864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3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30" idx="3"/>
          </p:cNvCxnSpPr>
          <p:nvPr/>
        </p:nvCxnSpPr>
        <p:spPr>
          <a:xfrm>
            <a:off x="1219200" y="2482334"/>
            <a:ext cx="685800" cy="668299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4" idx="3"/>
          </p:cNvCxnSpPr>
          <p:nvPr/>
        </p:nvCxnSpPr>
        <p:spPr>
          <a:xfrm flipV="1">
            <a:off x="1219200" y="3124200"/>
            <a:ext cx="685800" cy="76200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219200" y="3124200"/>
            <a:ext cx="685800" cy="158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8" grpId="0" animBg="1"/>
      <p:bldP spid="33" grpId="0"/>
      <p:bldP spid="51" grpId="0"/>
      <p:bldP spid="5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762000" y="2438400"/>
            <a:ext cx="7848600" cy="4038600"/>
          </a:xfrm>
          <a:prstGeom prst="rect">
            <a:avLst/>
          </a:prstGeom>
          <a:solidFill>
            <a:srgbClr val="FFFFFF"/>
          </a:solidFill>
          <a:ln>
            <a:solidFill>
              <a:srgbClr val="52525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525252"/>
                </a:solidFill>
              </a:rPr>
              <a:t>Annotations</a:t>
            </a:r>
            <a:endParaRPr lang="en-US" dirty="0">
              <a:solidFill>
                <a:srgbClr val="525252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1905000" cy="609599"/>
          </a:xfrm>
        </p:spPr>
        <p:txBody>
          <a:bodyPr/>
          <a:lstStyle/>
          <a:p>
            <a:pPr marL="514350" indent="-514350">
              <a:buClr>
                <a:schemeClr val="accent1"/>
              </a:buClr>
              <a:buSzPct val="70000"/>
              <a:buNone/>
            </a:pPr>
            <a:r>
              <a:rPr lang="en-US" sz="2600" dirty="0" smtClean="0"/>
              <a:t>1. </a:t>
            </a:r>
            <a:r>
              <a:rPr lang="en-US" sz="2600" dirty="0" smtClean="0">
                <a:solidFill>
                  <a:srgbClr val="39639D"/>
                </a:solidFill>
              </a:rPr>
              <a:t>Principals</a:t>
            </a:r>
            <a:endParaRPr lang="en-US" sz="2800" dirty="0" smtClean="0">
              <a:solidFill>
                <a:srgbClr val="39639D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2432447"/>
            <a:ext cx="8077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CREATE TABLE </a:t>
            </a:r>
            <a:r>
              <a:rPr lang="en-US" sz="1600" i="1" dirty="0" err="1" smtClean="0"/>
              <a:t>privmsgs</a:t>
            </a:r>
            <a:r>
              <a:rPr lang="en-US" sz="1600" dirty="0" smtClean="0"/>
              <a:t> ( </a:t>
            </a:r>
          </a:p>
          <a:p>
            <a:r>
              <a:rPr lang="en-US" sz="1600" dirty="0" err="1" smtClean="0"/>
              <a:t>msgid</a:t>
            </a:r>
            <a:r>
              <a:rPr lang="en-US" sz="1600" dirty="0" smtClean="0"/>
              <a:t> </a:t>
            </a:r>
            <a:r>
              <a:rPr lang="en-US" sz="1600" dirty="0" err="1" smtClean="0"/>
              <a:t>int</a:t>
            </a:r>
            <a:r>
              <a:rPr lang="en-US" sz="1600" dirty="0" smtClean="0"/>
              <a:t>, </a:t>
            </a:r>
          </a:p>
          <a:p>
            <a:r>
              <a:rPr lang="en-US" sz="1600" dirty="0" smtClean="0"/>
              <a:t>subject varchar(255)</a:t>
            </a:r>
          </a:p>
          <a:p>
            <a:r>
              <a:rPr lang="en-US" sz="1600" dirty="0" err="1" smtClean="0"/>
              <a:t>msgtext</a:t>
            </a:r>
            <a:r>
              <a:rPr lang="en-US" sz="1600" dirty="0" smtClean="0"/>
              <a:t> text</a:t>
            </a:r>
          </a:p>
          <a:p>
            <a:r>
              <a:rPr lang="en-US" sz="1600" dirty="0" smtClean="0"/>
              <a:t>);</a:t>
            </a:r>
          </a:p>
          <a:p>
            <a:r>
              <a:rPr lang="en-US" sz="1600" dirty="0" smtClean="0"/>
              <a:t>CREATE TABLE </a:t>
            </a:r>
            <a:r>
              <a:rPr lang="en-US" sz="1600" i="1" dirty="0" err="1" smtClean="0"/>
              <a:t>privmsgs_to</a:t>
            </a:r>
            <a:r>
              <a:rPr lang="en-US" sz="1600" i="1" dirty="0" smtClean="0"/>
              <a:t> </a:t>
            </a:r>
            <a:r>
              <a:rPr lang="en-US" sz="1600" dirty="0" smtClean="0"/>
              <a:t>( </a:t>
            </a:r>
          </a:p>
          <a:p>
            <a:r>
              <a:rPr lang="en-US" sz="1600" dirty="0" err="1" smtClean="0"/>
              <a:t>msgid</a:t>
            </a:r>
            <a:r>
              <a:rPr lang="en-US" sz="1600" dirty="0" smtClean="0"/>
              <a:t> </a:t>
            </a:r>
            <a:r>
              <a:rPr lang="en-US" sz="1600" dirty="0" err="1" smtClean="0"/>
              <a:t>int</a:t>
            </a:r>
            <a:r>
              <a:rPr lang="en-US" sz="1600" dirty="0" smtClean="0"/>
              <a:t>, rcpt id </a:t>
            </a:r>
            <a:r>
              <a:rPr lang="en-US" sz="1600" dirty="0" err="1" smtClean="0"/>
              <a:t>int</a:t>
            </a:r>
            <a:r>
              <a:rPr lang="en-US" sz="1600" dirty="0" smtClean="0"/>
              <a:t>, sender id </a:t>
            </a:r>
            <a:r>
              <a:rPr lang="en-US" sz="1600" dirty="0" err="1" smtClean="0"/>
              <a:t>int</a:t>
            </a:r>
            <a:r>
              <a:rPr lang="en-US" sz="1600" dirty="0" smtClean="0"/>
              <a:t>, 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);</a:t>
            </a:r>
          </a:p>
          <a:p>
            <a:r>
              <a:rPr lang="en-US" sz="1600" dirty="0" smtClean="0"/>
              <a:t>CREATE TABLE </a:t>
            </a:r>
            <a:r>
              <a:rPr lang="en-US" sz="1600" i="1" dirty="0" smtClean="0"/>
              <a:t>users</a:t>
            </a:r>
            <a:r>
              <a:rPr lang="en-US" sz="1600" dirty="0" smtClean="0"/>
              <a:t> ( </a:t>
            </a:r>
            <a:r>
              <a:rPr lang="en-US" sz="1600" dirty="0" err="1" smtClean="0"/>
              <a:t>userid</a:t>
            </a:r>
            <a:r>
              <a:rPr lang="en-US" sz="1600" dirty="0" smtClean="0"/>
              <a:t> </a:t>
            </a:r>
            <a:r>
              <a:rPr lang="en-US" sz="1600" dirty="0" err="1" smtClean="0"/>
              <a:t>int,username</a:t>
            </a:r>
            <a:r>
              <a:rPr lang="en-US" sz="1600" dirty="0" smtClean="0"/>
              <a:t> varchar(255), </a:t>
            </a:r>
          </a:p>
          <a:p>
            <a:endParaRPr lang="en-US" sz="1600" dirty="0" smtClean="0"/>
          </a:p>
          <a:p>
            <a:r>
              <a:rPr lang="en-US" sz="1600" dirty="0" smtClean="0"/>
              <a:t>);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2057400"/>
            <a:ext cx="784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Securing </a:t>
            </a:r>
            <a:r>
              <a:rPr lang="en-US" i="1" dirty="0" err="1" smtClean="0"/>
              <a:t>phpBB</a:t>
            </a:r>
            <a:r>
              <a:rPr lang="en-US" i="1" dirty="0" smtClean="0"/>
              <a:t> private messages: </a:t>
            </a:r>
            <a:endParaRPr lang="en-US" i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791200" y="1371600"/>
            <a:ext cx="2971800" cy="60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HAS_ACCESS_TO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048000" y="1371600"/>
            <a:ext cx="2514600" cy="60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A1F2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ENCRYPT_FOR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DA1F2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82601" y="3657600"/>
            <a:ext cx="40991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ENCRYPT_FOR PRINC </a:t>
            </a:r>
            <a:r>
              <a:rPr lang="en-US" sz="1600" dirty="0" err="1" smtClean="0">
                <a:solidFill>
                  <a:schemeClr val="accent2"/>
                </a:solidFill>
              </a:rPr>
              <a:t>msgid</a:t>
            </a:r>
            <a:r>
              <a:rPr lang="en-US" sz="1600" dirty="0" smtClean="0">
                <a:solidFill>
                  <a:schemeClr val="accent2"/>
                </a:solidFill>
              </a:rPr>
              <a:t> TYPE </a:t>
            </a:r>
            <a:r>
              <a:rPr lang="en-US" sz="1600" dirty="0" err="1" smtClean="0">
                <a:solidFill>
                  <a:schemeClr val="accent2"/>
                </a:solidFill>
              </a:rPr>
              <a:t>msg</a:t>
            </a:r>
            <a:r>
              <a:rPr lang="en-US" sz="1600" dirty="0" smtClean="0">
                <a:solidFill>
                  <a:schemeClr val="accent2"/>
                </a:solidFill>
              </a:rPr>
              <a:t>, 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1200" y="3886200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DA1F28"/>
                </a:solidFill>
              </a:rPr>
              <a:t>ENCRYPT_FOR PRINC </a:t>
            </a:r>
            <a:r>
              <a:rPr lang="en-US" sz="1600" dirty="0" err="1" smtClean="0">
                <a:solidFill>
                  <a:srgbClr val="DA1F28"/>
                </a:solidFill>
              </a:rPr>
              <a:t>msgid</a:t>
            </a:r>
            <a:r>
              <a:rPr lang="en-US" sz="1600" dirty="0" smtClean="0">
                <a:solidFill>
                  <a:srgbClr val="DA1F28"/>
                </a:solidFill>
              </a:rPr>
              <a:t> TYPE </a:t>
            </a:r>
            <a:r>
              <a:rPr lang="en-US" sz="1600" dirty="0" err="1" smtClean="0">
                <a:solidFill>
                  <a:srgbClr val="DA1F28"/>
                </a:solidFill>
              </a:rPr>
              <a:t>msg</a:t>
            </a:r>
            <a:r>
              <a:rPr lang="en-US" sz="1600" dirty="0" smtClean="0">
                <a:solidFill>
                  <a:srgbClr val="DA1F28"/>
                </a:solidFill>
              </a:rPr>
              <a:t> </a:t>
            </a:r>
            <a:endParaRPr lang="en-US" sz="1600" dirty="0">
              <a:solidFill>
                <a:srgbClr val="DA1F28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432447"/>
            <a:ext cx="5029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9639D"/>
                </a:solidFill>
              </a:rPr>
              <a:t>PRINC TYPES </a:t>
            </a:r>
            <a:r>
              <a:rPr lang="en-US" sz="1600" dirty="0" err="1" smtClean="0">
                <a:solidFill>
                  <a:srgbClr val="39639D"/>
                </a:solidFill>
              </a:rPr>
              <a:t>physical_user</a:t>
            </a:r>
            <a:r>
              <a:rPr lang="en-US" sz="1600" dirty="0" smtClean="0">
                <a:solidFill>
                  <a:srgbClr val="39639D"/>
                </a:solidFill>
              </a:rPr>
              <a:t> EXTERNAL; </a:t>
            </a:r>
          </a:p>
          <a:p>
            <a:r>
              <a:rPr lang="en-US" sz="1600" dirty="0" smtClean="0">
                <a:solidFill>
                  <a:srgbClr val="39639D"/>
                </a:solidFill>
              </a:rPr>
              <a:t>PRINC TYPES user, </a:t>
            </a:r>
            <a:r>
              <a:rPr lang="en-US" sz="1600" dirty="0" err="1" smtClean="0">
                <a:solidFill>
                  <a:srgbClr val="39639D"/>
                </a:solidFill>
              </a:rPr>
              <a:t>msg</a:t>
            </a:r>
            <a:r>
              <a:rPr lang="en-US" sz="1600" dirty="0" smtClean="0">
                <a:solidFill>
                  <a:srgbClr val="39639D"/>
                </a:solidFill>
              </a:rPr>
              <a:t>;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4870847"/>
            <a:ext cx="7848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</a:rPr>
              <a:t>PRINC </a:t>
            </a:r>
            <a:r>
              <a:rPr lang="en-US" sz="1600" dirty="0" err="1" smtClean="0">
                <a:solidFill>
                  <a:srgbClr val="008000"/>
                </a:solidFill>
              </a:rPr>
              <a:t>sender_id</a:t>
            </a:r>
            <a:r>
              <a:rPr lang="en-US" sz="1600" dirty="0" smtClean="0">
                <a:solidFill>
                  <a:srgbClr val="008000"/>
                </a:solidFill>
              </a:rPr>
              <a:t> TYPE user HAS_ACCESS_TO PRINC </a:t>
            </a:r>
            <a:r>
              <a:rPr lang="en-US" sz="1600" dirty="0" err="1" smtClean="0">
                <a:solidFill>
                  <a:srgbClr val="008000"/>
                </a:solidFill>
              </a:rPr>
              <a:t>msgid</a:t>
            </a:r>
            <a:r>
              <a:rPr lang="en-US" sz="1600" dirty="0" smtClean="0">
                <a:solidFill>
                  <a:srgbClr val="008000"/>
                </a:solidFill>
              </a:rPr>
              <a:t> TYPE </a:t>
            </a:r>
            <a:r>
              <a:rPr lang="en-US" sz="1600" dirty="0" err="1" smtClean="0">
                <a:solidFill>
                  <a:srgbClr val="008000"/>
                </a:solidFill>
              </a:rPr>
              <a:t>msg</a:t>
            </a:r>
            <a:r>
              <a:rPr lang="en-US" sz="1600" dirty="0" smtClean="0">
                <a:solidFill>
                  <a:srgbClr val="008000"/>
                </a:solidFill>
              </a:rPr>
              <a:t>, </a:t>
            </a:r>
          </a:p>
          <a:p>
            <a:r>
              <a:rPr lang="en-US" sz="1600" dirty="0" smtClean="0">
                <a:solidFill>
                  <a:srgbClr val="008000"/>
                </a:solidFill>
              </a:rPr>
              <a:t>PRINC </a:t>
            </a:r>
            <a:r>
              <a:rPr lang="en-US" sz="1600" dirty="0" err="1" smtClean="0">
                <a:solidFill>
                  <a:srgbClr val="008000"/>
                </a:solidFill>
              </a:rPr>
              <a:t>rcpt_id</a:t>
            </a:r>
            <a:r>
              <a:rPr lang="en-US" sz="1600" dirty="0" smtClean="0">
                <a:solidFill>
                  <a:srgbClr val="008000"/>
                </a:solidFill>
              </a:rPr>
              <a:t> TYPE user HAS_ACCESS_TO PRINC </a:t>
            </a:r>
            <a:r>
              <a:rPr lang="en-US" sz="1600" dirty="0" err="1" smtClean="0">
                <a:solidFill>
                  <a:srgbClr val="008000"/>
                </a:solidFill>
              </a:rPr>
              <a:t>msgid</a:t>
            </a:r>
            <a:r>
              <a:rPr lang="en-US" sz="1600" dirty="0" smtClean="0">
                <a:solidFill>
                  <a:srgbClr val="008000"/>
                </a:solidFill>
              </a:rPr>
              <a:t> TYPE </a:t>
            </a:r>
            <a:r>
              <a:rPr lang="en-US" sz="1600" dirty="0" err="1" smtClean="0">
                <a:solidFill>
                  <a:srgbClr val="008000"/>
                </a:solidFill>
              </a:rPr>
              <a:t>msg</a:t>
            </a:r>
            <a:endParaRPr lang="en-US" sz="1600" dirty="0" smtClean="0">
              <a:solidFill>
                <a:srgbClr val="008000"/>
              </a:solidFill>
            </a:endParaRP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62000" y="5861447"/>
            <a:ext cx="8153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</a:rPr>
              <a:t>PRINC username TYPE </a:t>
            </a:r>
            <a:r>
              <a:rPr lang="en-US" sz="1600" dirty="0" err="1" smtClean="0">
                <a:solidFill>
                  <a:srgbClr val="008000"/>
                </a:solidFill>
              </a:rPr>
              <a:t>physical_user</a:t>
            </a:r>
            <a:r>
              <a:rPr lang="en-US" sz="1600" dirty="0" smtClean="0">
                <a:solidFill>
                  <a:srgbClr val="008000"/>
                </a:solidFill>
              </a:rPr>
              <a:t> HAS_ACCESS_TO PRINC </a:t>
            </a:r>
            <a:r>
              <a:rPr lang="en-US" sz="1600" dirty="0" err="1" smtClean="0">
                <a:solidFill>
                  <a:srgbClr val="008000"/>
                </a:solidFill>
              </a:rPr>
              <a:t>userid</a:t>
            </a:r>
            <a:r>
              <a:rPr lang="en-US" sz="1600" dirty="0" smtClean="0">
                <a:solidFill>
                  <a:srgbClr val="008000"/>
                </a:solidFill>
              </a:rPr>
              <a:t> TYPE user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25252"/>
                </a:solidFill>
              </a:rPr>
              <a:t>Security</a:t>
            </a:r>
            <a:endParaRPr lang="en-US" dirty="0">
              <a:solidFill>
                <a:srgbClr val="525252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>
              <a:buClr>
                <a:schemeClr val="accent1"/>
              </a:buClr>
              <a:buSzPct val="70000"/>
              <a:buNone/>
            </a:pPr>
            <a:endParaRPr lang="en-US" dirty="0" smtClean="0"/>
          </a:p>
          <a:p>
            <a:pPr>
              <a:buClr>
                <a:schemeClr val="accent1"/>
              </a:buClr>
              <a:buSzPct val="70000"/>
              <a:buFont typeface="Wingdings" charset="2"/>
              <a:buChar char="Ø"/>
            </a:pPr>
            <a:r>
              <a:rPr lang="en-US" sz="3000" dirty="0" smtClean="0">
                <a:solidFill>
                  <a:srgbClr val="DA1F28"/>
                </a:solidFill>
              </a:rPr>
              <a:t>Protects data readable only by users not logged in </a:t>
            </a:r>
            <a:r>
              <a:rPr lang="en-US" sz="3000" i="1" dirty="0" smtClean="0">
                <a:solidFill>
                  <a:srgbClr val="DA1F28"/>
                </a:solidFill>
              </a:rPr>
              <a:t>at the moment/for the duration </a:t>
            </a:r>
            <a:r>
              <a:rPr lang="en-US" sz="3000" dirty="0" smtClean="0">
                <a:solidFill>
                  <a:srgbClr val="DA1F28"/>
                </a:solidFill>
              </a:rPr>
              <a:t>of an attack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981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charset="2"/>
              <a:buChar char="Ø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Leaking logged-in users’ data seems unavoidable because applications may perform arbitrary computations on it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33988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charset="2"/>
              <a:buChar char="Ø"/>
              <a:tabLst/>
              <a:defRPr/>
            </a:pPr>
            <a:r>
              <a:rPr lang="en-US" sz="3000" dirty="0" smtClean="0">
                <a:solidFill>
                  <a:srgbClr val="39639D"/>
                </a:solidFill>
                <a:latin typeface="+mn-lt"/>
                <a:cs typeface="+mn-cs"/>
              </a:rPr>
              <a:t>Example:</a:t>
            </a:r>
            <a:r>
              <a:rPr lang="en-US" sz="3000" dirty="0" smtClean="0">
                <a:latin typeface="+mn-lt"/>
                <a:cs typeface="+mn-cs"/>
              </a:rPr>
              <a:t> protection even when adversary changes annotations recorded at proxy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solidFill>
                  <a:srgbClr val="525252"/>
                </a:solidFill>
                <a:effectLst/>
              </a:rPr>
              <a:t>Implementation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2438400" y="2311182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err="1" smtClean="0">
                <a:solidFill>
                  <a:srgbClr val="CC0000"/>
                </a:solidFill>
              </a:rPr>
              <a:t>CryptDB</a:t>
            </a:r>
            <a:r>
              <a:rPr lang="en-US" dirty="0" smtClean="0">
                <a:solidFill>
                  <a:srgbClr val="CC0000"/>
                </a:solidFill>
              </a:rPr>
              <a:t> Proxy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3802" name="Text Box 15"/>
          <p:cNvSpPr txBox="1">
            <a:spLocks noChangeArrowheads="1"/>
          </p:cNvSpPr>
          <p:nvPr/>
        </p:nvSpPr>
        <p:spPr bwMode="auto">
          <a:xfrm>
            <a:off x="5562600" y="1981200"/>
            <a:ext cx="16002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/>
              <a:t>Unmodified </a:t>
            </a:r>
            <a:r>
              <a:rPr lang="en-US" sz="1600" dirty="0" smtClean="0"/>
              <a:t>DBMS</a:t>
            </a:r>
            <a:endParaRPr lang="en-US" sz="1600" dirty="0"/>
          </a:p>
        </p:txBody>
      </p:sp>
      <p:pic>
        <p:nvPicPr>
          <p:cNvPr id="33803" name="Picture 11" descr="d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2590800"/>
            <a:ext cx="32019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7" name="Rectangle 14"/>
          <p:cNvSpPr>
            <a:spLocks noChangeArrowheads="1"/>
          </p:cNvSpPr>
          <p:nvPr/>
        </p:nvSpPr>
        <p:spPr bwMode="auto">
          <a:xfrm>
            <a:off x="5562600" y="1981200"/>
            <a:ext cx="16002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Rectangle 20"/>
          <p:cNvSpPr>
            <a:spLocks noChangeArrowheads="1"/>
          </p:cNvSpPr>
          <p:nvPr/>
        </p:nvSpPr>
        <p:spPr bwMode="auto">
          <a:xfrm>
            <a:off x="7467600" y="1981200"/>
            <a:ext cx="1219200" cy="533400"/>
          </a:xfrm>
          <a:prstGeom prst="rect">
            <a:avLst/>
          </a:prstGeom>
          <a:noFill/>
          <a:ln w="9525">
            <a:solidFill>
              <a:srgbClr val="AF2B1D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  <p:sp>
        <p:nvSpPr>
          <p:cNvPr id="33809" name="Text Box 21"/>
          <p:cNvSpPr txBox="1">
            <a:spLocks noChangeArrowheads="1"/>
          </p:cNvSpPr>
          <p:nvPr/>
        </p:nvSpPr>
        <p:spPr bwMode="auto">
          <a:xfrm>
            <a:off x="7467600" y="1981200"/>
            <a:ext cx="1219200" cy="581025"/>
          </a:xfrm>
          <a:prstGeom prst="rect">
            <a:avLst/>
          </a:prstGeom>
          <a:noFill/>
          <a:ln w="9525">
            <a:solidFill>
              <a:srgbClr val="AF2B1D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err="1">
                <a:solidFill>
                  <a:srgbClr val="CC0000"/>
                </a:solidFill>
              </a:rPr>
              <a:t>CryptDB</a:t>
            </a:r>
            <a:r>
              <a:rPr lang="en-US" sz="1600" dirty="0">
                <a:solidFill>
                  <a:srgbClr val="CC0000"/>
                </a:solidFill>
              </a:rPr>
              <a:t> PK tables</a:t>
            </a:r>
          </a:p>
        </p:txBody>
      </p:sp>
      <p:sp>
        <p:nvSpPr>
          <p:cNvPr id="33810" name="Text Box 23"/>
          <p:cNvSpPr txBox="1">
            <a:spLocks noChangeArrowheads="1"/>
          </p:cNvSpPr>
          <p:nvPr/>
        </p:nvSpPr>
        <p:spPr bwMode="auto">
          <a:xfrm>
            <a:off x="7467600" y="2609850"/>
            <a:ext cx="1600200" cy="803275"/>
          </a:xfrm>
          <a:prstGeom prst="rect">
            <a:avLst/>
          </a:prstGeom>
          <a:noFill/>
          <a:ln w="9525">
            <a:solidFill>
              <a:srgbClr val="AF2B1D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rgbClr val="CC0000"/>
                </a:solidFill>
              </a:rPr>
              <a:t>CryptDB UDFs (</a:t>
            </a:r>
            <a:r>
              <a:rPr lang="en-US" sz="1400">
                <a:solidFill>
                  <a:srgbClr val="CC0000"/>
                </a:solidFill>
              </a:rPr>
              <a:t>user-defined functions)</a:t>
            </a:r>
          </a:p>
        </p:txBody>
      </p:sp>
      <p:sp>
        <p:nvSpPr>
          <p:cNvPr id="33811" name="Text Box 24"/>
          <p:cNvSpPr txBox="1">
            <a:spLocks noChangeArrowheads="1"/>
          </p:cNvSpPr>
          <p:nvPr/>
        </p:nvSpPr>
        <p:spPr bwMode="auto">
          <a:xfrm>
            <a:off x="5181600" y="1524000"/>
            <a:ext cx="2514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33814" name="Line 27"/>
          <p:cNvSpPr>
            <a:spLocks noChangeShapeType="1"/>
          </p:cNvSpPr>
          <p:nvPr/>
        </p:nvSpPr>
        <p:spPr bwMode="auto">
          <a:xfrm>
            <a:off x="7162800" y="2286000"/>
            <a:ext cx="304800" cy="0"/>
          </a:xfrm>
          <a:prstGeom prst="line">
            <a:avLst/>
          </a:prstGeom>
          <a:noFill/>
          <a:ln w="19050">
            <a:solidFill>
              <a:srgbClr val="AF2B1D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solidFill>
                <a:srgbClr val="CC0000"/>
              </a:solidFill>
            </a:endParaRPr>
          </a:p>
        </p:txBody>
      </p:sp>
      <p:sp>
        <p:nvSpPr>
          <p:cNvPr id="33815" name="Line 28"/>
          <p:cNvSpPr>
            <a:spLocks noChangeShapeType="1"/>
          </p:cNvSpPr>
          <p:nvPr/>
        </p:nvSpPr>
        <p:spPr bwMode="auto">
          <a:xfrm>
            <a:off x="7162800" y="2895600"/>
            <a:ext cx="304800" cy="0"/>
          </a:xfrm>
          <a:prstGeom prst="line">
            <a:avLst/>
          </a:prstGeom>
          <a:noFill/>
          <a:ln w="19050">
            <a:solidFill>
              <a:srgbClr val="AF2B1D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solidFill>
                <a:srgbClr val="CC0000"/>
              </a:solidFill>
            </a:endParaRPr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>
            <a:off x="1600200" y="2484437"/>
            <a:ext cx="91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1752600" y="21336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</a:rPr>
              <a:t>Query</a:t>
            </a:r>
          </a:p>
        </p:txBody>
      </p:sp>
      <p:sp>
        <p:nvSpPr>
          <p:cNvPr id="36906" name="Line 42"/>
          <p:cNvSpPr>
            <a:spLocks noChangeShapeType="1"/>
          </p:cNvSpPr>
          <p:nvPr/>
        </p:nvSpPr>
        <p:spPr bwMode="auto">
          <a:xfrm>
            <a:off x="1600200" y="2789237"/>
            <a:ext cx="91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907" name="Text Box 43"/>
          <p:cNvSpPr txBox="1">
            <a:spLocks noChangeArrowheads="1"/>
          </p:cNvSpPr>
          <p:nvPr/>
        </p:nvSpPr>
        <p:spPr bwMode="auto">
          <a:xfrm>
            <a:off x="1676400" y="2500313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</a:rPr>
              <a:t>Results</a:t>
            </a:r>
          </a:p>
        </p:txBody>
      </p:sp>
      <p:sp>
        <p:nvSpPr>
          <p:cNvPr id="36908" name="Text Box 44"/>
          <p:cNvSpPr txBox="1">
            <a:spLocks noChangeArrowheads="1"/>
          </p:cNvSpPr>
          <p:nvPr/>
        </p:nvSpPr>
        <p:spPr bwMode="auto">
          <a:xfrm>
            <a:off x="3810000" y="2011363"/>
            <a:ext cx="190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CC0000"/>
                </a:solidFill>
              </a:rPr>
              <a:t>Encrypted Query</a:t>
            </a:r>
          </a:p>
        </p:txBody>
      </p:sp>
      <p:sp>
        <p:nvSpPr>
          <p:cNvPr id="36909" name="Text Box 45"/>
          <p:cNvSpPr txBox="1">
            <a:spLocks noChangeArrowheads="1"/>
          </p:cNvSpPr>
          <p:nvPr/>
        </p:nvSpPr>
        <p:spPr bwMode="auto">
          <a:xfrm>
            <a:off x="3733800" y="2468563"/>
            <a:ext cx="190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CC0000"/>
                </a:solidFill>
              </a:rPr>
              <a:t>Encrypted Results</a:t>
            </a:r>
          </a:p>
        </p:txBody>
      </p:sp>
      <p:sp>
        <p:nvSpPr>
          <p:cNvPr id="33831" name="Line 39"/>
          <p:cNvSpPr>
            <a:spLocks noChangeShapeType="1"/>
          </p:cNvSpPr>
          <p:nvPr/>
        </p:nvSpPr>
        <p:spPr bwMode="auto">
          <a:xfrm>
            <a:off x="2133600" y="1768793"/>
            <a:ext cx="0" cy="164592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32" name="Text Box 40"/>
          <p:cNvSpPr txBox="1">
            <a:spLocks noChangeArrowheads="1"/>
          </p:cNvSpPr>
          <p:nvPr/>
        </p:nvSpPr>
        <p:spPr bwMode="auto">
          <a:xfrm>
            <a:off x="990600" y="1219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3833" name="Text Box 41"/>
          <p:cNvSpPr txBox="1">
            <a:spLocks noChangeArrowheads="1"/>
          </p:cNvSpPr>
          <p:nvPr/>
        </p:nvSpPr>
        <p:spPr bwMode="auto">
          <a:xfrm>
            <a:off x="1371600" y="13716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SQL Interface</a:t>
            </a:r>
          </a:p>
        </p:txBody>
      </p:sp>
      <p:sp>
        <p:nvSpPr>
          <p:cNvPr id="41" name="Rectangle 3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19351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accent1"/>
              </a:buClr>
              <a:buSzPct val="70000"/>
              <a:buFont typeface="Wingdings" charset="2"/>
              <a:buChar char="Ø"/>
            </a:pPr>
            <a:r>
              <a:rPr lang="en-US" sz="3000" dirty="0" smtClean="0"/>
              <a:t>No change to the DBMS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SzPct val="70000"/>
              <a:buFont typeface="Wingdings" charset="2"/>
              <a:buChar char="Ø"/>
            </a:pPr>
            <a:r>
              <a:rPr lang="en-US" sz="3000" dirty="0" smtClean="0">
                <a:solidFill>
                  <a:schemeClr val="accent4"/>
                </a:solidFill>
              </a:rPr>
              <a:t>Portable:</a:t>
            </a:r>
            <a:r>
              <a:rPr lang="en-US" sz="3000" dirty="0" smtClean="0"/>
              <a:t> from </a:t>
            </a:r>
            <a:r>
              <a:rPr lang="en-US" sz="3000" dirty="0" err="1" smtClean="0"/>
              <a:t>Postgres</a:t>
            </a:r>
            <a:r>
              <a:rPr lang="en-US" sz="3000" dirty="0" smtClean="0"/>
              <a:t> to </a:t>
            </a:r>
            <a:r>
              <a:rPr lang="en-US" sz="3000" dirty="0" err="1" smtClean="0"/>
              <a:t>MySQL</a:t>
            </a:r>
            <a:r>
              <a:rPr lang="en-US" sz="3000" dirty="0" smtClean="0"/>
              <a:t> with 86 lines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733800" y="2347913"/>
            <a:ext cx="1828800" cy="1588"/>
          </a:xfrm>
          <a:prstGeom prst="straightConnector1">
            <a:avLst/>
          </a:prstGeom>
          <a:ln>
            <a:solidFill>
              <a:srgbClr val="AF2B1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3733800" y="2805113"/>
            <a:ext cx="1828800" cy="1588"/>
          </a:xfrm>
          <a:prstGeom prst="straightConnector1">
            <a:avLst/>
          </a:prstGeom>
          <a:ln>
            <a:solidFill>
              <a:srgbClr val="AF2B1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" name="Picture 11" descr="d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2590800"/>
            <a:ext cx="32019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11" descr="d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801" y="2590800"/>
            <a:ext cx="32019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ounded Rectangle 31"/>
          <p:cNvSpPr/>
          <p:nvPr/>
        </p:nvSpPr>
        <p:spPr>
          <a:xfrm>
            <a:off x="228600" y="2362200"/>
            <a:ext cx="1371600" cy="457200"/>
          </a:xfrm>
          <a:prstGeom prst="roundRect">
            <a:avLst/>
          </a:prstGeom>
          <a:noFill/>
          <a:ln>
            <a:solidFill>
              <a:srgbClr val="52525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28600" y="2362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2514600" y="2195513"/>
            <a:ext cx="1219200" cy="838200"/>
          </a:xfrm>
          <a:prstGeom prst="roundRect">
            <a:avLst/>
          </a:prstGeom>
          <a:noFill/>
          <a:ln>
            <a:solidFill>
              <a:srgbClr val="AF2B1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"/>
          <p:cNvSpPr txBox="1">
            <a:spLocks/>
          </p:cNvSpPr>
          <p:nvPr/>
        </p:nvSpPr>
        <p:spPr>
          <a:xfrm>
            <a:off x="457200" y="4541837"/>
            <a:ext cx="8229600" cy="193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charset="2"/>
              <a:buChar char="Ø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One-key: no change to applications</a:t>
            </a:r>
          </a:p>
          <a:p>
            <a:pPr marL="342900" marR="0" lvl="0" indent="-34290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charset="2"/>
              <a:buChar char="Ø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Multi-user keys: annotations and login/logout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64646"/>
                </a:solidFill>
              </a:rPr>
              <a:t>Evaluation</a:t>
            </a:r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1"/>
              </a:buClr>
              <a:buSzPct val="70000"/>
              <a:buNone/>
            </a:pPr>
            <a:endParaRPr lang="en-US" dirty="0" smtClean="0"/>
          </a:p>
          <a:p>
            <a:pPr>
              <a:buClr>
                <a:schemeClr val="accent1"/>
              </a:buClr>
              <a:buSzPct val="70000"/>
              <a:buFont typeface="Wingdings" charset="2"/>
              <a:buChar char="Ø"/>
            </a:pPr>
            <a:r>
              <a:rPr lang="en-US" sz="2800" dirty="0" smtClean="0">
                <a:solidFill>
                  <a:schemeClr val="accent4"/>
                </a:solidFill>
              </a:rPr>
              <a:t>Multi-key </a:t>
            </a:r>
            <a:r>
              <a:rPr lang="en-US" sz="2800" dirty="0" err="1" smtClean="0">
                <a:solidFill>
                  <a:schemeClr val="accent4"/>
                </a:solidFill>
              </a:rPr>
              <a:t>CryptDB</a:t>
            </a:r>
            <a:r>
              <a:rPr lang="en-US" sz="2800" dirty="0" smtClean="0">
                <a:solidFill>
                  <a:schemeClr val="accent4"/>
                </a:solidFill>
              </a:rPr>
              <a:t>:</a:t>
            </a:r>
          </a:p>
          <a:p>
            <a:pPr lvl="1">
              <a:buClr>
                <a:schemeClr val="accent1"/>
              </a:buClr>
              <a:buSzPct val="70000"/>
              <a:buFont typeface="Wingdings" charset="2"/>
              <a:buChar char="Ø"/>
            </a:pPr>
            <a:r>
              <a:rPr lang="en-US" sz="2400" dirty="0" err="1" smtClean="0"/>
              <a:t>phpBB</a:t>
            </a:r>
            <a:endParaRPr lang="en-US" sz="2400" dirty="0" smtClean="0"/>
          </a:p>
          <a:p>
            <a:pPr lvl="1">
              <a:buClr>
                <a:schemeClr val="accent1"/>
              </a:buClr>
              <a:buSzPct val="70000"/>
              <a:buFont typeface="Wingdings" charset="2"/>
              <a:buChar char="Ø"/>
            </a:pPr>
            <a:r>
              <a:rPr lang="en-US" sz="2400" dirty="0" err="1" smtClean="0"/>
              <a:t>hotCRP</a:t>
            </a:r>
            <a:endParaRPr lang="en-US" sz="2400" dirty="0" smtClean="0"/>
          </a:p>
          <a:p>
            <a:pPr lvl="1">
              <a:buClr>
                <a:schemeClr val="accent1"/>
              </a:buClr>
              <a:buSzPct val="70000"/>
              <a:buFont typeface="Wingdings" charset="2"/>
              <a:buChar char="Ø"/>
            </a:pPr>
            <a:r>
              <a:rPr lang="en-US" sz="2400" dirty="0" smtClean="0"/>
              <a:t>MIT grad admissions</a:t>
            </a:r>
          </a:p>
          <a:p>
            <a:pPr lvl="1">
              <a:buClr>
                <a:schemeClr val="accent1"/>
              </a:buClr>
              <a:buSzPct val="70000"/>
              <a:buFont typeface="Wingdings" charset="2"/>
              <a:buChar char="Ø"/>
            </a:pPr>
            <a:r>
              <a:rPr lang="en-US" sz="2400" dirty="0" smtClean="0">
                <a:solidFill>
                  <a:srgbClr val="39639D"/>
                </a:solidFill>
              </a:rPr>
              <a:t>Encrypted sensitive fields</a:t>
            </a:r>
            <a:endParaRPr lang="en-US" sz="2800" dirty="0" smtClean="0">
              <a:solidFill>
                <a:srgbClr val="39639D"/>
              </a:solidFill>
            </a:endParaRPr>
          </a:p>
          <a:p>
            <a:pPr>
              <a:buClr>
                <a:schemeClr val="accent1"/>
              </a:buClr>
              <a:buSzPct val="70000"/>
              <a:buFont typeface="Wingdings" charset="2"/>
              <a:buChar char="Ø"/>
            </a:pPr>
            <a:endParaRPr lang="en-US" sz="2800" dirty="0" smtClean="0">
              <a:solidFill>
                <a:srgbClr val="39639D"/>
              </a:solidFill>
            </a:endParaRPr>
          </a:p>
          <a:p>
            <a:pPr>
              <a:buClr>
                <a:schemeClr val="accent1"/>
              </a:buClr>
              <a:buSzPct val="70000"/>
              <a:buFont typeface="Wingdings" charset="2"/>
              <a:buChar char="Ø"/>
            </a:pPr>
            <a:r>
              <a:rPr lang="en-US" sz="2800" dirty="0" smtClean="0">
                <a:solidFill>
                  <a:srgbClr val="39639D"/>
                </a:solidFill>
              </a:rPr>
              <a:t>One-key </a:t>
            </a:r>
            <a:r>
              <a:rPr lang="en-US" sz="2800" dirty="0" err="1" smtClean="0">
                <a:solidFill>
                  <a:srgbClr val="39639D"/>
                </a:solidFill>
              </a:rPr>
              <a:t>CryptDB</a:t>
            </a:r>
            <a:r>
              <a:rPr lang="en-US" sz="2800" dirty="0" smtClean="0">
                <a:solidFill>
                  <a:srgbClr val="39639D"/>
                </a:solidFill>
              </a:rPr>
              <a:t>: </a:t>
            </a:r>
          </a:p>
          <a:p>
            <a:pPr lvl="1">
              <a:buClr>
                <a:schemeClr val="accent1"/>
              </a:buClr>
              <a:buSzPct val="70000"/>
              <a:buFont typeface="Wingdings" charset="2"/>
              <a:buChar char="Ø"/>
            </a:pPr>
            <a:r>
              <a:rPr lang="en-US" sz="2400" dirty="0" smtClean="0">
                <a:solidFill>
                  <a:srgbClr val="000000"/>
                </a:solidFill>
              </a:rPr>
              <a:t>TPC-C</a:t>
            </a:r>
          </a:p>
          <a:p>
            <a:pPr lvl="1">
              <a:buClr>
                <a:schemeClr val="accent1"/>
              </a:buClr>
              <a:buSzPct val="70000"/>
              <a:buFont typeface="Wingdings" charset="2"/>
              <a:buChar char="Ø"/>
            </a:pPr>
            <a:r>
              <a:rPr lang="en-US" sz="2400" dirty="0" smtClean="0">
                <a:solidFill>
                  <a:schemeClr val="accent4"/>
                </a:solidFill>
              </a:rPr>
              <a:t>Encrypted all fields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00600" y="1905000"/>
            <a:ext cx="419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70000"/>
              <a:buFont typeface="Wingdings" charset="2"/>
              <a:buChar char="Ø"/>
            </a:pPr>
            <a:r>
              <a:rPr lang="en-US" sz="2000" dirty="0" smtClean="0">
                <a:solidFill>
                  <a:srgbClr val="CC0000"/>
                </a:solidFill>
              </a:rPr>
              <a:t> Supports all queries on sensitive fields </a:t>
            </a:r>
          </a:p>
          <a:p>
            <a:pPr>
              <a:buSzPct val="70000"/>
              <a:buFont typeface="Wingdings" charset="2"/>
              <a:buChar char="Ø"/>
            </a:pPr>
            <a:r>
              <a:rPr lang="en-US" sz="2000" dirty="0" smtClean="0">
                <a:solidFill>
                  <a:srgbClr val="CC0000"/>
                </a:solidFill>
              </a:rPr>
              <a:t> Annotations can express read access control</a:t>
            </a:r>
            <a:endParaRPr lang="en-US" sz="2000" dirty="0">
              <a:solidFill>
                <a:srgbClr val="CC0000"/>
              </a:solidFill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4495800" y="1828800"/>
            <a:ext cx="381000" cy="1752600"/>
          </a:xfrm>
          <a:prstGeom prst="rightBrace">
            <a:avLst/>
          </a:prstGeom>
          <a:ln>
            <a:solidFill>
              <a:srgbClr val="CC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24400" y="4343400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70000"/>
              <a:buFont typeface="Wingdings" charset="2"/>
              <a:buChar char="Ø"/>
            </a:pPr>
            <a:r>
              <a:rPr lang="en-US" sz="2000" dirty="0" smtClean="0">
                <a:solidFill>
                  <a:srgbClr val="CC0000"/>
                </a:solidFill>
              </a:rPr>
              <a:t> Supports all queries on all data</a:t>
            </a:r>
          </a:p>
        </p:txBody>
      </p:sp>
      <p:sp>
        <p:nvSpPr>
          <p:cNvPr id="10" name="Right Brace 9"/>
          <p:cNvSpPr/>
          <p:nvPr/>
        </p:nvSpPr>
        <p:spPr>
          <a:xfrm>
            <a:off x="4495800" y="4267200"/>
            <a:ext cx="228600" cy="1066800"/>
          </a:xfrm>
          <a:prstGeom prst="rightBrace">
            <a:avLst/>
          </a:prstGeom>
          <a:ln>
            <a:solidFill>
              <a:srgbClr val="CC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25252"/>
                </a:solidFill>
              </a:rPr>
              <a:t>Application changes</a:t>
            </a:r>
            <a:endParaRPr lang="en-US" dirty="0">
              <a:solidFill>
                <a:srgbClr val="525252"/>
              </a:solidFill>
            </a:endParaRPr>
          </a:p>
        </p:txBody>
      </p:sp>
      <p:pic>
        <p:nvPicPr>
          <p:cNvPr id="6" name="Picture 5" descr="tablean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2374411"/>
            <a:ext cx="8991600" cy="1130789"/>
          </a:xfrm>
          <a:prstGeom prst="rect">
            <a:avLst/>
          </a:prstGeom>
          <a:solidFill>
            <a:schemeClr val="accent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</p:pic>
      <p:sp>
        <p:nvSpPr>
          <p:cNvPr id="5" name="Rectangle 4"/>
          <p:cNvSpPr/>
          <p:nvPr/>
        </p:nvSpPr>
        <p:spPr>
          <a:xfrm>
            <a:off x="381000" y="2630443"/>
            <a:ext cx="8083296" cy="201168"/>
          </a:xfrm>
          <a:prstGeom prst="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1676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C0000"/>
                </a:solidFill>
              </a:rPr>
              <a:t>400,000 lines of code</a:t>
            </a:r>
            <a:endParaRPr lang="en-US" dirty="0">
              <a:solidFill>
                <a:srgbClr val="CC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1257300" y="2095500"/>
            <a:ext cx="609600" cy="533400"/>
          </a:xfrm>
          <a:prstGeom prst="straightConnector1">
            <a:avLst/>
          </a:prstGeom>
          <a:ln>
            <a:solidFill>
              <a:srgbClr val="CC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25252"/>
                </a:solidFill>
              </a:rPr>
              <a:t>Confidentiality in the DB </a:t>
            </a:r>
            <a:endParaRPr lang="en-US" dirty="0">
              <a:solidFill>
                <a:srgbClr val="525252"/>
              </a:solidFill>
            </a:endParaRPr>
          </a:p>
        </p:txBody>
      </p:sp>
      <p:pic>
        <p:nvPicPr>
          <p:cNvPr id="4" name="Picture 3" descr="onion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1913830"/>
            <a:ext cx="5759079" cy="160661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029200" y="2209800"/>
            <a:ext cx="457200" cy="1386840"/>
          </a:xfrm>
          <a:prstGeom prst="ellips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352800" y="2249269"/>
            <a:ext cx="609600" cy="951131"/>
          </a:xfrm>
          <a:prstGeom prst="ellips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6" idx="4"/>
          </p:cNvCxnSpPr>
          <p:nvPr/>
        </p:nvCxnSpPr>
        <p:spPr>
          <a:xfrm rot="5400000">
            <a:off x="3217973" y="3639235"/>
            <a:ext cx="878462" cy="793"/>
          </a:xfrm>
          <a:prstGeom prst="straightConnector1">
            <a:avLst/>
          </a:prstGeom>
          <a:ln>
            <a:solidFill>
              <a:srgbClr val="CC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5104606" y="3748246"/>
            <a:ext cx="304800" cy="1588"/>
          </a:xfrm>
          <a:prstGeom prst="straightConnector1">
            <a:avLst/>
          </a:prstGeom>
          <a:ln>
            <a:solidFill>
              <a:srgbClr val="CC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05000" y="3925669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C0000"/>
                </a:solidFill>
              </a:rPr>
              <a:t>All the most sensitive fields remained at RND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382524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C0000"/>
                </a:solidFill>
              </a:rPr>
              <a:t>Fields at OPE were either semi-sensitive or not sensitive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381000" y="4648200"/>
            <a:ext cx="838200" cy="381000"/>
          </a:xfrm>
          <a:prstGeom prst="rightArrow">
            <a:avLst>
              <a:gd name="adj1" fmla="val 50000"/>
              <a:gd name="adj2" fmla="val 88336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219200" y="4572000"/>
            <a:ext cx="723900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AF2B1D"/>
                </a:solidFill>
              </a:rPr>
              <a:t>Importance </a:t>
            </a:r>
            <a:r>
              <a:rPr lang="en-US" sz="2400" dirty="0">
                <a:solidFill>
                  <a:srgbClr val="AF2B1D"/>
                </a:solidFill>
              </a:rPr>
              <a:t>of adjustable query-based </a:t>
            </a:r>
            <a:r>
              <a:rPr lang="en-US" sz="2400" dirty="0" smtClean="0">
                <a:solidFill>
                  <a:srgbClr val="AF2B1D"/>
                </a:solidFill>
              </a:rPr>
              <a:t>encryption to confidentiality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spcBef>
                <a:spcPct val="50000"/>
              </a:spcBef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/>
      <p:bldP spid="10" grpId="0"/>
      <p:bldP spid="11" grpId="0" animBg="1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531" y="1524000"/>
            <a:ext cx="4215269" cy="2908300"/>
          </a:xfrm>
          <a:prstGeom prst="rect">
            <a:avLst/>
          </a:prstGeom>
        </p:spPr>
      </p:pic>
      <p:sp>
        <p:nvSpPr>
          <p:cNvPr id="54274" name="Rectangle 2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rgbClr val="525252"/>
                </a:solidFill>
                <a:effectLst/>
              </a:rPr>
              <a:t>Low overhead</a:t>
            </a:r>
          </a:p>
        </p:txBody>
      </p:sp>
      <p:sp>
        <p:nvSpPr>
          <p:cNvPr id="55298" name="Text Box 5"/>
          <p:cNvSpPr txBox="1">
            <a:spLocks noChangeArrowheads="1"/>
          </p:cNvSpPr>
          <p:nvPr/>
        </p:nvSpPr>
        <p:spPr bwMode="auto">
          <a:xfrm>
            <a:off x="5334000" y="2590800"/>
            <a:ext cx="3124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/>
              <a:t>Throughput loss 27%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19400" y="12954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TPC-C</a:t>
            </a:r>
            <a:endParaRPr lang="en-US" dirty="0"/>
          </a:p>
        </p:txBody>
      </p:sp>
      <p:sp>
        <p:nvSpPr>
          <p:cNvPr id="9" name="Rectangle 3"/>
          <p:cNvSpPr>
            <a:spLocks noGrp="1"/>
          </p:cNvSpPr>
          <p:nvPr>
            <p:ph idx="1"/>
          </p:nvPr>
        </p:nvSpPr>
        <p:spPr>
          <a:xfrm>
            <a:off x="457200" y="4618037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  <a:buSzPct val="70000"/>
              <a:buFont typeface="Wingdings" charset="2"/>
              <a:buChar char="Ø"/>
            </a:pPr>
            <a:r>
              <a:rPr lang="en-US" sz="2800" dirty="0" err="1" smtClean="0"/>
              <a:t>phpBB</a:t>
            </a:r>
            <a:r>
              <a:rPr lang="en-US" sz="2800" dirty="0" smtClean="0"/>
              <a:t>: throughput loss of 13%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81000" y="5366772"/>
            <a:ext cx="838200" cy="381000"/>
          </a:xfrm>
          <a:prstGeom prst="rightArrow">
            <a:avLst>
              <a:gd name="adj1" fmla="val 50000"/>
              <a:gd name="adj2" fmla="val 88336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219200" y="5290572"/>
            <a:ext cx="7239000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AF2B1D"/>
                </a:solidFill>
              </a:rPr>
              <a:t>Encrypted DBMS is practical</a:t>
            </a:r>
            <a:endParaRPr lang="en-US" sz="2400" dirty="0" smtClean="0"/>
          </a:p>
          <a:p>
            <a:pPr>
              <a:spcBef>
                <a:spcPct val="50000"/>
              </a:spcBef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lnSpcReduction="10000"/>
          </a:bodyPr>
          <a:lstStyle/>
          <a:p>
            <a:pPr marL="623888" indent="-514350">
              <a:buClr>
                <a:schemeClr val="accent1"/>
              </a:buClr>
              <a:buSzPct val="70000"/>
              <a:buFont typeface="Wingdings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Theoretical approaches </a:t>
            </a:r>
            <a:r>
              <a:rPr lang="en-US" sz="2000" dirty="0" smtClean="0">
                <a:solidFill>
                  <a:schemeClr val="tx2"/>
                </a:solidFill>
              </a:rPr>
              <a:t>([</a:t>
            </a:r>
            <a:r>
              <a:rPr lang="en-US" sz="1800" dirty="0" smtClean="0">
                <a:solidFill>
                  <a:schemeClr val="tx2"/>
                </a:solidFill>
              </a:rPr>
              <a:t>Gentry’10], [</a:t>
            </a:r>
            <a:r>
              <a:rPr lang="en-US" sz="1800" dirty="0" err="1" smtClean="0">
                <a:solidFill>
                  <a:schemeClr val="tx2"/>
                </a:solidFill>
              </a:rPr>
              <a:t>Gennaro</a:t>
            </a:r>
            <a:r>
              <a:rPr lang="en-US" sz="1800" dirty="0" smtClean="0">
                <a:solidFill>
                  <a:schemeClr val="tx2"/>
                </a:solidFill>
              </a:rPr>
              <a:t> et al., ’10])</a:t>
            </a:r>
          </a:p>
          <a:p>
            <a:pPr marL="830263" lvl="1" indent="-438150">
              <a:buClr>
                <a:schemeClr val="accent1"/>
              </a:buClr>
            </a:pPr>
            <a:r>
              <a:rPr lang="en-US" sz="2400" dirty="0" smtClean="0"/>
              <a:t>Inefficient</a:t>
            </a:r>
          </a:p>
          <a:p>
            <a:pPr marL="623888" indent="-514350">
              <a:buClr>
                <a:schemeClr val="accent1"/>
              </a:buClr>
              <a:buSzPct val="70000"/>
              <a:buFont typeface="Wingdings" charset="2"/>
              <a:buChar char="Ø"/>
            </a:pPr>
            <a:r>
              <a:rPr lang="en-US" dirty="0" smtClean="0">
                <a:solidFill>
                  <a:srgbClr val="464646"/>
                </a:solidFill>
              </a:rPr>
              <a:t>Search on encrypted data</a:t>
            </a:r>
            <a:r>
              <a:rPr lang="en-US" sz="2000" dirty="0" smtClean="0">
                <a:solidFill>
                  <a:srgbClr val="464646"/>
                </a:solidFill>
              </a:rPr>
              <a:t> </a:t>
            </a:r>
            <a:r>
              <a:rPr lang="en-US" sz="1800" dirty="0" smtClean="0">
                <a:solidFill>
                  <a:schemeClr val="tx2"/>
                </a:solidFill>
              </a:rPr>
              <a:t>(e.g., [Song et al., ’00])</a:t>
            </a:r>
          </a:p>
          <a:p>
            <a:pPr marL="830263" lvl="1" indent="-438150">
              <a:buClr>
                <a:schemeClr val="accent1"/>
              </a:buClr>
            </a:pPr>
            <a:r>
              <a:rPr lang="en-US" sz="2400" dirty="0" smtClean="0"/>
              <a:t>Restricted set of queries, inefficient</a:t>
            </a:r>
          </a:p>
          <a:p>
            <a:pPr marL="623888" indent="-514350">
              <a:buClr>
                <a:schemeClr val="accent1"/>
              </a:buClr>
              <a:buSzPct val="70000"/>
              <a:buFont typeface="Wingdings" charset="2"/>
              <a:buChar char="Ø"/>
            </a:pPr>
            <a:r>
              <a:rPr lang="en-US" dirty="0" smtClean="0">
                <a:solidFill>
                  <a:srgbClr val="464646"/>
                </a:solidFill>
              </a:rPr>
              <a:t>Systems proposals</a:t>
            </a:r>
            <a:r>
              <a:rPr lang="en-US" dirty="0" smtClean="0">
                <a:solidFill>
                  <a:srgbClr val="2012D8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(e.g., [</a:t>
            </a:r>
            <a:r>
              <a:rPr lang="en-US" sz="2000" dirty="0" err="1" smtClean="0">
                <a:solidFill>
                  <a:schemeClr val="tx2"/>
                </a:solidFill>
              </a:rPr>
              <a:t>Hacigumus</a:t>
            </a:r>
            <a:r>
              <a:rPr lang="en-US" sz="2000" dirty="0" smtClean="0">
                <a:solidFill>
                  <a:schemeClr val="tx2"/>
                </a:solidFill>
              </a:rPr>
              <a:t> et al., ’02])</a:t>
            </a:r>
          </a:p>
          <a:p>
            <a:pPr marL="830263" lvl="1" indent="-438150">
              <a:buClr>
                <a:schemeClr val="accent1"/>
              </a:buClr>
            </a:pPr>
            <a:r>
              <a:rPr lang="en-US" sz="2400" dirty="0" smtClean="0"/>
              <a:t>Lower degree of security, rewrite the DBMS, client-side processing</a:t>
            </a:r>
          </a:p>
          <a:p>
            <a:pPr marL="623888" indent="-514350">
              <a:buClr>
                <a:schemeClr val="accent1"/>
              </a:buClr>
              <a:buSzPct val="70000"/>
              <a:buFont typeface="Wingdings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Software checks </a:t>
            </a:r>
            <a:r>
              <a:rPr lang="en-US" sz="2000" dirty="0" smtClean="0">
                <a:solidFill>
                  <a:srgbClr val="525252"/>
                </a:solidFill>
              </a:rPr>
              <a:t>(e.g., PQL, </a:t>
            </a:r>
            <a:r>
              <a:rPr lang="en-US" sz="2000" dirty="0" err="1" smtClean="0">
                <a:solidFill>
                  <a:srgbClr val="525252"/>
                </a:solidFill>
              </a:rPr>
              <a:t>UrFlow</a:t>
            </a:r>
            <a:r>
              <a:rPr lang="en-US" sz="2000" dirty="0" smtClean="0">
                <a:solidFill>
                  <a:srgbClr val="525252"/>
                </a:solidFill>
              </a:rPr>
              <a:t>, Resin)</a:t>
            </a:r>
            <a:r>
              <a:rPr lang="en-US" sz="2000" dirty="0" smtClean="0"/>
              <a:t> 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830263" lvl="1" indent="-438150">
              <a:buClr>
                <a:schemeClr val="accent1"/>
              </a:buClr>
            </a:pPr>
            <a:r>
              <a:rPr lang="en-US" sz="2400" dirty="0" smtClean="0"/>
              <a:t>No protection against adversaries with complete access to servers</a:t>
            </a:r>
          </a:p>
          <a:p>
            <a:pPr marL="830263" lvl="1" indent="-438150">
              <a:buClr>
                <a:schemeClr val="accent1"/>
              </a:buClr>
            </a:pPr>
            <a:endParaRPr lang="en-US" sz="2400" dirty="0" smtClean="0"/>
          </a:p>
          <a:p>
            <a:pPr marL="830263" lvl="1" indent="-438150">
              <a:buClr>
                <a:schemeClr val="accent1"/>
              </a:buClr>
              <a:buNone/>
            </a:pPr>
            <a:endParaRPr lang="en-US" sz="2400" dirty="0" smtClean="0"/>
          </a:p>
        </p:txBody>
      </p:sp>
      <p:sp>
        <p:nvSpPr>
          <p:cNvPr id="5" name="Rectangle 15"/>
          <p:cNvSpPr>
            <a:spLocks/>
          </p:cNvSpPr>
          <p:nvPr/>
        </p:nvSpPr>
        <p:spPr bwMode="auto">
          <a:xfrm>
            <a:off x="6096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4100" dirty="0" smtClean="0">
                <a:solidFill>
                  <a:srgbClr val="525252"/>
                </a:solidFill>
                <a:latin typeface="Lucida Sans Unicode" pitchFamily="34" charset="0"/>
              </a:rPr>
              <a:t>Related work</a:t>
            </a:r>
            <a:endParaRPr lang="en-US" sz="4100" dirty="0">
              <a:solidFill>
                <a:srgbClr val="525252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solidFill>
                  <a:srgbClr val="525252"/>
                </a:solidFill>
                <a:effectLst/>
              </a:rPr>
              <a:t>Conclusions</a:t>
            </a:r>
          </a:p>
        </p:txBody>
      </p:sp>
      <p:sp>
        <p:nvSpPr>
          <p:cNvPr id="60418" name="Rectangle 3"/>
          <p:cNvSpPr>
            <a:spLocks noGrp="1"/>
          </p:cNvSpPr>
          <p:nvPr>
            <p:ph idx="1"/>
          </p:nvPr>
        </p:nvSpPr>
        <p:spPr>
          <a:xfrm>
            <a:off x="533400" y="1646237"/>
            <a:ext cx="8382000" cy="4525963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accent1"/>
              </a:buClr>
              <a:buSzPct val="70000"/>
              <a:buFont typeface="+mj-lt"/>
              <a:buAutoNum type="arabicPeriod"/>
            </a:pPr>
            <a:r>
              <a:rPr lang="en-US" sz="2800" dirty="0" smtClean="0"/>
              <a:t>The first practical DBMS for running most standard queries on encrypted data</a:t>
            </a:r>
          </a:p>
          <a:p>
            <a:pPr lvl="1">
              <a:buClr>
                <a:schemeClr val="accent1"/>
              </a:buClr>
              <a:buSzPct val="70000"/>
              <a:buFont typeface="Wingdings" charset="2"/>
              <a:buChar char="Ø"/>
            </a:pPr>
            <a:r>
              <a:rPr lang="en-US" sz="2600" dirty="0" smtClean="0"/>
              <a:t>Secures the DB server against attacks to any part</a:t>
            </a:r>
          </a:p>
          <a:p>
            <a:pPr lvl="1">
              <a:buClr>
                <a:schemeClr val="accent1"/>
              </a:buClr>
              <a:buSzPct val="70000"/>
              <a:buFont typeface="Wingdings" charset="2"/>
              <a:buChar char="Ø"/>
            </a:pPr>
            <a:r>
              <a:rPr lang="en-US" sz="2600" dirty="0" smtClean="0"/>
              <a:t>One-key solution is standalone</a:t>
            </a:r>
          </a:p>
        </p:txBody>
      </p:sp>
      <p:sp>
        <p:nvSpPr>
          <p:cNvPr id="60419" name="Text Box 4"/>
          <p:cNvSpPr txBox="1">
            <a:spLocks noChangeArrowheads="1"/>
          </p:cNvSpPr>
          <p:nvPr/>
        </p:nvSpPr>
        <p:spPr bwMode="auto">
          <a:xfrm>
            <a:off x="3733800" y="5159514"/>
            <a:ext cx="297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accent1"/>
                </a:solidFill>
              </a:rPr>
              <a:t>Thanks!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533400" y="3551237"/>
            <a:ext cx="838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 startAt="2"/>
              <a:tabLst/>
              <a:defRPr/>
            </a:pPr>
            <a:r>
              <a:rPr lang="en-US" sz="2800" dirty="0" smtClean="0">
                <a:latin typeface="+mn-lt"/>
                <a:cs typeface="+mn-cs"/>
              </a:rPr>
              <a:t>Protects data of logged out users even when all servers are compromised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 startAt="2"/>
              <a:tabLst/>
              <a:defRPr/>
            </a:pPr>
            <a:r>
              <a:rPr lang="en-US" sz="2800" dirty="0" smtClean="0">
                <a:latin typeface="+mn-lt"/>
                <a:cs typeface="+mn-cs"/>
              </a:rPr>
              <a:t>Modest overhead and minimal app. changes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183957"/>
            <a:ext cx="1828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chemeClr val="accent2"/>
                </a:solidFill>
              </a:rPr>
              <a:t>CryptDB</a:t>
            </a:r>
            <a:r>
              <a:rPr lang="en-US" sz="2600" dirty="0" smtClean="0">
                <a:solidFill>
                  <a:schemeClr val="accent2"/>
                </a:solidFill>
              </a:rPr>
              <a:t>:</a:t>
            </a:r>
            <a:endParaRPr lang="en-US" sz="2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525252"/>
                </a:solidFill>
              </a:rPr>
              <a:t>CryptDB</a:t>
            </a:r>
            <a:endParaRPr lang="en-US" dirty="0">
              <a:solidFill>
                <a:srgbClr val="525252"/>
              </a:solidFill>
            </a:endParaRPr>
          </a:p>
        </p:txBody>
      </p:sp>
      <p:sp>
        <p:nvSpPr>
          <p:cNvPr id="30" name="Rectangle 3"/>
          <p:cNvSpPr txBox="1">
            <a:spLocks/>
          </p:cNvSpPr>
          <p:nvPr/>
        </p:nvSpPr>
        <p:spPr bwMode="auto">
          <a:xfrm>
            <a:off x="609600" y="1447800"/>
            <a:ext cx="8229600" cy="502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760" marR="0" lvl="0" indent="-255588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lang="en-US" sz="2500" dirty="0" smtClean="0">
                <a:latin typeface="Arial"/>
                <a:cs typeface="Arial"/>
              </a:rPr>
              <a:t>Goal: </a:t>
            </a:r>
            <a:r>
              <a:rPr lang="en-US" sz="2500" dirty="0" smtClean="0">
                <a:solidFill>
                  <a:srgbClr val="39639D"/>
                </a:solidFill>
                <a:latin typeface="Arial"/>
                <a:cs typeface="Arial"/>
              </a:rPr>
              <a:t>protect confidentiality of data</a:t>
            </a:r>
          </a:p>
          <a:p>
            <a:pPr marL="365760" marR="0" lvl="0" indent="-255588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68000"/>
              <a:tabLst/>
              <a:defRPr/>
            </a:pPr>
            <a:endParaRPr lang="en-US" sz="2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365760" marR="0" lvl="0" indent="-255588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endParaRPr lang="en-US" sz="2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365760" marR="0" lvl="0" indent="-255588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endParaRPr lang="en-US" sz="2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365760" marR="0" lvl="0" indent="-255588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endParaRPr lang="en-US" sz="24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365760" marR="0" lvl="0" indent="-255588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endParaRPr lang="en-US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5" name="Rectangle 3"/>
          <p:cNvSpPr txBox="1">
            <a:spLocks/>
          </p:cNvSpPr>
          <p:nvPr/>
        </p:nvSpPr>
        <p:spPr bwMode="auto">
          <a:xfrm>
            <a:off x="609600" y="5181601"/>
            <a:ext cx="8229600" cy="502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760" marR="0" lvl="0" indent="-255588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68000"/>
              <a:tabLst/>
              <a:defRPr/>
            </a:pPr>
            <a:endParaRPr lang="en-US" sz="2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905000" y="3417332"/>
            <a:ext cx="1600200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981200" y="3722132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Application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6781800" y="3417332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DB Server</a:t>
            </a:r>
            <a:endParaRPr lang="en-US" sz="2000" dirty="0"/>
          </a:p>
        </p:txBody>
      </p:sp>
      <p:pic>
        <p:nvPicPr>
          <p:cNvPr id="41" name="Picture 40" descr="d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874532"/>
            <a:ext cx="408013" cy="58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41" descr="d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3874532"/>
            <a:ext cx="408013" cy="58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42" descr="d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5387" y="3874532"/>
            <a:ext cx="408013" cy="58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4" name="Straight Arrow Connector 43"/>
          <p:cNvCxnSpPr/>
          <p:nvPr/>
        </p:nvCxnSpPr>
        <p:spPr>
          <a:xfrm>
            <a:off x="3429000" y="3950732"/>
            <a:ext cx="3200400" cy="1588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6629400" y="3417332"/>
            <a:ext cx="1600200" cy="1143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105400" y="355633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248400" y="2477869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Threat 1: passive attacks on DB server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477000" y="3188732"/>
            <a:ext cx="1981200" cy="1600200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1676400" y="2438400"/>
            <a:ext cx="7086600" cy="2502932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2590800" y="2069068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Threat 2: active/passive attacks on all servers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18" name="Picture 17" descr="blueke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161349">
            <a:off x="658650" y="3885209"/>
            <a:ext cx="457200" cy="541357"/>
          </a:xfrm>
          <a:prstGeom prst="rect">
            <a:avLst/>
          </a:prstGeom>
        </p:spPr>
      </p:pic>
      <p:sp>
        <p:nvSpPr>
          <p:cNvPr id="19" name="Rounded Rectangle 18"/>
          <p:cNvSpPr/>
          <p:nvPr/>
        </p:nvSpPr>
        <p:spPr>
          <a:xfrm>
            <a:off x="457200" y="3124200"/>
            <a:ext cx="9144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07060" y="3048000"/>
            <a:ext cx="864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1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457200" y="3810000"/>
            <a:ext cx="9144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57200" y="3733800"/>
            <a:ext cx="864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2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457200" y="4495800"/>
            <a:ext cx="914400" cy="533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57200" y="4419600"/>
            <a:ext cx="864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3</a:t>
            </a:r>
            <a:endParaRPr lang="en-US" dirty="0"/>
          </a:p>
        </p:txBody>
      </p:sp>
      <p:pic>
        <p:nvPicPr>
          <p:cNvPr id="25" name="Picture 24" descr="greenke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751073">
            <a:off x="685800" y="3296214"/>
            <a:ext cx="457200" cy="449555"/>
          </a:xfrm>
          <a:prstGeom prst="rect">
            <a:avLst/>
          </a:prstGeom>
        </p:spPr>
      </p:pic>
      <p:sp>
        <p:nvSpPr>
          <p:cNvPr id="26" name="Rounded Rectangle 25"/>
          <p:cNvSpPr/>
          <p:nvPr/>
        </p:nvSpPr>
        <p:spPr>
          <a:xfrm>
            <a:off x="3810000" y="3581400"/>
            <a:ext cx="1066800" cy="838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962400" y="356229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Proxy</a:t>
            </a:r>
            <a:endParaRPr lang="en-US" sz="2000" dirty="0"/>
          </a:p>
        </p:txBody>
      </p:sp>
      <p:pic>
        <p:nvPicPr>
          <p:cNvPr id="28" name="Picture 27" descr="Key-icon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9016144">
            <a:off x="3933872" y="3808225"/>
            <a:ext cx="864925" cy="805344"/>
          </a:xfrm>
          <a:prstGeom prst="rect">
            <a:avLst/>
          </a:prstGeom>
        </p:spPr>
      </p:pic>
      <p:cxnSp>
        <p:nvCxnSpPr>
          <p:cNvPr id="36" name="Straight Arrow Connector 35"/>
          <p:cNvCxnSpPr>
            <a:endCxn id="38" idx="1"/>
          </p:cNvCxnSpPr>
          <p:nvPr/>
        </p:nvCxnSpPr>
        <p:spPr>
          <a:xfrm rot="16200000" flipH="1">
            <a:off x="1282184" y="3366016"/>
            <a:ext cx="712232" cy="53340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38" idx="1"/>
          </p:cNvCxnSpPr>
          <p:nvPr/>
        </p:nvCxnSpPr>
        <p:spPr>
          <a:xfrm flipV="1">
            <a:off x="1371600" y="3988832"/>
            <a:ext cx="533400" cy="8786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38" idx="1"/>
          </p:cNvCxnSpPr>
          <p:nvPr/>
        </p:nvCxnSpPr>
        <p:spPr>
          <a:xfrm rot="5400000" flipH="1" flipV="1">
            <a:off x="1251466" y="4108966"/>
            <a:ext cx="773668" cy="53340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505200" y="403860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800600" y="4038600"/>
            <a:ext cx="18288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tangle 3"/>
          <p:cNvSpPr txBox="1">
            <a:spLocks/>
          </p:cNvSpPr>
          <p:nvPr/>
        </p:nvSpPr>
        <p:spPr bwMode="auto">
          <a:xfrm>
            <a:off x="457200" y="5181601"/>
            <a:ext cx="8229600" cy="502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67372" marR="0" lvl="0" indent="-45720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+mj-lt"/>
              <a:buAutoNum type="arabicPeriod"/>
              <a:tabLst/>
              <a:defRPr/>
            </a:pPr>
            <a:r>
              <a:rPr lang="en-US" sz="2500" dirty="0" smtClean="0">
                <a:solidFill>
                  <a:schemeClr val="accent4"/>
                </a:solidFill>
                <a:latin typeface="Arial"/>
                <a:cs typeface="Arial"/>
              </a:rPr>
              <a:t>Process SQL queries on encrypted data</a:t>
            </a:r>
          </a:p>
          <a:p>
            <a:pPr marL="365760" marR="0" lvl="0" indent="-255588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68000"/>
              <a:tabLst/>
              <a:defRPr/>
            </a:pPr>
            <a:endParaRPr lang="en-US" sz="2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365760" marR="0" lvl="0" indent="-255588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endParaRPr lang="en-US" sz="2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365760" marR="0" lvl="0" indent="-255588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endParaRPr lang="en-US" sz="2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365760" marR="0" lvl="0" indent="-255588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endParaRPr lang="en-US" sz="24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365760" marR="0" lvl="0" indent="-255588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endParaRPr lang="en-US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63" name="Rectangle 3"/>
          <p:cNvSpPr txBox="1">
            <a:spLocks/>
          </p:cNvSpPr>
          <p:nvPr/>
        </p:nvSpPr>
        <p:spPr bwMode="auto">
          <a:xfrm>
            <a:off x="457200" y="5638801"/>
            <a:ext cx="8686800" cy="502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67372" marR="0" lvl="0" indent="-45720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+mj-lt"/>
              <a:buAutoNum type="arabicPeriod" startAt="2"/>
              <a:tabLst/>
              <a:defRPr/>
            </a:pPr>
            <a:r>
              <a:rPr lang="en-US" sz="2500" dirty="0" smtClean="0">
                <a:solidFill>
                  <a:schemeClr val="accent4"/>
                </a:solidFill>
                <a:latin typeface="Arial"/>
                <a:cs typeface="Arial"/>
              </a:rPr>
              <a:t>Capture and enforce cryptographically access control in SQL: chain keys from user passwords to data item</a:t>
            </a:r>
          </a:p>
          <a:p>
            <a:pPr marL="365760" marR="0" lvl="0" indent="-255588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68000"/>
              <a:tabLst/>
              <a:defRPr/>
            </a:pPr>
            <a:endParaRPr lang="en-US" sz="2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365760" marR="0" lvl="0" indent="-255588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endParaRPr lang="en-US" sz="2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365760" marR="0" lvl="0" indent="-255588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endParaRPr lang="en-US" sz="2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365760" marR="0" lvl="0" indent="-255588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endParaRPr lang="en-US" sz="24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365760" marR="0" lvl="0" indent="-255588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endParaRPr lang="en-US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64" name="Picture 63" descr="purplekey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780546">
            <a:off x="643044" y="4609322"/>
            <a:ext cx="479784" cy="471762"/>
          </a:xfrm>
          <a:prstGeom prst="rect">
            <a:avLst/>
          </a:prstGeom>
        </p:spPr>
      </p:pic>
      <p:cxnSp>
        <p:nvCxnSpPr>
          <p:cNvPr id="66" name="Straight Arrow Connector 65"/>
          <p:cNvCxnSpPr/>
          <p:nvPr/>
        </p:nvCxnSpPr>
        <p:spPr>
          <a:xfrm rot="16200000" flipH="1">
            <a:off x="114300" y="3009900"/>
            <a:ext cx="762000" cy="2286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52400" y="2057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user password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/>
      <p:bldP spid="26" grpId="0" animBg="1"/>
      <p:bldP spid="27" grpId="0"/>
      <p:bldP spid="62" grpId="0"/>
      <p:bldP spid="63" grpId="0"/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25252"/>
                </a:solidFill>
              </a:rPr>
              <a:t>Threat Model</a:t>
            </a:r>
            <a:endParaRPr lang="en-US" dirty="0">
              <a:solidFill>
                <a:srgbClr val="525252"/>
              </a:solidFill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457200" y="1295400"/>
            <a:ext cx="8229600" cy="502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760" indent="-255588" eaLnBrk="0" hangingPunct="0">
              <a:spcBef>
                <a:spcPts val="500"/>
              </a:spcBef>
              <a:buClr>
                <a:schemeClr val="accent1"/>
              </a:buClr>
              <a:buSzPct val="68000"/>
              <a:defRPr/>
            </a:pPr>
            <a:endParaRPr lang="en-US" sz="2500" i="1" dirty="0" smtClean="0">
              <a:solidFill>
                <a:schemeClr val="accent4"/>
              </a:solidFill>
              <a:latin typeface="Arial"/>
              <a:cs typeface="Arial"/>
            </a:endParaRPr>
          </a:p>
          <a:p>
            <a:pPr marL="365760" indent="-255588" eaLnBrk="0" hangingPunct="0">
              <a:spcBef>
                <a:spcPts val="5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US" sz="2500" dirty="0" smtClean="0">
                <a:solidFill>
                  <a:srgbClr val="000000"/>
                </a:solidFill>
                <a:latin typeface="Arial"/>
                <a:cs typeface="Arial"/>
              </a:rPr>
              <a:t>Consider attacks on </a:t>
            </a:r>
            <a:r>
              <a:rPr lang="en-US" sz="2500" i="1" dirty="0" smtClean="0">
                <a:solidFill>
                  <a:schemeClr val="accent4"/>
                </a:solidFill>
                <a:latin typeface="Arial"/>
                <a:cs typeface="Arial"/>
              </a:rPr>
              <a:t>any</a:t>
            </a:r>
            <a:r>
              <a:rPr lang="en-US" sz="2500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Arial"/>
                <a:cs typeface="Arial"/>
              </a:rPr>
              <a:t>part of the servers</a:t>
            </a:r>
          </a:p>
          <a:p>
            <a:pPr marL="365760" marR="0" lvl="0" indent="-255588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68000"/>
              <a:tabLst/>
              <a:defRPr/>
            </a:pPr>
            <a:endParaRPr lang="en-US" sz="2500" dirty="0" smtClean="0">
              <a:latin typeface="Arial"/>
              <a:cs typeface="Arial"/>
            </a:endParaRPr>
          </a:p>
          <a:p>
            <a:pPr marL="365760" marR="0" lvl="0" indent="-255588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endParaRPr lang="en-US" sz="2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365760" marR="0" lvl="0" indent="-255588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endParaRPr lang="en-US" sz="2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365760" marR="0" lvl="0" indent="-255588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endParaRPr lang="en-US" sz="2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365760" marR="0" lvl="0" indent="-255588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endParaRPr lang="en-US" sz="24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365760" marR="0" lvl="0" indent="-255588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endParaRPr lang="en-US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457200" y="2133600"/>
            <a:ext cx="8229600" cy="502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760" indent="-255588" eaLnBrk="0" hangingPunct="0">
              <a:spcBef>
                <a:spcPts val="500"/>
              </a:spcBef>
              <a:buClr>
                <a:schemeClr val="accent1"/>
              </a:buClr>
              <a:buSzPct val="68000"/>
              <a:defRPr/>
            </a:pPr>
            <a:endParaRPr lang="en-US" sz="2500" i="1" dirty="0" smtClean="0">
              <a:solidFill>
                <a:schemeClr val="accent4"/>
              </a:solidFill>
              <a:latin typeface="Arial"/>
              <a:cs typeface="Arial"/>
            </a:endParaRPr>
          </a:p>
          <a:p>
            <a:pPr marL="365760" indent="-255588" eaLnBrk="0" hangingPunct="0">
              <a:spcBef>
                <a:spcPts val="5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US" sz="2500" dirty="0" smtClean="0">
                <a:solidFill>
                  <a:srgbClr val="000000"/>
                </a:solidFill>
                <a:latin typeface="Arial"/>
                <a:cs typeface="Arial"/>
              </a:rPr>
              <a:t>We do </a:t>
            </a:r>
            <a:r>
              <a:rPr lang="en-US" sz="2500" dirty="0" smtClean="0">
                <a:solidFill>
                  <a:srgbClr val="39639D"/>
                </a:solidFill>
                <a:latin typeface="Arial"/>
                <a:cs typeface="Arial"/>
              </a:rPr>
              <a:t>not consider integrity </a:t>
            </a:r>
            <a:r>
              <a:rPr lang="en-US" sz="2500" dirty="0" smtClean="0">
                <a:solidFill>
                  <a:srgbClr val="000000"/>
                </a:solidFill>
                <a:latin typeface="Arial"/>
                <a:cs typeface="Arial"/>
              </a:rPr>
              <a:t>attacks</a:t>
            </a:r>
          </a:p>
          <a:p>
            <a:pPr marL="822960" lvl="1" indent="-255588" eaLnBrk="0" hangingPunct="0">
              <a:spcBef>
                <a:spcPts val="5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US" sz="2500" dirty="0" smtClean="0">
                <a:solidFill>
                  <a:srgbClr val="000000"/>
                </a:solidFill>
                <a:latin typeface="Arial"/>
                <a:cs typeface="Arial"/>
              </a:rPr>
              <a:t>Can affect data integrity, but not confidentiality</a:t>
            </a:r>
          </a:p>
          <a:p>
            <a:pPr marL="365760" marR="0" lvl="0" indent="-255588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endParaRPr lang="en-US" sz="2500" dirty="0" smtClean="0">
              <a:latin typeface="Arial"/>
              <a:cs typeface="Arial"/>
            </a:endParaRPr>
          </a:p>
          <a:p>
            <a:pPr marL="365760" marR="0" lvl="0" indent="-255588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endParaRPr lang="en-US" sz="2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365760" marR="0" lvl="0" indent="-255588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endParaRPr lang="en-US" sz="2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365760" marR="0" lvl="0" indent="-255588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endParaRPr lang="en-US" sz="2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365760" marR="0" lvl="0" indent="-255588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endParaRPr lang="en-US" sz="24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365760" marR="0" lvl="0" indent="-255588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endParaRPr lang="en-US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Threat 1: Passive attacks to DB Server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0" y="19050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DB Server</a:t>
            </a:r>
            <a:endParaRPr lang="en-US" sz="2000" dirty="0"/>
          </a:p>
        </p:txBody>
      </p:sp>
      <p:pic>
        <p:nvPicPr>
          <p:cNvPr id="9" name="Picture 8" descr="d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2362200"/>
            <a:ext cx="408013" cy="58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d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2362200"/>
            <a:ext cx="408013" cy="58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78587" y="2362200"/>
            <a:ext cx="408013" cy="58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Arrow Connector 11"/>
          <p:cNvCxnSpPr/>
          <p:nvPr/>
        </p:nvCxnSpPr>
        <p:spPr>
          <a:xfrm>
            <a:off x="3276600" y="2438400"/>
            <a:ext cx="2286000" cy="158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5562600" y="1905000"/>
            <a:ext cx="1600200" cy="1143000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9" descr="devi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1981200"/>
            <a:ext cx="384313" cy="3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2" descr="devi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58000" y="1447800"/>
            <a:ext cx="384313" cy="3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Box 34"/>
          <p:cNvSpPr txBox="1"/>
          <p:nvPr/>
        </p:nvSpPr>
        <p:spPr>
          <a:xfrm>
            <a:off x="3962400" y="2057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SQL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2820194" y="2362200"/>
            <a:ext cx="1523206" cy="794"/>
          </a:xfrm>
          <a:prstGeom prst="line">
            <a:avLst/>
          </a:prstGeom>
          <a:ln w="254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133600" y="14286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Trusted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39" name="AutoShape 17"/>
          <p:cNvSpPr>
            <a:spLocks noChangeArrowheads="1"/>
          </p:cNvSpPr>
          <p:nvPr/>
        </p:nvSpPr>
        <p:spPr bwMode="auto">
          <a:xfrm>
            <a:off x="762000" y="4114800"/>
            <a:ext cx="762000" cy="4572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1600200" y="4114800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CC0000"/>
                </a:solidFill>
              </a:rPr>
              <a:t>Perform SQL </a:t>
            </a:r>
            <a:r>
              <a:rPr lang="en-US" sz="2400" dirty="0">
                <a:solidFill>
                  <a:srgbClr val="CC0000"/>
                </a:solidFill>
              </a:rPr>
              <a:t>query processing on encrypted data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2057400" y="1981200"/>
            <a:ext cx="1219200" cy="838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209800" y="19812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Proxy</a:t>
            </a:r>
            <a:endParaRPr lang="en-US" sz="20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9600" y="2438400"/>
            <a:ext cx="1447800" cy="158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-228600" y="2096869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application queries unencrypted</a:t>
            </a:r>
            <a:endParaRPr lang="en-US" dirty="0"/>
          </a:p>
        </p:txBody>
      </p:sp>
      <p:pic>
        <p:nvPicPr>
          <p:cNvPr id="46" name="Picture 45" descr="Key-icon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9803447">
            <a:off x="2195196" y="2225850"/>
            <a:ext cx="864925" cy="864925"/>
          </a:xfrm>
          <a:prstGeom prst="rect">
            <a:avLst/>
          </a:prstGeom>
        </p:spPr>
      </p:pic>
      <p:sp>
        <p:nvSpPr>
          <p:cNvPr id="47" name="Text Box 19"/>
          <p:cNvSpPr txBox="1">
            <a:spLocks noChangeArrowheads="1"/>
          </p:cNvSpPr>
          <p:nvPr/>
        </p:nvSpPr>
        <p:spPr bwMode="auto">
          <a:xfrm>
            <a:off x="1143000" y="2791361"/>
            <a:ext cx="4495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SzPct val="70000"/>
            </a:pPr>
            <a:endParaRPr lang="en-US" sz="2000" dirty="0" smtClean="0"/>
          </a:p>
          <a:p>
            <a:pPr>
              <a:buSzPct val="70000"/>
              <a:buFont typeface="Wingdings" charset="2"/>
              <a:buChar char="Ø"/>
            </a:pPr>
            <a:r>
              <a:rPr lang="en-US" sz="2000" dirty="0" smtClean="0"/>
              <a:t> Stores schema, master key</a:t>
            </a:r>
          </a:p>
          <a:p>
            <a:pPr>
              <a:buSzPct val="70000"/>
              <a:buFont typeface="Wingdings" charset="2"/>
              <a:buChar char="Ø"/>
            </a:pPr>
            <a:r>
              <a:rPr lang="en-US" sz="2000" dirty="0" smtClean="0"/>
              <a:t> Decrypts results </a:t>
            </a:r>
          </a:p>
          <a:p>
            <a:pPr>
              <a:buSzPct val="70000"/>
              <a:buFont typeface="Wingdings" charset="2"/>
              <a:buChar char="Ø"/>
            </a:pPr>
            <a:r>
              <a:rPr lang="en-US" sz="2000" dirty="0" smtClean="0"/>
              <a:t> No query execution</a:t>
            </a:r>
          </a:p>
          <a:p>
            <a:pPr>
              <a:buSzPct val="70000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5257800" y="142869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DA1F28"/>
                </a:solidFill>
              </a:rPr>
              <a:t>Under attack</a:t>
            </a:r>
            <a:endParaRPr lang="en-US" sz="2000" dirty="0">
              <a:solidFill>
                <a:srgbClr val="DA1F28"/>
              </a:solidFill>
            </a:endParaRP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685800" y="4800600"/>
            <a:ext cx="7924800" cy="145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11480" indent="-342900">
              <a:spcBef>
                <a:spcPct val="20000"/>
              </a:spcBef>
              <a:buClr>
                <a:schemeClr val="accent4"/>
              </a:buClr>
              <a:buSzPct val="80000"/>
              <a:buFont typeface="Wingdings" pitchFamily="2" charset="2"/>
              <a:buAutoNum type="arabicPeriod"/>
            </a:pPr>
            <a:r>
              <a:rPr lang="en-US" sz="2600" dirty="0">
                <a:solidFill>
                  <a:schemeClr val="accent4"/>
                </a:solidFill>
              </a:rPr>
              <a:t> Support standard SQL queries on encrypted </a:t>
            </a:r>
            <a:r>
              <a:rPr lang="en-US" sz="2600" dirty="0" smtClean="0">
                <a:solidFill>
                  <a:schemeClr val="accent4"/>
                </a:solidFill>
              </a:rPr>
              <a:t>data</a:t>
            </a:r>
          </a:p>
          <a:p>
            <a:pPr marL="411480" indent="-342900">
              <a:spcBef>
                <a:spcPct val="20000"/>
              </a:spcBef>
              <a:buClr>
                <a:schemeClr val="accent4"/>
              </a:buClr>
              <a:buSzPct val="80000"/>
              <a:buFont typeface="Wingdings" pitchFamily="2" charset="2"/>
              <a:buAutoNum type="arabicPeriod"/>
            </a:pPr>
            <a:r>
              <a:rPr lang="en-US" sz="2600" dirty="0">
                <a:solidFill>
                  <a:schemeClr val="accent4"/>
                </a:solidFill>
              </a:rPr>
              <a:t> </a:t>
            </a:r>
            <a:r>
              <a:rPr lang="en-US" sz="2600" dirty="0" smtClean="0">
                <a:solidFill>
                  <a:schemeClr val="accent4"/>
                </a:solidFill>
              </a:rPr>
              <a:t>Process </a:t>
            </a:r>
            <a:r>
              <a:rPr lang="en-US" sz="2600" dirty="0">
                <a:solidFill>
                  <a:schemeClr val="accent4"/>
                </a:solidFill>
              </a:rPr>
              <a:t>queries</a:t>
            </a:r>
            <a:r>
              <a:rPr lang="en-US" sz="2600" dirty="0" smtClean="0">
                <a:solidFill>
                  <a:schemeClr val="accent4"/>
                </a:solidFill>
              </a:rPr>
              <a:t> </a:t>
            </a:r>
            <a:r>
              <a:rPr lang="en-US" sz="2600" i="1" dirty="0" smtClean="0">
                <a:solidFill>
                  <a:schemeClr val="accent4"/>
                </a:solidFill>
              </a:rPr>
              <a:t>completely </a:t>
            </a:r>
            <a:r>
              <a:rPr lang="en-US" sz="2600" dirty="0" smtClean="0">
                <a:solidFill>
                  <a:schemeClr val="accent4"/>
                </a:solidFill>
              </a:rPr>
              <a:t>at </a:t>
            </a:r>
            <a:r>
              <a:rPr lang="en-US" sz="2600" dirty="0">
                <a:solidFill>
                  <a:schemeClr val="accent4"/>
                </a:solidFill>
              </a:rPr>
              <a:t>the DB </a:t>
            </a:r>
            <a:r>
              <a:rPr lang="en-US" sz="2600" dirty="0" smtClean="0">
                <a:solidFill>
                  <a:schemeClr val="accent4"/>
                </a:solidFill>
              </a:rPr>
              <a:t>server</a:t>
            </a:r>
          </a:p>
          <a:p>
            <a:pPr marL="411480" indent="-342900">
              <a:spcBef>
                <a:spcPct val="20000"/>
              </a:spcBef>
              <a:buClr>
                <a:schemeClr val="accent4"/>
              </a:buClr>
              <a:buSzPct val="80000"/>
              <a:buFont typeface="Wingdings" pitchFamily="2" charset="2"/>
              <a:buAutoNum type="arabicPeriod"/>
            </a:pPr>
            <a:r>
              <a:rPr lang="en-US" sz="2600" dirty="0">
                <a:solidFill>
                  <a:schemeClr val="accent4"/>
                </a:solidFill>
              </a:rPr>
              <a:t> </a:t>
            </a:r>
            <a:r>
              <a:rPr lang="en-US" sz="2600" i="1" dirty="0">
                <a:solidFill>
                  <a:schemeClr val="accent4"/>
                </a:solidFill>
              </a:rPr>
              <a:t>No change</a:t>
            </a:r>
            <a:r>
              <a:rPr lang="en-US" sz="2600" dirty="0">
                <a:solidFill>
                  <a:schemeClr val="accent4"/>
                </a:solidFill>
              </a:rPr>
              <a:t> to existing </a:t>
            </a:r>
            <a:r>
              <a:rPr lang="en-US" sz="2600" dirty="0" smtClean="0">
                <a:solidFill>
                  <a:schemeClr val="accent4"/>
                </a:solidFill>
              </a:rPr>
              <a:t>DBMS</a:t>
            </a:r>
            <a:endParaRPr lang="en-US" sz="2600" dirty="0">
              <a:solidFill>
                <a:schemeClr val="accent4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685800" y="4805505"/>
            <a:ext cx="8001000" cy="1524000"/>
          </a:xfrm>
          <a:prstGeom prst="roundRect">
            <a:avLst/>
          </a:prstGeom>
          <a:noFill/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1" grpId="0"/>
      <p:bldP spid="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ounded Rectangle 157"/>
          <p:cNvSpPr/>
          <p:nvPr/>
        </p:nvSpPr>
        <p:spPr>
          <a:xfrm>
            <a:off x="2819400" y="4038600"/>
            <a:ext cx="990600" cy="381000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Text Box 193"/>
          <p:cNvSpPr txBox="1">
            <a:spLocks noChangeArrowheads="1"/>
          </p:cNvSpPr>
          <p:nvPr/>
        </p:nvSpPr>
        <p:spPr bwMode="auto">
          <a:xfrm>
            <a:off x="3158067" y="3962400"/>
            <a:ext cx="42333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160" name="Rounded Rectangle 159"/>
          <p:cNvSpPr/>
          <p:nvPr/>
        </p:nvSpPr>
        <p:spPr>
          <a:xfrm>
            <a:off x="2819400" y="4572000"/>
            <a:ext cx="990600" cy="381000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4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solidFill>
                  <a:schemeClr val="tx2"/>
                </a:solidFill>
                <a:effectLst/>
              </a:rPr>
              <a:t>Example</a:t>
            </a:r>
          </a:p>
        </p:txBody>
      </p:sp>
      <p:sp>
        <p:nvSpPr>
          <p:cNvPr id="26629" name="Text Box 34"/>
          <p:cNvSpPr txBox="1">
            <a:spLocks noChangeArrowheads="1"/>
          </p:cNvSpPr>
          <p:nvPr/>
        </p:nvSpPr>
        <p:spPr bwMode="auto">
          <a:xfrm>
            <a:off x="4495800" y="23622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col1/rank</a:t>
            </a:r>
            <a:endParaRPr lang="en-US" dirty="0"/>
          </a:p>
        </p:txBody>
      </p:sp>
      <p:sp>
        <p:nvSpPr>
          <p:cNvPr id="26630" name="Text Box 35"/>
          <p:cNvSpPr txBox="1">
            <a:spLocks noChangeArrowheads="1"/>
          </p:cNvSpPr>
          <p:nvPr/>
        </p:nvSpPr>
        <p:spPr bwMode="auto">
          <a:xfrm>
            <a:off x="5562600" y="2362200"/>
            <a:ext cx="144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col2/name</a:t>
            </a:r>
            <a:endParaRPr lang="en-US" dirty="0"/>
          </a:p>
        </p:txBody>
      </p:sp>
      <p:sp>
        <p:nvSpPr>
          <p:cNvPr id="26636" name="Text Box 82"/>
          <p:cNvSpPr txBox="1">
            <a:spLocks noChangeArrowheads="1"/>
          </p:cNvSpPr>
          <p:nvPr/>
        </p:nvSpPr>
        <p:spPr bwMode="auto">
          <a:xfrm>
            <a:off x="5410200" y="1905000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table1 (</a:t>
            </a:r>
            <a:r>
              <a:rPr lang="en-US" dirty="0" err="1" smtClean="0"/>
              <a:t>emp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1828" name="Text Box 84"/>
          <p:cNvSpPr txBox="1">
            <a:spLocks noChangeArrowheads="1"/>
          </p:cNvSpPr>
          <p:nvPr/>
        </p:nvSpPr>
        <p:spPr bwMode="auto">
          <a:xfrm>
            <a:off x="76200" y="133985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Arial"/>
                <a:ea typeface="Arial Unicode MS" pitchFamily="34" charset="-128"/>
                <a:cs typeface="Arial"/>
              </a:rPr>
              <a:t>SELECT * FROM </a:t>
            </a:r>
            <a:r>
              <a:rPr lang="en-US" dirty="0" err="1" smtClean="0">
                <a:latin typeface="Arial"/>
                <a:ea typeface="Arial Unicode MS" pitchFamily="34" charset="-128"/>
                <a:cs typeface="Arial"/>
              </a:rPr>
              <a:t>emp</a:t>
            </a:r>
            <a:r>
              <a:rPr lang="en-US" dirty="0" smtClean="0">
                <a:latin typeface="Arial"/>
                <a:ea typeface="Arial Unicode MS" pitchFamily="34" charset="-128"/>
                <a:cs typeface="Arial"/>
              </a:rPr>
              <a:t> WHERE salary =  100</a:t>
            </a:r>
            <a:endParaRPr lang="en-US" dirty="0">
              <a:latin typeface="Arial"/>
              <a:ea typeface="Arial Unicode MS" pitchFamily="34" charset="-128"/>
              <a:cs typeface="Arial"/>
            </a:endParaRPr>
          </a:p>
        </p:txBody>
      </p:sp>
      <p:pic>
        <p:nvPicPr>
          <p:cNvPr id="31882" name="Picture 138" descr="tic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3200400"/>
            <a:ext cx="6858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31883" name="Picture 139" descr="tic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4267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884" name="Line 140"/>
          <p:cNvSpPr>
            <a:spLocks noChangeShapeType="1"/>
          </p:cNvSpPr>
          <p:nvPr/>
        </p:nvSpPr>
        <p:spPr bwMode="auto">
          <a:xfrm>
            <a:off x="381000" y="4495800"/>
            <a:ext cx="3733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1944" name="Rectangle 200"/>
          <p:cNvSpPr>
            <a:spLocks noChangeArrowheads="1"/>
          </p:cNvSpPr>
          <p:nvPr/>
        </p:nvSpPr>
        <p:spPr bwMode="auto">
          <a:xfrm>
            <a:off x="2895600" y="4038600"/>
            <a:ext cx="838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965" name="Text Box 221"/>
          <p:cNvSpPr txBox="1">
            <a:spLocks noChangeArrowheads="1"/>
          </p:cNvSpPr>
          <p:nvPr/>
        </p:nvSpPr>
        <p:spPr bwMode="auto">
          <a:xfrm>
            <a:off x="2895600" y="3962400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Garamond" pitchFamily="18" charset="0"/>
              </a:rPr>
              <a:t>x5a8c34</a:t>
            </a:r>
          </a:p>
        </p:txBody>
      </p:sp>
      <p:sp>
        <p:nvSpPr>
          <p:cNvPr id="31964" name="Rectangle 220"/>
          <p:cNvSpPr>
            <a:spLocks noChangeArrowheads="1"/>
          </p:cNvSpPr>
          <p:nvPr/>
        </p:nvSpPr>
        <p:spPr bwMode="auto">
          <a:xfrm>
            <a:off x="2895600" y="4572000"/>
            <a:ext cx="838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Rounded Rectangle 114"/>
          <p:cNvSpPr/>
          <p:nvPr/>
        </p:nvSpPr>
        <p:spPr>
          <a:xfrm>
            <a:off x="4495800" y="2895600"/>
            <a:ext cx="990600" cy="381000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Straight Connector 116"/>
          <p:cNvCxnSpPr/>
          <p:nvPr/>
        </p:nvCxnSpPr>
        <p:spPr>
          <a:xfrm>
            <a:off x="4495800" y="2743200"/>
            <a:ext cx="3352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>
            <a:off x="4344194" y="3656806"/>
            <a:ext cx="243840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5400000">
            <a:off x="5561806" y="3656806"/>
            <a:ext cx="243840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Rounded Rectangle 120"/>
          <p:cNvSpPr/>
          <p:nvPr/>
        </p:nvSpPr>
        <p:spPr>
          <a:xfrm>
            <a:off x="5715000" y="2895600"/>
            <a:ext cx="990600" cy="381000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ounded Rectangle 122"/>
          <p:cNvSpPr/>
          <p:nvPr/>
        </p:nvSpPr>
        <p:spPr>
          <a:xfrm>
            <a:off x="6858000" y="2895600"/>
            <a:ext cx="990600" cy="381000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125"/>
          <p:cNvSpPr/>
          <p:nvPr/>
        </p:nvSpPr>
        <p:spPr>
          <a:xfrm>
            <a:off x="4495800" y="3429000"/>
            <a:ext cx="990600" cy="381000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5715000" y="3429000"/>
            <a:ext cx="990600" cy="381000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28"/>
          <p:cNvSpPr/>
          <p:nvPr/>
        </p:nvSpPr>
        <p:spPr>
          <a:xfrm>
            <a:off x="6858000" y="3429000"/>
            <a:ext cx="990600" cy="381000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4495800" y="3962400"/>
            <a:ext cx="990600" cy="381000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ounded Rectangle 131"/>
          <p:cNvSpPr/>
          <p:nvPr/>
        </p:nvSpPr>
        <p:spPr>
          <a:xfrm>
            <a:off x="5715000" y="3962400"/>
            <a:ext cx="990600" cy="381000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ounded Rectangle 132"/>
          <p:cNvSpPr/>
          <p:nvPr/>
        </p:nvSpPr>
        <p:spPr>
          <a:xfrm>
            <a:off x="6858000" y="3962400"/>
            <a:ext cx="990600" cy="381000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ounded Rectangle 133"/>
          <p:cNvSpPr/>
          <p:nvPr/>
        </p:nvSpPr>
        <p:spPr>
          <a:xfrm>
            <a:off x="4495800" y="4495800"/>
            <a:ext cx="990600" cy="381000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ounded Rectangle 135"/>
          <p:cNvSpPr/>
          <p:nvPr/>
        </p:nvSpPr>
        <p:spPr>
          <a:xfrm>
            <a:off x="5715000" y="4495800"/>
            <a:ext cx="990600" cy="381000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ounded Rectangle 136"/>
          <p:cNvSpPr/>
          <p:nvPr/>
        </p:nvSpPr>
        <p:spPr>
          <a:xfrm>
            <a:off x="6858000" y="4495800"/>
            <a:ext cx="990600" cy="381000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77" name="Rectangle 133"/>
          <p:cNvSpPr>
            <a:spLocks noChangeArrowheads="1"/>
          </p:cNvSpPr>
          <p:nvPr/>
        </p:nvSpPr>
        <p:spPr bwMode="auto">
          <a:xfrm>
            <a:off x="6934200" y="2895600"/>
            <a:ext cx="838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78" name="Text Box 134"/>
          <p:cNvSpPr txBox="1">
            <a:spLocks noChangeArrowheads="1"/>
          </p:cNvSpPr>
          <p:nvPr/>
        </p:nvSpPr>
        <p:spPr bwMode="auto">
          <a:xfrm>
            <a:off x="6934200" y="2819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Garamond" pitchFamily="18" charset="0"/>
              </a:rPr>
              <a:t>x934bc1</a:t>
            </a:r>
          </a:p>
        </p:txBody>
      </p:sp>
      <p:sp>
        <p:nvSpPr>
          <p:cNvPr id="31862" name="Rectangle 118"/>
          <p:cNvSpPr>
            <a:spLocks noChangeArrowheads="1"/>
          </p:cNvSpPr>
          <p:nvPr/>
        </p:nvSpPr>
        <p:spPr bwMode="auto">
          <a:xfrm>
            <a:off x="6934200" y="3429000"/>
            <a:ext cx="838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63" name="Text Box 119"/>
          <p:cNvSpPr txBox="1">
            <a:spLocks noChangeArrowheads="1"/>
          </p:cNvSpPr>
          <p:nvPr/>
        </p:nvSpPr>
        <p:spPr bwMode="auto">
          <a:xfrm>
            <a:off x="6934200" y="33528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Garamond" pitchFamily="18" charset="0"/>
              </a:rPr>
              <a:t>x5a8c34</a:t>
            </a:r>
          </a:p>
        </p:txBody>
      </p:sp>
      <p:sp>
        <p:nvSpPr>
          <p:cNvPr id="31867" name="Rectangle 123"/>
          <p:cNvSpPr>
            <a:spLocks noChangeArrowheads="1"/>
          </p:cNvSpPr>
          <p:nvPr/>
        </p:nvSpPr>
        <p:spPr bwMode="auto">
          <a:xfrm>
            <a:off x="6934200" y="4495800"/>
            <a:ext cx="838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68" name="Text Box 124"/>
          <p:cNvSpPr txBox="1">
            <a:spLocks noChangeArrowheads="1"/>
          </p:cNvSpPr>
          <p:nvPr/>
        </p:nvSpPr>
        <p:spPr bwMode="auto">
          <a:xfrm>
            <a:off x="6934200" y="44338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Garamond" pitchFamily="18" charset="0"/>
              </a:rPr>
              <a:t>x5a8c34</a:t>
            </a:r>
          </a:p>
        </p:txBody>
      </p:sp>
      <p:sp>
        <p:nvSpPr>
          <p:cNvPr id="31872" name="Rectangle 128"/>
          <p:cNvSpPr>
            <a:spLocks noChangeArrowheads="1"/>
          </p:cNvSpPr>
          <p:nvPr/>
        </p:nvSpPr>
        <p:spPr bwMode="auto">
          <a:xfrm>
            <a:off x="6934200" y="3962400"/>
            <a:ext cx="838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73" name="Text Box 129"/>
          <p:cNvSpPr txBox="1">
            <a:spLocks noChangeArrowheads="1"/>
          </p:cNvSpPr>
          <p:nvPr/>
        </p:nvSpPr>
        <p:spPr bwMode="auto">
          <a:xfrm>
            <a:off x="6858000" y="39624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Garamond" pitchFamily="18" charset="0"/>
              </a:rPr>
              <a:t>x84a21c</a:t>
            </a:r>
          </a:p>
        </p:txBody>
      </p:sp>
      <p:sp>
        <p:nvSpPr>
          <p:cNvPr id="150" name="Rounded Rectangle 149"/>
          <p:cNvSpPr/>
          <p:nvPr/>
        </p:nvSpPr>
        <p:spPr>
          <a:xfrm>
            <a:off x="533400" y="4038600"/>
            <a:ext cx="990600" cy="381000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ounded Rectangle 150"/>
          <p:cNvSpPr/>
          <p:nvPr/>
        </p:nvSpPr>
        <p:spPr>
          <a:xfrm>
            <a:off x="1676400" y="4038600"/>
            <a:ext cx="990600" cy="381000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ounded Rectangle 153"/>
          <p:cNvSpPr/>
          <p:nvPr/>
        </p:nvSpPr>
        <p:spPr>
          <a:xfrm>
            <a:off x="533400" y="4572000"/>
            <a:ext cx="990600" cy="381000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ounded Rectangle 154"/>
          <p:cNvSpPr/>
          <p:nvPr/>
        </p:nvSpPr>
        <p:spPr>
          <a:xfrm>
            <a:off x="1676400" y="4572000"/>
            <a:ext cx="990600" cy="381000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ext Box 193"/>
          <p:cNvSpPr txBox="1">
            <a:spLocks noChangeArrowheads="1"/>
          </p:cNvSpPr>
          <p:nvPr/>
        </p:nvSpPr>
        <p:spPr bwMode="auto">
          <a:xfrm>
            <a:off x="838200" y="4495800"/>
            <a:ext cx="42333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31945" name="Text Box 201"/>
          <p:cNvSpPr txBox="1">
            <a:spLocks noChangeArrowheads="1"/>
          </p:cNvSpPr>
          <p:nvPr/>
        </p:nvSpPr>
        <p:spPr bwMode="auto">
          <a:xfrm>
            <a:off x="2895600" y="44958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Garamond" pitchFamily="18" charset="0"/>
              </a:rPr>
              <a:t>x5a8c34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1676400" y="1524000"/>
            <a:ext cx="38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1"/>
                </a:solidFill>
              </a:rPr>
              <a:t>≥</a:t>
            </a:r>
            <a:endParaRPr lang="en-US" sz="3000" b="1" dirty="0">
              <a:solidFill>
                <a:schemeClr val="accent1"/>
              </a:solidFill>
            </a:endParaRPr>
          </a:p>
        </p:txBody>
      </p:sp>
      <p:sp>
        <p:nvSpPr>
          <p:cNvPr id="165" name="Rectangle 123"/>
          <p:cNvSpPr>
            <a:spLocks noChangeArrowheads="1"/>
          </p:cNvSpPr>
          <p:nvPr/>
        </p:nvSpPr>
        <p:spPr bwMode="auto">
          <a:xfrm>
            <a:off x="6934200" y="4495800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" name="Text Box 124"/>
          <p:cNvSpPr txBox="1">
            <a:spLocks noChangeArrowheads="1"/>
          </p:cNvSpPr>
          <p:nvPr/>
        </p:nvSpPr>
        <p:spPr bwMode="auto">
          <a:xfrm>
            <a:off x="6934200" y="4419600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Garamond" pitchFamily="18" charset="0"/>
              </a:rPr>
              <a:t>x638e54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168" name="Rectangle 123"/>
          <p:cNvSpPr>
            <a:spLocks noChangeArrowheads="1"/>
          </p:cNvSpPr>
          <p:nvPr/>
        </p:nvSpPr>
        <p:spPr bwMode="auto">
          <a:xfrm>
            <a:off x="6934200" y="3429000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9" name="Text Box 124"/>
          <p:cNvSpPr txBox="1">
            <a:spLocks noChangeArrowheads="1"/>
          </p:cNvSpPr>
          <p:nvPr/>
        </p:nvSpPr>
        <p:spPr bwMode="auto">
          <a:xfrm>
            <a:off x="6934200" y="3364468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Garamond" pitchFamily="18" charset="0"/>
              </a:rPr>
              <a:t>x638e54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170" name="Rectangle 123"/>
          <p:cNvSpPr>
            <a:spLocks noChangeArrowheads="1"/>
          </p:cNvSpPr>
          <p:nvPr/>
        </p:nvSpPr>
        <p:spPr bwMode="auto">
          <a:xfrm>
            <a:off x="6934200" y="2895600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2" name="Rectangle 123"/>
          <p:cNvSpPr>
            <a:spLocks noChangeArrowheads="1"/>
          </p:cNvSpPr>
          <p:nvPr/>
        </p:nvSpPr>
        <p:spPr bwMode="auto">
          <a:xfrm>
            <a:off x="6934200" y="3962400"/>
            <a:ext cx="838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3" name="Text Box 124"/>
          <p:cNvSpPr txBox="1">
            <a:spLocks noChangeArrowheads="1"/>
          </p:cNvSpPr>
          <p:nvPr/>
        </p:nvSpPr>
        <p:spPr bwMode="auto">
          <a:xfrm>
            <a:off x="6934200" y="38862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Garamond" pitchFamily="18" charset="0"/>
              </a:rPr>
              <a:t>x922eb4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174" name="Text Box 124"/>
          <p:cNvSpPr txBox="1">
            <a:spLocks noChangeArrowheads="1"/>
          </p:cNvSpPr>
          <p:nvPr/>
        </p:nvSpPr>
        <p:spPr bwMode="auto">
          <a:xfrm>
            <a:off x="6934200" y="2819400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Garamond" pitchFamily="18" charset="0"/>
              </a:rPr>
              <a:t>x1eab81</a:t>
            </a:r>
            <a:endParaRPr lang="en-US" dirty="0">
              <a:latin typeface="Garamond" pitchFamily="18" charset="0"/>
            </a:endParaRPr>
          </a:p>
        </p:txBody>
      </p:sp>
      <p:pic>
        <p:nvPicPr>
          <p:cNvPr id="175" name="Picture 139" descr="tic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3733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1" name="Text Box 84"/>
          <p:cNvSpPr txBox="1">
            <a:spLocks noChangeArrowheads="1"/>
          </p:cNvSpPr>
          <p:nvPr/>
        </p:nvSpPr>
        <p:spPr bwMode="auto">
          <a:xfrm>
            <a:off x="1447800" y="228600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Arial"/>
                <a:ea typeface="Arial Unicode MS" pitchFamily="34" charset="-128"/>
                <a:cs typeface="Arial"/>
              </a:rPr>
              <a:t>SELECT * FROM table1 WHERE col3 =  x5a8c34</a:t>
            </a:r>
            <a:endParaRPr lang="en-US" dirty="0">
              <a:latin typeface="Arial"/>
              <a:ea typeface="Arial Unicode MS" pitchFamily="34" charset="-128"/>
              <a:cs typeface="Arial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2819400" y="2445087"/>
            <a:ext cx="38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1"/>
                </a:solidFill>
              </a:rPr>
              <a:t>≥</a:t>
            </a:r>
            <a:endParaRPr lang="en-US" sz="3000" b="1" dirty="0">
              <a:solidFill>
                <a:schemeClr val="accent1"/>
              </a:solidFill>
            </a:endParaRPr>
          </a:p>
        </p:txBody>
      </p:sp>
      <p:sp>
        <p:nvSpPr>
          <p:cNvPr id="213" name="Rounded Rectangle 212"/>
          <p:cNvSpPr/>
          <p:nvPr/>
        </p:nvSpPr>
        <p:spPr>
          <a:xfrm>
            <a:off x="381000" y="2667000"/>
            <a:ext cx="1066800" cy="53340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TextBox 213"/>
          <p:cNvSpPr txBox="1"/>
          <p:nvPr/>
        </p:nvSpPr>
        <p:spPr>
          <a:xfrm>
            <a:off x="533400" y="27548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Proxy</a:t>
            </a:r>
            <a:endParaRPr lang="en-US" dirty="0"/>
          </a:p>
        </p:txBody>
      </p:sp>
      <p:cxnSp>
        <p:nvCxnSpPr>
          <p:cNvPr id="216" name="Straight Arrow Connector 215"/>
          <p:cNvCxnSpPr/>
          <p:nvPr/>
        </p:nvCxnSpPr>
        <p:spPr>
          <a:xfrm rot="5400000">
            <a:off x="724694" y="2323306"/>
            <a:ext cx="533400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9" name="Rounded Rectangular Callout 218"/>
          <p:cNvSpPr/>
          <p:nvPr/>
        </p:nvSpPr>
        <p:spPr>
          <a:xfrm>
            <a:off x="7467600" y="990600"/>
            <a:ext cx="685800" cy="1295400"/>
          </a:xfrm>
          <a:prstGeom prst="wedgeRoundRectCallout">
            <a:avLst>
              <a:gd name="adj1" fmla="val -16666"/>
              <a:gd name="adj2" fmla="val 80921"/>
              <a:gd name="adj3" fmla="val 16667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TextBox 219"/>
          <p:cNvSpPr txBox="1"/>
          <p:nvPr/>
        </p:nvSpPr>
        <p:spPr>
          <a:xfrm>
            <a:off x="7467600" y="1066800"/>
            <a:ext cx="68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60</a:t>
            </a:r>
          </a:p>
          <a:p>
            <a:pPr algn="ctr"/>
            <a:r>
              <a:rPr lang="en-US" dirty="0" smtClean="0"/>
              <a:t>100</a:t>
            </a:r>
          </a:p>
          <a:p>
            <a:pPr algn="ctr"/>
            <a:r>
              <a:rPr lang="en-US" dirty="0" smtClean="0"/>
              <a:t>800</a:t>
            </a:r>
          </a:p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grpSp>
        <p:nvGrpSpPr>
          <p:cNvPr id="223" name="Group 222"/>
          <p:cNvGrpSpPr/>
          <p:nvPr/>
        </p:nvGrpSpPr>
        <p:grpSpPr>
          <a:xfrm>
            <a:off x="381000" y="3962400"/>
            <a:ext cx="3733800" cy="1524000"/>
            <a:chOff x="381000" y="5334000"/>
            <a:chExt cx="3733800" cy="1524000"/>
          </a:xfrm>
        </p:grpSpPr>
        <p:sp>
          <p:nvSpPr>
            <p:cNvPr id="176" name="Rounded Rectangle 175"/>
            <p:cNvSpPr/>
            <p:nvPr/>
          </p:nvSpPr>
          <p:spPr>
            <a:xfrm>
              <a:off x="2819400" y="5410200"/>
              <a:ext cx="990600" cy="381000"/>
            </a:xfrm>
            <a:prstGeom prst="round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Text Box 193"/>
            <p:cNvSpPr txBox="1">
              <a:spLocks noChangeArrowheads="1"/>
            </p:cNvSpPr>
            <p:nvPr/>
          </p:nvSpPr>
          <p:spPr bwMode="auto">
            <a:xfrm>
              <a:off x="3158067" y="5334000"/>
              <a:ext cx="42333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chemeClr val="accent2"/>
                  </a:solidFill>
                </a:rPr>
                <a:t>?</a:t>
              </a:r>
            </a:p>
          </p:txBody>
        </p:sp>
        <p:sp>
          <p:nvSpPr>
            <p:cNvPr id="178" name="Rounded Rectangle 177"/>
            <p:cNvSpPr/>
            <p:nvPr/>
          </p:nvSpPr>
          <p:spPr>
            <a:xfrm>
              <a:off x="2819400" y="5943600"/>
              <a:ext cx="990600" cy="381000"/>
            </a:xfrm>
            <a:prstGeom prst="round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Line 140"/>
            <p:cNvSpPr>
              <a:spLocks noChangeShapeType="1"/>
            </p:cNvSpPr>
            <p:nvPr/>
          </p:nvSpPr>
          <p:spPr bwMode="auto">
            <a:xfrm>
              <a:off x="381000" y="5867400"/>
              <a:ext cx="3733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Rectangle 200"/>
            <p:cNvSpPr>
              <a:spLocks noChangeArrowheads="1"/>
            </p:cNvSpPr>
            <p:nvPr/>
          </p:nvSpPr>
          <p:spPr bwMode="auto">
            <a:xfrm>
              <a:off x="2895600" y="5410200"/>
              <a:ext cx="83820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Text Box 221"/>
            <p:cNvSpPr txBox="1">
              <a:spLocks noChangeArrowheads="1"/>
            </p:cNvSpPr>
            <p:nvPr/>
          </p:nvSpPr>
          <p:spPr bwMode="auto">
            <a:xfrm>
              <a:off x="2895600" y="5334000"/>
              <a:ext cx="9144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Garamond" pitchFamily="18" charset="0"/>
                </a:rPr>
                <a:t>x5a8c34</a:t>
              </a:r>
            </a:p>
          </p:txBody>
        </p:sp>
        <p:sp>
          <p:nvSpPr>
            <p:cNvPr id="182" name="Rectangle 220"/>
            <p:cNvSpPr>
              <a:spLocks noChangeArrowheads="1"/>
            </p:cNvSpPr>
            <p:nvPr/>
          </p:nvSpPr>
          <p:spPr bwMode="auto">
            <a:xfrm>
              <a:off x="2895600" y="5943600"/>
              <a:ext cx="83820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" name="Rounded Rectangle 182"/>
            <p:cNvSpPr/>
            <p:nvPr/>
          </p:nvSpPr>
          <p:spPr>
            <a:xfrm>
              <a:off x="533400" y="5410200"/>
              <a:ext cx="990600" cy="381000"/>
            </a:xfrm>
            <a:prstGeom prst="round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ounded Rectangle 183"/>
            <p:cNvSpPr/>
            <p:nvPr/>
          </p:nvSpPr>
          <p:spPr>
            <a:xfrm>
              <a:off x="1676400" y="5410200"/>
              <a:ext cx="990600" cy="381000"/>
            </a:xfrm>
            <a:prstGeom prst="round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Text Box 193"/>
            <p:cNvSpPr txBox="1">
              <a:spLocks noChangeArrowheads="1"/>
            </p:cNvSpPr>
            <p:nvPr/>
          </p:nvSpPr>
          <p:spPr bwMode="auto">
            <a:xfrm>
              <a:off x="2015067" y="5334000"/>
              <a:ext cx="42333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400" b="1" dirty="0">
                <a:solidFill>
                  <a:schemeClr val="accent2"/>
                </a:solidFill>
              </a:endParaRPr>
            </a:p>
          </p:txBody>
        </p:sp>
        <p:sp>
          <p:nvSpPr>
            <p:cNvPr id="188" name="Rounded Rectangle 187"/>
            <p:cNvSpPr/>
            <p:nvPr/>
          </p:nvSpPr>
          <p:spPr>
            <a:xfrm>
              <a:off x="1676400" y="5943600"/>
              <a:ext cx="990600" cy="381000"/>
            </a:xfrm>
            <a:prstGeom prst="round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Text Box 193"/>
            <p:cNvSpPr txBox="1">
              <a:spLocks noChangeArrowheads="1"/>
            </p:cNvSpPr>
            <p:nvPr/>
          </p:nvSpPr>
          <p:spPr bwMode="auto">
            <a:xfrm>
              <a:off x="838200" y="5867400"/>
              <a:ext cx="42333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400" b="1" dirty="0">
                <a:solidFill>
                  <a:schemeClr val="accent2"/>
                </a:solidFill>
              </a:endParaRPr>
            </a:p>
          </p:txBody>
        </p:sp>
        <p:sp>
          <p:nvSpPr>
            <p:cNvPr id="190" name="Text Box 193"/>
            <p:cNvSpPr txBox="1">
              <a:spLocks noChangeArrowheads="1"/>
            </p:cNvSpPr>
            <p:nvPr/>
          </p:nvSpPr>
          <p:spPr bwMode="auto">
            <a:xfrm>
              <a:off x="2015067" y="5867400"/>
              <a:ext cx="42333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400" b="1" dirty="0">
                <a:solidFill>
                  <a:schemeClr val="accent2"/>
                </a:solidFill>
              </a:endParaRPr>
            </a:p>
          </p:txBody>
        </p:sp>
        <p:sp>
          <p:nvSpPr>
            <p:cNvPr id="191" name="Text Box 201"/>
            <p:cNvSpPr txBox="1">
              <a:spLocks noChangeArrowheads="1"/>
            </p:cNvSpPr>
            <p:nvPr/>
          </p:nvSpPr>
          <p:spPr bwMode="auto">
            <a:xfrm>
              <a:off x="2895600" y="5867400"/>
              <a:ext cx="914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Garamond" pitchFamily="18" charset="0"/>
                </a:rPr>
                <a:t>x5a8c34</a:t>
              </a:r>
            </a:p>
          </p:txBody>
        </p:sp>
        <p:sp>
          <p:nvSpPr>
            <p:cNvPr id="196" name="Rounded Rectangle 195"/>
            <p:cNvSpPr/>
            <p:nvPr/>
          </p:nvSpPr>
          <p:spPr>
            <a:xfrm>
              <a:off x="2819400" y="6477000"/>
              <a:ext cx="990600" cy="381000"/>
            </a:xfrm>
            <a:prstGeom prst="round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ectangle 220"/>
            <p:cNvSpPr>
              <a:spLocks noChangeArrowheads="1"/>
            </p:cNvSpPr>
            <p:nvPr/>
          </p:nvSpPr>
          <p:spPr bwMode="auto">
            <a:xfrm>
              <a:off x="2895600" y="6477000"/>
              <a:ext cx="83820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" name="Rounded Rectangle 198"/>
            <p:cNvSpPr/>
            <p:nvPr/>
          </p:nvSpPr>
          <p:spPr>
            <a:xfrm>
              <a:off x="533400" y="6477000"/>
              <a:ext cx="990600" cy="381000"/>
            </a:xfrm>
            <a:prstGeom prst="round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ounded Rectangle 199"/>
            <p:cNvSpPr/>
            <p:nvPr/>
          </p:nvSpPr>
          <p:spPr>
            <a:xfrm>
              <a:off x="1676400" y="6477000"/>
              <a:ext cx="990600" cy="381000"/>
            </a:xfrm>
            <a:prstGeom prst="round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ext Box 193"/>
            <p:cNvSpPr txBox="1">
              <a:spLocks noChangeArrowheads="1"/>
            </p:cNvSpPr>
            <p:nvPr/>
          </p:nvSpPr>
          <p:spPr bwMode="auto">
            <a:xfrm>
              <a:off x="838200" y="6400800"/>
              <a:ext cx="42333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400" b="1" dirty="0">
                <a:solidFill>
                  <a:schemeClr val="accent2"/>
                </a:solidFill>
              </a:endParaRPr>
            </a:p>
          </p:txBody>
        </p:sp>
        <p:sp>
          <p:nvSpPr>
            <p:cNvPr id="202" name="Text Box 193"/>
            <p:cNvSpPr txBox="1">
              <a:spLocks noChangeArrowheads="1"/>
            </p:cNvSpPr>
            <p:nvPr/>
          </p:nvSpPr>
          <p:spPr bwMode="auto">
            <a:xfrm>
              <a:off x="2015067" y="6400800"/>
              <a:ext cx="42333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400" b="1" dirty="0">
                <a:solidFill>
                  <a:schemeClr val="accent2"/>
                </a:solidFill>
              </a:endParaRPr>
            </a:p>
          </p:txBody>
        </p:sp>
        <p:sp>
          <p:nvSpPr>
            <p:cNvPr id="203" name="Text Box 201"/>
            <p:cNvSpPr txBox="1">
              <a:spLocks noChangeArrowheads="1"/>
            </p:cNvSpPr>
            <p:nvPr/>
          </p:nvSpPr>
          <p:spPr bwMode="auto">
            <a:xfrm>
              <a:off x="2895600" y="6400800"/>
              <a:ext cx="914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Garamond" pitchFamily="18" charset="0"/>
                </a:rPr>
                <a:t>x5a8c34</a:t>
              </a:r>
            </a:p>
          </p:txBody>
        </p:sp>
        <p:sp>
          <p:nvSpPr>
            <p:cNvPr id="205" name="Rectangle 123"/>
            <p:cNvSpPr>
              <a:spLocks noChangeArrowheads="1"/>
            </p:cNvSpPr>
            <p:nvPr/>
          </p:nvSpPr>
          <p:spPr bwMode="auto">
            <a:xfrm>
              <a:off x="2895600" y="5410200"/>
              <a:ext cx="8382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Text Box 124"/>
            <p:cNvSpPr txBox="1">
              <a:spLocks noChangeArrowheads="1"/>
            </p:cNvSpPr>
            <p:nvPr/>
          </p:nvSpPr>
          <p:spPr bwMode="auto">
            <a:xfrm>
              <a:off x="2895600" y="5334000"/>
              <a:ext cx="914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Garamond" pitchFamily="18" charset="0"/>
                </a:rPr>
                <a:t>x638e54</a:t>
              </a:r>
              <a:endParaRPr lang="en-US" dirty="0">
                <a:latin typeface="Garamond" pitchFamily="18" charset="0"/>
              </a:endParaRPr>
            </a:p>
          </p:txBody>
        </p:sp>
        <p:sp>
          <p:nvSpPr>
            <p:cNvPr id="206" name="Rectangle 123"/>
            <p:cNvSpPr>
              <a:spLocks noChangeArrowheads="1"/>
            </p:cNvSpPr>
            <p:nvPr/>
          </p:nvSpPr>
          <p:spPr bwMode="auto">
            <a:xfrm>
              <a:off x="2895600" y="5943600"/>
              <a:ext cx="8382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Text Box 124"/>
            <p:cNvSpPr txBox="1">
              <a:spLocks noChangeArrowheads="1"/>
            </p:cNvSpPr>
            <p:nvPr/>
          </p:nvSpPr>
          <p:spPr bwMode="auto">
            <a:xfrm>
              <a:off x="2895600" y="5867400"/>
              <a:ext cx="1066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Garamond" pitchFamily="18" charset="0"/>
                </a:rPr>
                <a:t>x922eb4</a:t>
              </a:r>
              <a:endParaRPr lang="en-US" dirty="0">
                <a:latin typeface="Garamond" pitchFamily="18" charset="0"/>
              </a:endParaRPr>
            </a:p>
          </p:txBody>
        </p:sp>
        <p:sp>
          <p:nvSpPr>
            <p:cNvPr id="208" name="Rectangle 123"/>
            <p:cNvSpPr>
              <a:spLocks noChangeArrowheads="1"/>
            </p:cNvSpPr>
            <p:nvPr/>
          </p:nvSpPr>
          <p:spPr bwMode="auto">
            <a:xfrm>
              <a:off x="2895600" y="6477000"/>
              <a:ext cx="8382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" name="Text Box 124"/>
            <p:cNvSpPr txBox="1">
              <a:spLocks noChangeArrowheads="1"/>
            </p:cNvSpPr>
            <p:nvPr/>
          </p:nvSpPr>
          <p:spPr bwMode="auto">
            <a:xfrm>
              <a:off x="2895600" y="6400800"/>
              <a:ext cx="914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Garamond" pitchFamily="18" charset="0"/>
                </a:rPr>
                <a:t>x638e54</a:t>
              </a:r>
              <a:endParaRPr lang="en-US" dirty="0">
                <a:latin typeface="Garamond" pitchFamily="18" charset="0"/>
              </a:endParaRPr>
            </a:p>
          </p:txBody>
        </p:sp>
        <p:sp>
          <p:nvSpPr>
            <p:cNvPr id="222" name="Rounded Rectangle 221"/>
            <p:cNvSpPr/>
            <p:nvPr/>
          </p:nvSpPr>
          <p:spPr>
            <a:xfrm>
              <a:off x="533400" y="5943600"/>
              <a:ext cx="990600" cy="381000"/>
            </a:xfrm>
            <a:prstGeom prst="round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7" name="TextBox 226"/>
          <p:cNvSpPr txBox="1"/>
          <p:nvPr/>
        </p:nvSpPr>
        <p:spPr>
          <a:xfrm>
            <a:off x="6858000" y="2923401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x4be219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6858000" y="34406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x95c623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6858000" y="3962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x2ea887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6858000" y="445906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x17cea7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3200400" y="2602468"/>
            <a:ext cx="1143000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x638e54</a:t>
            </a:r>
            <a:endParaRPr lang="en-US" dirty="0"/>
          </a:p>
        </p:txBody>
      </p:sp>
      <p:cxnSp>
        <p:nvCxnSpPr>
          <p:cNvPr id="218" name="Straight Arrow Connector 217"/>
          <p:cNvCxnSpPr/>
          <p:nvPr/>
        </p:nvCxnSpPr>
        <p:spPr>
          <a:xfrm>
            <a:off x="1447800" y="2971800"/>
            <a:ext cx="2971800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631" name="Text Box 36"/>
          <p:cNvSpPr txBox="1">
            <a:spLocks noChangeArrowheads="1"/>
          </p:cNvSpPr>
          <p:nvPr/>
        </p:nvSpPr>
        <p:spPr bwMode="auto">
          <a:xfrm>
            <a:off x="6781800" y="236220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col3/salary</a:t>
            </a:r>
            <a:endParaRPr lang="en-US" dirty="0"/>
          </a:p>
        </p:txBody>
      </p:sp>
      <p:sp>
        <p:nvSpPr>
          <p:cNvPr id="98" name="Rounded Rectangle 97"/>
          <p:cNvSpPr/>
          <p:nvPr/>
        </p:nvSpPr>
        <p:spPr>
          <a:xfrm>
            <a:off x="381000" y="533400"/>
            <a:ext cx="1371600" cy="45720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457200" y="5450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cxnSp>
        <p:nvCxnSpPr>
          <p:cNvPr id="100" name="Straight Arrow Connector 99"/>
          <p:cNvCxnSpPr/>
          <p:nvPr/>
        </p:nvCxnSpPr>
        <p:spPr>
          <a:xfrm rot="5400000">
            <a:off x="838994" y="1218406"/>
            <a:ext cx="304800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 animBg="1"/>
      <p:bldP spid="158" grpId="1" animBg="1"/>
      <p:bldP spid="159" grpId="0"/>
      <p:bldP spid="159" grpId="1"/>
      <p:bldP spid="160" grpId="0" animBg="1"/>
      <p:bldP spid="160" grpId="1" animBg="1"/>
      <p:bldP spid="31828" grpId="0"/>
      <p:bldP spid="31884" grpId="0" animBg="1"/>
      <p:bldP spid="31884" grpId="1" animBg="1"/>
      <p:bldP spid="31944" grpId="0" animBg="1"/>
      <p:bldP spid="31944" grpId="1" animBg="1"/>
      <p:bldP spid="31944" grpId="2" animBg="1"/>
      <p:bldP spid="31965" grpId="0"/>
      <p:bldP spid="31965" grpId="1"/>
      <p:bldP spid="31965" grpId="2"/>
      <p:bldP spid="31964" grpId="0" animBg="1"/>
      <p:bldP spid="31964" grpId="1" animBg="1"/>
      <p:bldP spid="31964" grpId="2" animBg="1"/>
      <p:bldP spid="31877" grpId="0" animBg="1"/>
      <p:bldP spid="31878" grpId="0"/>
      <p:bldP spid="31862" grpId="0" animBg="1"/>
      <p:bldP spid="31863" grpId="0"/>
      <p:bldP spid="31867" grpId="0" animBg="1"/>
      <p:bldP spid="31868" grpId="0"/>
      <p:bldP spid="31872" grpId="0" animBg="1"/>
      <p:bldP spid="31873" grpId="0"/>
      <p:bldP spid="150" grpId="0" animBg="1"/>
      <p:bldP spid="150" grpId="1" animBg="1"/>
      <p:bldP spid="151" grpId="0" animBg="1"/>
      <p:bldP spid="151" grpId="1" animBg="1"/>
      <p:bldP spid="154" grpId="0" animBg="1"/>
      <p:bldP spid="154" grpId="1" animBg="1"/>
      <p:bldP spid="155" grpId="0" animBg="1"/>
      <p:bldP spid="155" grpId="1" animBg="1"/>
      <p:bldP spid="156" grpId="0"/>
      <p:bldP spid="156" grpId="1"/>
      <p:bldP spid="31945" grpId="0"/>
      <p:bldP spid="31945" grpId="1"/>
      <p:bldP spid="31945" grpId="2"/>
      <p:bldP spid="163" grpId="0"/>
      <p:bldP spid="165" grpId="0" animBg="1"/>
      <p:bldP spid="165" grpId="1" animBg="1"/>
      <p:bldP spid="166" grpId="0"/>
      <p:bldP spid="166" grpId="1"/>
      <p:bldP spid="168" grpId="1" animBg="1"/>
      <p:bldP spid="169" grpId="1"/>
      <p:bldP spid="170" grpId="1" animBg="1"/>
      <p:bldP spid="172" grpId="1" animBg="1"/>
      <p:bldP spid="173" grpId="1"/>
      <p:bldP spid="174" grpId="1"/>
      <p:bldP spid="211" grpId="0"/>
      <p:bldP spid="212" grpId="0"/>
      <p:bldP spid="212" grpId="1"/>
      <p:bldP spid="227" grpId="0"/>
      <p:bldP spid="227" grpId="1"/>
      <p:bldP spid="228" grpId="0"/>
      <p:bldP spid="228" grpId="1"/>
      <p:bldP spid="229" grpId="0"/>
      <p:bldP spid="229" grpId="1"/>
      <p:bldP spid="230" grpId="0"/>
      <p:bldP spid="230" grpId="1"/>
      <p:bldP spid="2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buFont typeface="Wingdings 3" pitchFamily="18" charset="2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SQL-aware encryption strategy</a:t>
            </a:r>
          </a:p>
          <a:p>
            <a:pPr marL="830263" lvl="1" indent="-438150"/>
            <a:r>
              <a:rPr lang="en-US" i="1" dirty="0" smtClean="0"/>
              <a:t>Obs.</a:t>
            </a:r>
            <a:r>
              <a:rPr lang="en-US" dirty="0" smtClean="0"/>
              <a:t>: set of SQL operators is limited</a:t>
            </a:r>
          </a:p>
          <a:p>
            <a:pPr marL="830263" lvl="1" indent="-438150"/>
            <a:r>
              <a:rPr lang="en-US" dirty="0" smtClean="0"/>
              <a:t>Different encryption schemes provide different functionality</a:t>
            </a:r>
          </a:p>
          <a:p>
            <a:pPr marL="830263" lvl="1" indent="-438150">
              <a:buNone/>
            </a:pPr>
            <a:endParaRPr lang="en-US" dirty="0" smtClean="0"/>
          </a:p>
          <a:p>
            <a:pPr marL="623888" indent="-514350">
              <a:buFont typeface="Wingdings 3" pitchFamily="18" charset="2"/>
              <a:buAutoNum type="arabicPeriod"/>
            </a:pPr>
            <a:r>
              <a:rPr lang="en-US" dirty="0" smtClean="0">
                <a:solidFill>
                  <a:srgbClr val="2DA2BF"/>
                </a:solidFill>
              </a:rPr>
              <a:t>Adjustable query-based encryption</a:t>
            </a:r>
          </a:p>
          <a:p>
            <a:pPr marL="830263" lvl="1" indent="-438150"/>
            <a:r>
              <a:rPr lang="en-US" dirty="0" smtClean="0"/>
              <a:t>Adapt encryption of data based on user queries</a:t>
            </a:r>
          </a:p>
          <a:p>
            <a:pPr marL="830263" lvl="1" indent="-438150">
              <a:buNone/>
            </a:pPr>
            <a:endParaRPr lang="en-US" dirty="0" smtClean="0"/>
          </a:p>
        </p:txBody>
      </p:sp>
      <p:sp>
        <p:nvSpPr>
          <p:cNvPr id="4" name="Rectangle 15"/>
          <p:cNvSpPr>
            <a:spLocks/>
          </p:cNvSpPr>
          <p:nvPr/>
        </p:nvSpPr>
        <p:spPr bwMode="auto">
          <a:xfrm>
            <a:off x="6096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4100" dirty="0" smtClean="0">
                <a:solidFill>
                  <a:srgbClr val="525252"/>
                </a:solidFill>
                <a:latin typeface="Lucida Sans Unicode" pitchFamily="34" charset="0"/>
              </a:rPr>
              <a:t>Two techniques</a:t>
            </a:r>
            <a:endParaRPr lang="en-US" sz="4100" dirty="0">
              <a:solidFill>
                <a:srgbClr val="525252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1981200" y="3429000"/>
            <a:ext cx="4267200" cy="5334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3" name="Rectangle 52"/>
          <p:cNvSpPr/>
          <p:nvPr/>
        </p:nvSpPr>
        <p:spPr>
          <a:xfrm>
            <a:off x="1981200" y="4648200"/>
            <a:ext cx="4267200" cy="5334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789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solidFill>
                  <a:srgbClr val="525252"/>
                </a:solidFill>
                <a:effectLst/>
              </a:rPr>
              <a:t>1. SQL-aware encryption</a:t>
            </a:r>
          </a:p>
        </p:txBody>
      </p:sp>
      <p:sp>
        <p:nvSpPr>
          <p:cNvPr id="37900" name="AutoShape 12"/>
          <p:cNvSpPr>
            <a:spLocks noChangeArrowheads="1"/>
          </p:cNvSpPr>
          <p:nvPr/>
        </p:nvSpPr>
        <p:spPr bwMode="auto">
          <a:xfrm>
            <a:off x="1219200" y="1905000"/>
            <a:ext cx="381000" cy="3886200"/>
          </a:xfrm>
          <a:prstGeom prst="upArrow">
            <a:avLst>
              <a:gd name="adj1" fmla="val 30000"/>
              <a:gd name="adj2" fmla="val 199312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912" name="AutoShape 24"/>
          <p:cNvSpPr>
            <a:spLocks noChangeArrowheads="1"/>
          </p:cNvSpPr>
          <p:nvPr/>
        </p:nvSpPr>
        <p:spPr bwMode="auto">
          <a:xfrm>
            <a:off x="6400800" y="2667000"/>
            <a:ext cx="2438400" cy="762000"/>
          </a:xfrm>
          <a:prstGeom prst="wedgeRectCallout">
            <a:avLst>
              <a:gd name="adj1" fmla="val -55053"/>
              <a:gd name="adj2" fmla="val 82709"/>
            </a:avLst>
          </a:prstGeom>
          <a:noFill/>
          <a:ln w="9525">
            <a:solidFill>
              <a:srgbClr val="2012D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6400800" y="2743200"/>
            <a:ext cx="274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e.g., =</a:t>
            </a:r>
            <a:r>
              <a:rPr lang="en-US" dirty="0"/>
              <a:t>, !=, GROUP BY, IN, COUNT, </a:t>
            </a:r>
            <a:r>
              <a:rPr lang="en-US" dirty="0" smtClean="0"/>
              <a:t>DISTINCT </a:t>
            </a:r>
            <a:endParaRPr lang="en-US" dirty="0"/>
          </a:p>
        </p:txBody>
      </p:sp>
      <p:sp>
        <p:nvSpPr>
          <p:cNvPr id="36878" name="Text Box 28"/>
          <p:cNvSpPr txBox="1">
            <a:spLocks noChangeArrowheads="1"/>
          </p:cNvSpPr>
          <p:nvPr/>
        </p:nvSpPr>
        <p:spPr bwMode="auto">
          <a:xfrm>
            <a:off x="762000" y="1524000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AF2B1D"/>
                </a:solidFill>
              </a:rPr>
              <a:t>Highest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981200" y="1600200"/>
            <a:ext cx="4267200" cy="5334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8" name="TextBox 17"/>
          <p:cNvSpPr txBox="1"/>
          <p:nvPr/>
        </p:nvSpPr>
        <p:spPr>
          <a:xfrm>
            <a:off x="2057400" y="16764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Scheme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429000" y="16764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Operation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029200" y="16764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Details</a:t>
            </a:r>
            <a:endParaRPr lang="en-US" sz="2000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3086100" y="1866900"/>
            <a:ext cx="53340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534694" y="1866106"/>
            <a:ext cx="53340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981200" y="2209006"/>
            <a:ext cx="4267200" cy="5334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0" name="TextBox 29"/>
          <p:cNvSpPr txBox="1"/>
          <p:nvPr/>
        </p:nvSpPr>
        <p:spPr>
          <a:xfrm>
            <a:off x="2057400" y="2285206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  RND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33800" y="2285206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None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4800600" y="2285206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AES in UFE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3086100" y="2475706"/>
            <a:ext cx="53340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534694" y="2474912"/>
            <a:ext cx="53340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981200" y="2818606"/>
            <a:ext cx="4267200" cy="5334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6" name="TextBox 35"/>
          <p:cNvSpPr txBox="1"/>
          <p:nvPr/>
        </p:nvSpPr>
        <p:spPr>
          <a:xfrm>
            <a:off x="1981200" y="2894806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   HOM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10000" y="2894806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+, *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4800600" y="3505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AES in CTR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3086100" y="3085306"/>
            <a:ext cx="53340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4534694" y="3084512"/>
            <a:ext cx="53340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057400" y="35052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   DET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81400" y="35052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equality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4800600" y="2819400"/>
            <a:ext cx="1676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/>
              <a:t>e.g., </a:t>
            </a:r>
            <a:r>
              <a:rPr lang="en-US" sz="1900" dirty="0" err="1" smtClean="0"/>
              <a:t>Paillier</a:t>
            </a:r>
            <a:endParaRPr lang="en-US" sz="1900" dirty="0"/>
          </a:p>
        </p:txBody>
      </p:sp>
      <p:cxnSp>
        <p:nvCxnSpPr>
          <p:cNvPr id="45" name="Straight Connector 44"/>
          <p:cNvCxnSpPr/>
          <p:nvPr/>
        </p:nvCxnSpPr>
        <p:spPr>
          <a:xfrm rot="5400000">
            <a:off x="3086100" y="3695700"/>
            <a:ext cx="53340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4534694" y="3694906"/>
            <a:ext cx="53340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1981200" y="4038600"/>
            <a:ext cx="4267200" cy="5334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8" name="TextBox 47"/>
          <p:cNvSpPr txBox="1"/>
          <p:nvPr/>
        </p:nvSpPr>
        <p:spPr>
          <a:xfrm>
            <a:off x="1981200" y="470529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 SEARCH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810000" y="41148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join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5257800" y="41148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new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 rot="5400000">
            <a:off x="3086100" y="4305300"/>
            <a:ext cx="53340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4534694" y="4304506"/>
            <a:ext cx="53340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057400" y="41148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  </a:t>
            </a:r>
            <a:r>
              <a:rPr lang="en-US" sz="2000" dirty="0" smtClean="0">
                <a:solidFill>
                  <a:srgbClr val="0000FF"/>
                </a:solidFill>
              </a:rPr>
              <a:t>JOIN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657600" y="47244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ILIKE</a:t>
            </a:r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4800600" y="4648200"/>
            <a:ext cx="1905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Amanatidis</a:t>
            </a:r>
            <a:r>
              <a:rPr lang="en-US" sz="1600" dirty="0" smtClean="0"/>
              <a:t> et al.’07</a:t>
            </a:r>
            <a:endParaRPr lang="en-US" sz="1600" dirty="0"/>
          </a:p>
        </p:txBody>
      </p:sp>
      <p:cxnSp>
        <p:nvCxnSpPr>
          <p:cNvPr id="57" name="Straight Connector 56"/>
          <p:cNvCxnSpPr/>
          <p:nvPr/>
        </p:nvCxnSpPr>
        <p:spPr>
          <a:xfrm rot="5400000">
            <a:off x="3086100" y="4914900"/>
            <a:ext cx="53340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4534694" y="4914106"/>
            <a:ext cx="53340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1981200" y="5257006"/>
            <a:ext cx="4267200" cy="53419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0" name="TextBox 59"/>
          <p:cNvSpPr txBox="1"/>
          <p:nvPr/>
        </p:nvSpPr>
        <p:spPr>
          <a:xfrm>
            <a:off x="2286000" y="5333206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OPE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33800" y="5333206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order</a:t>
            </a:r>
            <a:endParaRPr lang="en-US" sz="2000" dirty="0"/>
          </a:p>
        </p:txBody>
      </p:sp>
      <p:cxnSp>
        <p:nvCxnSpPr>
          <p:cNvPr id="63" name="Straight Connector 62"/>
          <p:cNvCxnSpPr/>
          <p:nvPr/>
        </p:nvCxnSpPr>
        <p:spPr>
          <a:xfrm rot="5400000">
            <a:off x="3086497" y="5524103"/>
            <a:ext cx="533400" cy="79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4534694" y="5522912"/>
            <a:ext cx="53340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648200" y="5206424"/>
            <a:ext cx="1752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Boldyreva</a:t>
            </a:r>
            <a:r>
              <a:rPr lang="en-US" sz="1600" dirty="0" smtClean="0"/>
              <a:t> et al.</a:t>
            </a:r>
          </a:p>
          <a:p>
            <a:pPr algn="ctr"/>
            <a:r>
              <a:rPr lang="en-US" sz="1600" dirty="0" smtClean="0"/>
              <a:t>’09</a:t>
            </a:r>
            <a:endParaRPr lang="en-US" sz="1600" dirty="0"/>
          </a:p>
        </p:txBody>
      </p:sp>
      <p:sp>
        <p:nvSpPr>
          <p:cNvPr id="66" name="AutoShape 24"/>
          <p:cNvSpPr>
            <a:spLocks noChangeArrowheads="1"/>
          </p:cNvSpPr>
          <p:nvPr/>
        </p:nvSpPr>
        <p:spPr bwMode="auto">
          <a:xfrm>
            <a:off x="6400800" y="4572000"/>
            <a:ext cx="2438400" cy="762000"/>
          </a:xfrm>
          <a:prstGeom prst="wedgeRectCallout">
            <a:avLst>
              <a:gd name="adj1" fmla="val -55053"/>
              <a:gd name="adj2" fmla="val 82709"/>
            </a:avLst>
          </a:prstGeom>
          <a:noFill/>
          <a:ln w="9525">
            <a:solidFill>
              <a:srgbClr val="2012D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Text Box 27"/>
          <p:cNvSpPr txBox="1">
            <a:spLocks noChangeArrowheads="1"/>
          </p:cNvSpPr>
          <p:nvPr/>
        </p:nvSpPr>
        <p:spPr bwMode="auto">
          <a:xfrm>
            <a:off x="6400800" y="4648200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e.g., &gt;</a:t>
            </a:r>
            <a:r>
              <a:rPr lang="en-US" dirty="0"/>
              <a:t>, &lt;, ORDER BY, SORT, MAX, </a:t>
            </a:r>
            <a:r>
              <a:rPr lang="en-US" dirty="0" smtClean="0"/>
              <a:t>MIN</a:t>
            </a:r>
            <a:endParaRPr lang="en-US" dirty="0"/>
          </a:p>
        </p:txBody>
      </p:sp>
      <p:sp>
        <p:nvSpPr>
          <p:cNvPr id="73" name="AutoShape 24"/>
          <p:cNvSpPr>
            <a:spLocks noChangeArrowheads="1"/>
          </p:cNvSpPr>
          <p:nvPr/>
        </p:nvSpPr>
        <p:spPr bwMode="auto">
          <a:xfrm>
            <a:off x="6400800" y="5791200"/>
            <a:ext cx="1981200" cy="533400"/>
          </a:xfrm>
          <a:prstGeom prst="wedgeRectCallout">
            <a:avLst>
              <a:gd name="adj1" fmla="val -58178"/>
              <a:gd name="adj2" fmla="val -70624"/>
            </a:avLst>
          </a:prstGeom>
          <a:noFill/>
          <a:ln w="9525">
            <a:solidFill>
              <a:srgbClr val="2012D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6629400" y="57150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first practical implementation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2" name="Text Box 14"/>
          <p:cNvSpPr txBox="1">
            <a:spLocks noChangeArrowheads="1"/>
          </p:cNvSpPr>
          <p:nvPr/>
        </p:nvSpPr>
        <p:spPr bwMode="auto">
          <a:xfrm>
            <a:off x="228600" y="34290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Security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3" grpId="0" animBg="1"/>
      <p:bldP spid="37912" grpId="0" animBg="1"/>
      <p:bldP spid="37913" grpId="0"/>
      <p:bldP spid="35" grpId="0" animBg="1"/>
      <p:bldP spid="36" grpId="0"/>
      <p:bldP spid="37" grpId="0"/>
      <p:bldP spid="38" grpId="0"/>
      <p:bldP spid="42" grpId="0"/>
      <p:bldP spid="43" grpId="0"/>
      <p:bldP spid="44" grpId="0"/>
      <p:bldP spid="47" grpId="0" animBg="1"/>
      <p:bldP spid="48" grpId="0"/>
      <p:bldP spid="49" grpId="0"/>
      <p:bldP spid="50" grpId="0"/>
      <p:bldP spid="54" grpId="0"/>
      <p:bldP spid="55" grpId="0"/>
      <p:bldP spid="56" grpId="0"/>
      <p:bldP spid="59" grpId="0" animBg="1"/>
      <p:bldP spid="60" grpId="0"/>
      <p:bldP spid="61" grpId="0"/>
      <p:bldP spid="65" grpId="0"/>
      <p:bldP spid="66" grpId="0" animBg="1"/>
      <p:bldP spid="67" grpId="0"/>
      <p:bldP spid="73" grpId="0" animBg="1"/>
      <p:bldP spid="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38" descr="on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2819400"/>
            <a:ext cx="202406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8" name="Picture 4" descr="on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00200"/>
            <a:ext cx="328136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AutoShape 14"/>
          <p:cNvSpPr>
            <a:spLocks noChangeArrowheads="1"/>
          </p:cNvSpPr>
          <p:nvPr/>
        </p:nvSpPr>
        <p:spPr bwMode="auto">
          <a:xfrm>
            <a:off x="990600" y="2576513"/>
            <a:ext cx="2209800" cy="1905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AutoShape 12"/>
          <p:cNvSpPr>
            <a:spLocks noChangeArrowheads="1"/>
          </p:cNvSpPr>
          <p:nvPr/>
        </p:nvSpPr>
        <p:spPr bwMode="auto">
          <a:xfrm>
            <a:off x="1066800" y="2881313"/>
            <a:ext cx="2057400" cy="1524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AutoShape 10"/>
          <p:cNvSpPr>
            <a:spLocks noChangeArrowheads="1"/>
          </p:cNvSpPr>
          <p:nvPr/>
        </p:nvSpPr>
        <p:spPr bwMode="auto">
          <a:xfrm>
            <a:off x="1219200" y="3186113"/>
            <a:ext cx="1752600" cy="1143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5062" name="Picture 5" descr="on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1905000"/>
            <a:ext cx="293211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3" name="AutoShape 8"/>
          <p:cNvSpPr>
            <a:spLocks noChangeArrowheads="1"/>
          </p:cNvSpPr>
          <p:nvPr/>
        </p:nvSpPr>
        <p:spPr bwMode="auto">
          <a:xfrm>
            <a:off x="1371600" y="3490913"/>
            <a:ext cx="14478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AutoShape 6"/>
          <p:cNvSpPr>
            <a:spLocks noChangeArrowheads="1"/>
          </p:cNvSpPr>
          <p:nvPr/>
        </p:nvSpPr>
        <p:spPr bwMode="auto">
          <a:xfrm>
            <a:off x="1524000" y="3795713"/>
            <a:ext cx="1143000" cy="381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Text Box 7"/>
          <p:cNvSpPr txBox="1">
            <a:spLocks noChangeArrowheads="1"/>
          </p:cNvSpPr>
          <p:nvPr/>
        </p:nvSpPr>
        <p:spPr bwMode="auto">
          <a:xfrm>
            <a:off x="1600200" y="3795713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Any value</a:t>
            </a:r>
          </a:p>
        </p:txBody>
      </p:sp>
      <p:sp>
        <p:nvSpPr>
          <p:cNvPr id="45066" name="Text Box 9"/>
          <p:cNvSpPr txBox="1">
            <a:spLocks noChangeArrowheads="1"/>
          </p:cNvSpPr>
          <p:nvPr/>
        </p:nvSpPr>
        <p:spPr bwMode="auto">
          <a:xfrm>
            <a:off x="1676400" y="3490913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JOIN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1524000" y="3186113"/>
            <a:ext cx="1143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SEARCH</a:t>
            </a:r>
          </a:p>
        </p:txBody>
      </p:sp>
      <p:sp>
        <p:nvSpPr>
          <p:cNvPr id="45068" name="Text Box 13"/>
          <p:cNvSpPr txBox="1">
            <a:spLocks noChangeArrowheads="1"/>
          </p:cNvSpPr>
          <p:nvPr/>
        </p:nvSpPr>
        <p:spPr bwMode="auto">
          <a:xfrm>
            <a:off x="1676400" y="2881313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DET</a:t>
            </a:r>
          </a:p>
        </p:txBody>
      </p:sp>
      <p:sp>
        <p:nvSpPr>
          <p:cNvPr id="45069" name="Text Box 15"/>
          <p:cNvSpPr txBox="1">
            <a:spLocks noChangeArrowheads="1"/>
          </p:cNvSpPr>
          <p:nvPr/>
        </p:nvSpPr>
        <p:spPr bwMode="auto">
          <a:xfrm>
            <a:off x="1676400" y="2514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RND</a:t>
            </a:r>
          </a:p>
        </p:txBody>
      </p:sp>
      <p:sp>
        <p:nvSpPr>
          <p:cNvPr id="45070" name="AutoShape 17"/>
          <p:cNvSpPr>
            <a:spLocks noChangeArrowheads="1"/>
          </p:cNvSpPr>
          <p:nvPr/>
        </p:nvSpPr>
        <p:spPr bwMode="auto">
          <a:xfrm>
            <a:off x="4191000" y="2895600"/>
            <a:ext cx="2057400" cy="1524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AutoShape 18"/>
          <p:cNvSpPr>
            <a:spLocks noChangeArrowheads="1"/>
          </p:cNvSpPr>
          <p:nvPr/>
        </p:nvSpPr>
        <p:spPr bwMode="auto">
          <a:xfrm>
            <a:off x="4343400" y="3200400"/>
            <a:ext cx="1752600" cy="1143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AutoShape 19"/>
          <p:cNvSpPr>
            <a:spLocks noChangeArrowheads="1"/>
          </p:cNvSpPr>
          <p:nvPr/>
        </p:nvSpPr>
        <p:spPr bwMode="auto">
          <a:xfrm>
            <a:off x="4495800" y="3505200"/>
            <a:ext cx="14478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AutoShape 20"/>
          <p:cNvSpPr>
            <a:spLocks noChangeArrowheads="1"/>
          </p:cNvSpPr>
          <p:nvPr/>
        </p:nvSpPr>
        <p:spPr bwMode="auto">
          <a:xfrm>
            <a:off x="4648200" y="3810000"/>
            <a:ext cx="1143000" cy="381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Text Box 21"/>
          <p:cNvSpPr txBox="1">
            <a:spLocks noChangeArrowheads="1"/>
          </p:cNvSpPr>
          <p:nvPr/>
        </p:nvSpPr>
        <p:spPr bwMode="auto">
          <a:xfrm>
            <a:off x="4724400" y="381000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Any value</a:t>
            </a:r>
          </a:p>
        </p:txBody>
      </p:sp>
      <p:sp>
        <p:nvSpPr>
          <p:cNvPr id="45075" name="Text Box 22"/>
          <p:cNvSpPr txBox="1">
            <a:spLocks noChangeArrowheads="1"/>
          </p:cNvSpPr>
          <p:nvPr/>
        </p:nvSpPr>
        <p:spPr bwMode="auto">
          <a:xfrm>
            <a:off x="4572000" y="3505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OPE-JOIN</a:t>
            </a:r>
          </a:p>
        </p:txBody>
      </p:sp>
      <p:sp>
        <p:nvSpPr>
          <p:cNvPr id="45076" name="Text Box 23"/>
          <p:cNvSpPr txBox="1">
            <a:spLocks noChangeArrowheads="1"/>
          </p:cNvSpPr>
          <p:nvPr/>
        </p:nvSpPr>
        <p:spPr bwMode="auto">
          <a:xfrm>
            <a:off x="4800600" y="3200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OPE</a:t>
            </a:r>
          </a:p>
        </p:txBody>
      </p:sp>
      <p:sp>
        <p:nvSpPr>
          <p:cNvPr id="45077" name="Text Box 24"/>
          <p:cNvSpPr txBox="1">
            <a:spLocks noChangeArrowheads="1"/>
          </p:cNvSpPr>
          <p:nvPr/>
        </p:nvSpPr>
        <p:spPr bwMode="auto">
          <a:xfrm>
            <a:off x="4800600" y="2895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RND</a:t>
            </a:r>
          </a:p>
        </p:txBody>
      </p:sp>
      <p:sp>
        <p:nvSpPr>
          <p:cNvPr id="45078" name="AutoShape 28"/>
          <p:cNvSpPr>
            <a:spLocks noChangeArrowheads="1"/>
          </p:cNvSpPr>
          <p:nvPr/>
        </p:nvSpPr>
        <p:spPr bwMode="auto">
          <a:xfrm>
            <a:off x="6934200" y="3657600"/>
            <a:ext cx="14478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9" name="AutoShape 29"/>
          <p:cNvSpPr>
            <a:spLocks noChangeArrowheads="1"/>
          </p:cNvSpPr>
          <p:nvPr/>
        </p:nvSpPr>
        <p:spPr bwMode="auto">
          <a:xfrm>
            <a:off x="7086600" y="3962400"/>
            <a:ext cx="1143000" cy="381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0" name="Text Box 30"/>
          <p:cNvSpPr txBox="1">
            <a:spLocks noChangeArrowheads="1"/>
          </p:cNvSpPr>
          <p:nvPr/>
        </p:nvSpPr>
        <p:spPr bwMode="auto">
          <a:xfrm>
            <a:off x="7162800" y="396240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int value</a:t>
            </a:r>
          </a:p>
        </p:txBody>
      </p:sp>
      <p:sp>
        <p:nvSpPr>
          <p:cNvPr id="45081" name="Text Box 31"/>
          <p:cNvSpPr txBox="1">
            <a:spLocks noChangeArrowheads="1"/>
          </p:cNvSpPr>
          <p:nvPr/>
        </p:nvSpPr>
        <p:spPr bwMode="auto">
          <a:xfrm>
            <a:off x="7239000" y="36576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HOM</a:t>
            </a:r>
          </a:p>
        </p:txBody>
      </p:sp>
      <p:sp>
        <p:nvSpPr>
          <p:cNvPr id="45082" name="Text Box 34"/>
          <p:cNvSpPr txBox="1">
            <a:spLocks noChangeArrowheads="1"/>
          </p:cNvSpPr>
          <p:nvPr/>
        </p:nvSpPr>
        <p:spPr bwMode="auto">
          <a:xfrm>
            <a:off x="609600" y="5001161"/>
            <a:ext cx="7772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 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200" dirty="0" smtClean="0"/>
              <a:t> </a:t>
            </a:r>
            <a:r>
              <a:rPr lang="en-US" sz="2400" dirty="0" smtClean="0"/>
              <a:t>Each column has the same key in a given layer of an onion</a:t>
            </a:r>
          </a:p>
        </p:txBody>
      </p:sp>
      <p:sp>
        <p:nvSpPr>
          <p:cNvPr id="45083" name="Text Box 35"/>
          <p:cNvSpPr txBox="1">
            <a:spLocks noChangeArrowheads="1"/>
          </p:cNvSpPr>
          <p:nvPr/>
        </p:nvSpPr>
        <p:spPr bwMode="auto">
          <a:xfrm>
            <a:off x="1676400" y="4891088"/>
            <a:ext cx="152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Onion 1</a:t>
            </a:r>
          </a:p>
        </p:txBody>
      </p:sp>
      <p:sp>
        <p:nvSpPr>
          <p:cNvPr id="45084" name="Text Box 36"/>
          <p:cNvSpPr txBox="1">
            <a:spLocks noChangeArrowheads="1"/>
          </p:cNvSpPr>
          <p:nvPr/>
        </p:nvSpPr>
        <p:spPr bwMode="auto">
          <a:xfrm>
            <a:off x="4648200" y="4891088"/>
            <a:ext cx="152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Onion 2</a:t>
            </a:r>
          </a:p>
        </p:txBody>
      </p:sp>
      <p:sp>
        <p:nvSpPr>
          <p:cNvPr id="45085" name="Text Box 37"/>
          <p:cNvSpPr txBox="1">
            <a:spLocks noChangeArrowheads="1"/>
          </p:cNvSpPr>
          <p:nvPr/>
        </p:nvSpPr>
        <p:spPr bwMode="auto">
          <a:xfrm>
            <a:off x="7086600" y="4891088"/>
            <a:ext cx="152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Onion 3</a:t>
            </a:r>
          </a:p>
        </p:txBody>
      </p:sp>
      <p:sp>
        <p:nvSpPr>
          <p:cNvPr id="45086" name="Rectangle 32"/>
          <p:cNvSpPr>
            <a:spLocks/>
          </p:cNvSpPr>
          <p:nvPr/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4100" b="1" dirty="0">
                <a:solidFill>
                  <a:srgbClr val="525252"/>
                </a:solidFill>
                <a:latin typeface="Lucida Sans Unicode" pitchFamily="34" charset="0"/>
              </a:rPr>
              <a:t>Onions of</a:t>
            </a:r>
            <a:r>
              <a:rPr lang="en-US" sz="4100" b="1" dirty="0" smtClean="0">
                <a:solidFill>
                  <a:srgbClr val="525252"/>
                </a:solidFill>
                <a:latin typeface="Lucida Sans Unicode" pitchFamily="34" charset="0"/>
              </a:rPr>
              <a:t> encryptions</a:t>
            </a:r>
            <a:endParaRPr lang="en-US" sz="4100" b="1" dirty="0">
              <a:solidFill>
                <a:srgbClr val="525252"/>
              </a:solidFill>
              <a:latin typeface="Lucida Sans Unicode" pitchFamily="34" charset="0"/>
            </a:endParaRPr>
          </a:p>
        </p:txBody>
      </p: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609600" y="646093"/>
            <a:ext cx="7772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 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CC0000"/>
                </a:solidFill>
              </a:rPr>
              <a:t> </a:t>
            </a:r>
            <a:r>
              <a:rPr lang="en-US" sz="2400" dirty="0" smtClean="0">
                <a:solidFill>
                  <a:srgbClr val="CC0000"/>
                </a:solidFill>
              </a:rPr>
              <a:t>Significant confidentiality and space savings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animBg="1"/>
      <p:bldP spid="45060" grpId="0" animBg="1"/>
      <p:bldP spid="45061" grpId="0" animBg="1"/>
      <p:bldP spid="45063" grpId="0" animBg="1"/>
      <p:bldP spid="45064" grpId="0" animBg="1"/>
      <p:bldP spid="45065" grpId="0"/>
      <p:bldP spid="45066" grpId="0"/>
      <p:bldP spid="45067" grpId="0"/>
      <p:bldP spid="45068" grpId="0"/>
      <p:bldP spid="45069" grpId="0"/>
      <p:bldP spid="45070" grpId="0" animBg="1"/>
      <p:bldP spid="45071" grpId="0" animBg="1"/>
      <p:bldP spid="45072" grpId="0" animBg="1"/>
      <p:bldP spid="45073" grpId="0" animBg="1"/>
      <p:bldP spid="45074" grpId="0"/>
      <p:bldP spid="45075" grpId="0"/>
      <p:bldP spid="45076" grpId="0"/>
      <p:bldP spid="45077" grpId="0"/>
      <p:bldP spid="45078" grpId="0" animBg="1"/>
      <p:bldP spid="45079" grpId="0" animBg="1"/>
      <p:bldP spid="45080" grpId="0"/>
      <p:bldP spid="45081" grpId="0"/>
      <p:bldP spid="45082" grpId="0"/>
      <p:bldP spid="45083" grpId="0"/>
      <p:bldP spid="45084" grpId="0"/>
      <p:bldP spid="4508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FIRSTRALUCA@YFUVQLSFUVWXY5MJ" val="312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21800</TotalTime>
  <Words>1363</Words>
  <Application>Microsoft Office PowerPoint</Application>
  <PresentationFormat>On-screen Show (4:3)</PresentationFormat>
  <Paragraphs>410</Paragraphs>
  <Slides>28</Slides>
  <Notes>25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Concourse</vt:lpstr>
      <vt:lpstr>Office Theme</vt:lpstr>
      <vt:lpstr>Slide 1</vt:lpstr>
      <vt:lpstr>Problem: Confidential Data Leaks</vt:lpstr>
      <vt:lpstr>CryptDB</vt:lpstr>
      <vt:lpstr>Threat Model</vt:lpstr>
      <vt:lpstr>Threat 1: Passive attacks to DB Server</vt:lpstr>
      <vt:lpstr>Example</vt:lpstr>
      <vt:lpstr>Slide 7</vt:lpstr>
      <vt:lpstr>1. SQL-aware encryption</vt:lpstr>
      <vt:lpstr>Slide 9</vt:lpstr>
      <vt:lpstr>2. Adjustable query-based encryption</vt:lpstr>
      <vt:lpstr>Example</vt:lpstr>
      <vt:lpstr>JOIN needs new crypto</vt:lpstr>
      <vt:lpstr>Other queries</vt:lpstr>
      <vt:lpstr>Security converges</vt:lpstr>
      <vt:lpstr>Confidentiality Guarantees</vt:lpstr>
      <vt:lpstr>Picture so far</vt:lpstr>
      <vt:lpstr>Problem: data sharing</vt:lpstr>
      <vt:lpstr>Key chaining to user passwords </vt:lpstr>
      <vt:lpstr>Annotations</vt:lpstr>
      <vt:lpstr>Annotations</vt:lpstr>
      <vt:lpstr>Security</vt:lpstr>
      <vt:lpstr>Implementation</vt:lpstr>
      <vt:lpstr>Evaluation</vt:lpstr>
      <vt:lpstr>Application changes</vt:lpstr>
      <vt:lpstr>Confidentiality in the DB </vt:lpstr>
      <vt:lpstr>Low overhead</vt:lpstr>
      <vt:lpstr>Slide 27</vt:lpstr>
      <vt:lpstr>Conclusions</vt:lpstr>
    </vt:vector>
  </TitlesOfParts>
  <Company>Microsoft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Secure,  Searchable and Efficient Cloud Storage</dc:title>
  <dc:creator>Raluca Ada Popa</dc:creator>
  <cp:lastModifiedBy>Raluca Ada Popa</cp:lastModifiedBy>
  <cp:revision>1598</cp:revision>
  <dcterms:created xsi:type="dcterms:W3CDTF">2011-04-22T02:03:59Z</dcterms:created>
  <dcterms:modified xsi:type="dcterms:W3CDTF">2011-04-22T02:07:00Z</dcterms:modified>
</cp:coreProperties>
</file>