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94" r:id="rId4"/>
    <p:sldId id="318" r:id="rId5"/>
    <p:sldId id="319" r:id="rId6"/>
    <p:sldId id="320" r:id="rId7"/>
    <p:sldId id="321" r:id="rId8"/>
    <p:sldId id="329" r:id="rId9"/>
    <p:sldId id="323" r:id="rId10"/>
    <p:sldId id="324" r:id="rId11"/>
    <p:sldId id="325" r:id="rId12"/>
    <p:sldId id="326" r:id="rId13"/>
    <p:sldId id="327" r:id="rId14"/>
    <p:sldId id="328" r:id="rId15"/>
    <p:sldId id="322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1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5FD06-6ECA-450F-B0EC-DEEEF9E28B3E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4B473-D7E7-43DB-9ECA-FD405D13F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B347133-A4E7-45E2-B001-F6B957AA63EA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21AE2EF-49D4-433F-B8AE-7A236E016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 tasks account</a:t>
            </a:r>
            <a:r>
              <a:rPr lang="en-US" baseline="0" dirty="0" smtClean="0"/>
              <a:t> for 59% of all tasks and 68% of all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036B6-276A-4E44-B4D7-0D0E2ECF170D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8BA13-3FB6-47EC-BC6F-4CACBEE18A28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033D5-4F40-411C-97A1-1899E27D6E0C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7D006-6E73-4F04-86AC-6050964C3AF6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833C1-07E8-4F5A-A4F9-7B681B5BC09B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5BD97-540C-4536-85AC-015801624D77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31B9-C966-4DF2-97A4-648AC0A88E16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38821-FCBA-4F3F-9264-86B65EE07A87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E778-A70D-4376-B298-E6F75C6D645A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2A2B09-FADB-4202-966A-7AC1AE2FAFDB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89027-B764-4727-BF55-4E176B298A7D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5912C8-8AF3-4E29-B1B7-12DEF98B7506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3698"/>
            <a:ext cx="8153400" cy="261190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Disk-Locality in Datacenter Computing Considered Irrelevant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763524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Ganesh Ananthanarayanan, Ali Ghodsi, Scott Shenker, Ion Stoica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any task anywhere?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/>
          <a:lstStyle/>
          <a:p>
            <a:pPr marL="596646" indent="-514350"/>
            <a:r>
              <a:rPr lang="en-US" dirty="0" smtClean="0"/>
              <a:t>Not so fast…</a:t>
            </a:r>
          </a:p>
          <a:p>
            <a:pPr marL="596646" indent="-514350"/>
            <a:endParaRPr lang="en-US" dirty="0" smtClean="0"/>
          </a:p>
          <a:p>
            <a:pPr marL="596646" indent="-514350"/>
            <a:r>
              <a:rPr lang="en-US" dirty="0" smtClean="0"/>
              <a:t>Memory reads are two magnitudes faster</a:t>
            </a:r>
          </a:p>
          <a:p>
            <a:pPr marL="596646" indent="-514350"/>
            <a:r>
              <a:rPr lang="en-US" dirty="0" smtClean="0"/>
              <a:t>Machines have memory of a few GB</a:t>
            </a:r>
          </a:p>
          <a:p>
            <a:pPr marL="596646" indent="-514350"/>
            <a:endParaRPr lang="en-US" dirty="0" smtClean="0"/>
          </a:p>
          <a:p>
            <a:pPr marL="596646" indent="-514350">
              <a:buFont typeface="Wingdings" pitchFamily="2" charset="2"/>
              <a:buChar char="Ø"/>
            </a:pPr>
            <a:r>
              <a:rPr lang="en-US" i="1" dirty="0" smtClean="0"/>
              <a:t>Memory-locality</a:t>
            </a:r>
            <a:r>
              <a:rPr lang="en-US" dirty="0" smtClean="0"/>
              <a:t> is relevant</a:t>
            </a:r>
            <a:r>
              <a:rPr lang="en-US" dirty="0"/>
              <a:t>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 memory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257800"/>
          </a:xfrm>
        </p:spPr>
        <p:txBody>
          <a:bodyPr>
            <a:normAutofit/>
          </a:bodyPr>
          <a:lstStyle/>
          <a:p>
            <a:pPr marL="596646" indent="-514350"/>
            <a:r>
              <a:rPr lang="en-US" dirty="0" smtClean="0"/>
              <a:t>Capacity is three orders less than disk</a:t>
            </a:r>
          </a:p>
          <a:p>
            <a:pPr marL="870966" lvl="1" indent="-514350"/>
            <a:r>
              <a:rPr lang="en-US" dirty="0" smtClean="0"/>
              <a:t>96% of jobs fit their data in memory</a:t>
            </a:r>
          </a:p>
          <a:p>
            <a:pPr marL="596646" indent="-514350"/>
            <a:endParaRPr lang="en-US" dirty="0" smtClean="0"/>
          </a:p>
          <a:p>
            <a:pPr marL="596646" indent="-514350"/>
            <a:endParaRPr lang="en-US" dirty="0" smtClean="0"/>
          </a:p>
          <a:p>
            <a:pPr marL="596646" indent="-514350"/>
            <a:endParaRPr lang="en-US" dirty="0" smtClean="0"/>
          </a:p>
          <a:p>
            <a:pPr marL="596646" indent="-514350"/>
            <a:endParaRPr lang="en-US" dirty="0" smtClean="0"/>
          </a:p>
          <a:p>
            <a:pPr marL="596646" indent="-514350"/>
            <a:endParaRPr lang="en-US" dirty="0" smtClean="0"/>
          </a:p>
          <a:p>
            <a:pPr marL="596646" indent="-514350"/>
            <a:r>
              <a:rPr lang="en-US" dirty="0" smtClean="0"/>
              <a:t>75% of blocks are singly-accessed</a:t>
            </a:r>
          </a:p>
          <a:p>
            <a:pPr marL="870966" lvl="1" indent="-514350"/>
            <a:r>
              <a:rPr lang="en-US" dirty="0" smtClean="0"/>
              <a:t>But only 11% of jobs</a:t>
            </a:r>
          </a:p>
          <a:p>
            <a:pPr marL="596646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C:\Montana\Locality\HotOS2011\hotos2011\Figs\JobRead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514600"/>
            <a:ext cx="3769288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Hit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1524000"/>
          </a:xfrm>
        </p:spPr>
        <p:txBody>
          <a:bodyPr>
            <a:normAutofit lnSpcReduction="10000"/>
          </a:bodyPr>
          <a:lstStyle/>
          <a:p>
            <a:pPr marL="596646" indent="-514350"/>
            <a:r>
              <a:rPr lang="en-US" dirty="0" smtClean="0"/>
              <a:t>Memory-locality of 52%</a:t>
            </a:r>
          </a:p>
          <a:p>
            <a:pPr marL="870966" lvl="1" indent="-514350"/>
            <a:r>
              <a:rPr lang="en-US" dirty="0" smtClean="0"/>
              <a:t>Aggregated memory model doesn’t buy much</a:t>
            </a:r>
          </a:p>
          <a:p>
            <a:pPr marL="870966" lvl="1" indent="-514350"/>
            <a:r>
              <a:rPr lang="en-US" dirty="0" smtClean="0"/>
              <a:t>LFU is better than LRU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5" name="Picture 3" descr="C:\Montana\Locality\HotOS2011\hotos2011\Figs\hitr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1" y="2873428"/>
            <a:ext cx="3962400" cy="314637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072356" y="5968425"/>
            <a:ext cx="7843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96646" lvl="0" indent="-514350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64% jobs have all their tasks memory-local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/>
          <a:lstStyle/>
          <a:p>
            <a:pPr marL="596646" indent="-514350"/>
            <a:r>
              <a:rPr lang="en-US" dirty="0" smtClean="0"/>
              <a:t>Pre-fetching Blocks</a:t>
            </a:r>
          </a:p>
          <a:p>
            <a:pPr marL="870966" lvl="1" indent="-514350"/>
            <a:r>
              <a:rPr lang="en-US" dirty="0" smtClean="0"/>
              <a:t>Out-of-band mechanisms</a:t>
            </a:r>
          </a:p>
          <a:p>
            <a:pPr marL="870966" lvl="1" indent="-514350"/>
            <a:endParaRPr lang="en-US" dirty="0" smtClean="0"/>
          </a:p>
          <a:p>
            <a:pPr marL="596646" indent="-514350"/>
            <a:r>
              <a:rPr lang="en-US" dirty="0" smtClean="0"/>
              <a:t>Cache Eviction</a:t>
            </a:r>
          </a:p>
          <a:p>
            <a:pPr marL="870966" lvl="1" indent="-514350"/>
            <a:r>
              <a:rPr lang="en-US" dirty="0" smtClean="0"/>
              <a:t>Preserve “whole” job inputs</a:t>
            </a:r>
          </a:p>
          <a:p>
            <a:pPr marL="596646" indent="-514350"/>
            <a:endParaRPr lang="en-US" dirty="0" smtClean="0"/>
          </a:p>
          <a:p>
            <a:pPr marL="596646" indent="-514350"/>
            <a:r>
              <a:rPr lang="en-US" dirty="0" smtClean="0"/>
              <a:t>Effect of workload</a:t>
            </a:r>
          </a:p>
          <a:p>
            <a:pPr marL="870966" lvl="1" indent="-514350"/>
            <a:r>
              <a:rPr lang="en-US" dirty="0" smtClean="0"/>
              <a:t>What if there aren’t so many small jobs?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/>
          <a:lstStyle/>
          <a:p>
            <a:pPr marL="596646" indent="-514350"/>
            <a:r>
              <a:rPr lang="en-US" dirty="0" smtClean="0"/>
              <a:t>Disk-locality is not required anymore</a:t>
            </a:r>
          </a:p>
          <a:p>
            <a:pPr marL="870966" lvl="1" indent="-514350"/>
            <a:r>
              <a:rPr lang="en-US" dirty="0" smtClean="0"/>
              <a:t>Networks are getting faster than disks</a:t>
            </a:r>
          </a:p>
          <a:p>
            <a:pPr marL="870966" lvl="1" indent="-514350"/>
            <a:r>
              <a:rPr lang="en-US" dirty="0" smtClean="0"/>
              <a:t>Storage crunch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Data compression </a:t>
            </a:r>
            <a:r>
              <a:rPr lang="en-US" dirty="0" smtClean="0">
                <a:sym typeface="Wingdings" pitchFamily="2" charset="2"/>
              </a:rPr>
              <a:t> R</a:t>
            </a:r>
            <a:r>
              <a:rPr lang="en-US" dirty="0" smtClean="0"/>
              <a:t>educes read component</a:t>
            </a:r>
          </a:p>
          <a:p>
            <a:pPr marL="596646" indent="-514350"/>
            <a:endParaRPr lang="en-US" dirty="0" smtClean="0"/>
          </a:p>
          <a:p>
            <a:pPr marL="596646" indent="-514350"/>
            <a:r>
              <a:rPr lang="en-US" dirty="0" smtClean="0"/>
              <a:t>Memory-locality should be the focus</a:t>
            </a:r>
            <a:endParaRPr lang="en-US" dirty="0" smtClean="0"/>
          </a:p>
          <a:p>
            <a:pPr marL="870966" lvl="1" indent="-514350"/>
            <a:r>
              <a:rPr lang="en-US" dirty="0" smtClean="0"/>
              <a:t>Data fits into memory for 96% jobs</a:t>
            </a:r>
          </a:p>
          <a:p>
            <a:pPr marL="870966" lvl="1" indent="-514350"/>
            <a:r>
              <a:rPr lang="en-US" dirty="0" smtClean="0"/>
              <a:t>Encouraging early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SSDs will not save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ym typeface="Wingdings" pitchFamily="2" charset="2"/>
              </a:rPr>
              <a:t>Unlikely to replace disks – Economics don’t work out</a:t>
            </a:r>
          </a:p>
          <a:p>
            <a:pPr lvl="1">
              <a:defRPr/>
            </a:pPr>
            <a:r>
              <a:rPr lang="en-US" dirty="0" smtClean="0"/>
              <a:t>Costs need to drop by ~3 orders, but are dropping by only 50% per year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Ever-increasing storage demands will not be met by deploying SSDs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Intensive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/>
          <a:lstStyle/>
          <a:p>
            <a:r>
              <a:rPr lang="en-US" dirty="0" smtClean="0"/>
              <a:t>Basis of analytics in modern Internet services</a:t>
            </a:r>
          </a:p>
          <a:p>
            <a:pPr lvl="1"/>
            <a:r>
              <a:rPr lang="en-US" dirty="0" smtClean="0"/>
              <a:t>Infrastructure of </a:t>
            </a:r>
            <a:r>
              <a:rPr lang="en-US" dirty="0" smtClean="0"/>
              <a:t>O(10,000</a:t>
            </a:r>
            <a:r>
              <a:rPr lang="en-US" dirty="0" smtClean="0"/>
              <a:t>) </a:t>
            </a:r>
            <a:r>
              <a:rPr lang="en-US" dirty="0" smtClean="0"/>
              <a:t>machines</a:t>
            </a:r>
          </a:p>
          <a:p>
            <a:pPr lvl="1"/>
            <a:r>
              <a:rPr lang="en-US" dirty="0" err="1" smtClean="0"/>
              <a:t>Peta</a:t>
            </a:r>
            <a:r>
              <a:rPr lang="en-US" dirty="0" smtClean="0"/>
              <a:t>-bytes of storage</a:t>
            </a:r>
            <a:endParaRPr lang="en-US" dirty="0" smtClean="0"/>
          </a:p>
          <a:p>
            <a:pPr lvl="1"/>
            <a:r>
              <a:rPr lang="en-US" dirty="0" smtClean="0"/>
              <a:t>E.g., Google MapReduce [</a:t>
            </a:r>
            <a:r>
              <a:rPr lang="en-US" dirty="0" smtClean="0"/>
              <a:t>OSDI’04</a:t>
            </a:r>
            <a:r>
              <a:rPr lang="en-US" dirty="0" smtClean="0"/>
              <a:t>], Hadoop [Open Source], Dryad [</a:t>
            </a:r>
            <a:r>
              <a:rPr lang="en-US" dirty="0" smtClean="0"/>
              <a:t>EuroSys’07</a:t>
            </a:r>
            <a:r>
              <a:rPr lang="en-US" dirty="0" smtClean="0"/>
              <a:t>]…</a:t>
            </a:r>
          </a:p>
          <a:p>
            <a:endParaRPr lang="en-US" dirty="0" smtClean="0"/>
          </a:p>
          <a:p>
            <a:r>
              <a:rPr lang="en-US" dirty="0" smtClean="0"/>
              <a:t>Job </a:t>
            </a:r>
            <a:r>
              <a:rPr lang="en-US" dirty="0" smtClean="0">
                <a:sym typeface="Wingdings" pitchFamily="2" charset="2"/>
              </a:rPr>
              <a:t> {Phase}  {Task}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</a:t>
            </a:r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427982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Tasks are I/O intensive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361182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Disk bandwidth &gt;&gt; Network </a:t>
            </a:r>
            <a:r>
              <a:rPr lang="en-US" sz="3200" dirty="0" smtClean="0">
                <a:solidFill>
                  <a:prstClr val="black"/>
                </a:solidFill>
              </a:rPr>
              <a:t>bandwidth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562600" y="1447800"/>
            <a:ext cx="304800" cy="2057400"/>
          </a:xfrm>
          <a:prstGeom prst="rightBrace">
            <a:avLst>
              <a:gd name="adj1" fmla="val 8333"/>
              <a:gd name="adj2" fmla="val 5112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1506141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dirty="0" smtClean="0">
                <a:solidFill>
                  <a:prstClr val="black"/>
                </a:solidFill>
              </a:rPr>
              <a:t>  </a:t>
            </a:r>
            <a:r>
              <a:rPr lang="en-US" sz="3200" u="sng" dirty="0" smtClean="0"/>
              <a:t>Co-locate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tasks </a:t>
            </a:r>
            <a:r>
              <a:rPr lang="en-US" sz="3200" dirty="0" smtClean="0">
                <a:solidFill>
                  <a:prstClr val="black"/>
                </a:solidFill>
              </a:rPr>
              <a:t>with their </a:t>
            </a:r>
            <a:r>
              <a:rPr lang="en-US" sz="3200" dirty="0" smtClean="0">
                <a:solidFill>
                  <a:prstClr val="black"/>
                </a:solidFill>
              </a:rPr>
              <a:t>input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39624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Solutions focus on disk-locality: 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Improve it [EuroSys’10, EuroSys’11]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Fairness considerations [SOSP’09]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Evaluation metric [NSDI’11]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Datacenter trends indicate…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Networks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Three-layer hierarchy, traditionally</a:t>
            </a:r>
          </a:p>
          <a:p>
            <a:pPr lvl="1"/>
            <a:r>
              <a:rPr lang="en-US" dirty="0" smtClean="0"/>
              <a:t>Access,  Aggregate, Core switches</a:t>
            </a:r>
          </a:p>
          <a:p>
            <a:r>
              <a:rPr lang="en-US" dirty="0" smtClean="0"/>
              <a:t>Link rates are improving…</a:t>
            </a:r>
          </a:p>
          <a:p>
            <a:pPr lvl="1"/>
            <a:r>
              <a:rPr lang="en-US" u="sng" dirty="0" smtClean="0"/>
              <a:t>Rack-local ~ Disk-local</a:t>
            </a:r>
            <a:r>
              <a:rPr lang="en-US" dirty="0" smtClean="0"/>
              <a:t> [Google, Facebook]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 descr="C:\Montana\Locality\HotOS2011\hotos2011\Figs\rates-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602666"/>
            <a:ext cx="3581400" cy="2687911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5562600" y="3623577"/>
            <a:ext cx="381000" cy="1752600"/>
          </a:xfrm>
          <a:prstGeom prst="ellipse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03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Hadoop logs from Facebook</a:t>
            </a:r>
          </a:p>
          <a:p>
            <a:pPr algn="ctr"/>
            <a:r>
              <a:rPr lang="en-US" sz="2400" b="1" dirty="0" smtClean="0"/>
              <a:t>(Rack-local/Disk-local)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38862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85% of jobs, rack-local tasks are as fast as disk-local tasks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6172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Rate = (Data)/(Time)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Networks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Over-subscription is fast reducing…</a:t>
            </a:r>
          </a:p>
          <a:p>
            <a:pPr lvl="0">
              <a:defRPr/>
            </a:pPr>
            <a:r>
              <a:rPr lang="en-US" dirty="0" smtClean="0"/>
              <a:t>Full </a:t>
            </a:r>
            <a:r>
              <a:rPr lang="en-US" dirty="0" smtClean="0"/>
              <a:t>bisection </a:t>
            </a:r>
            <a:r>
              <a:rPr lang="en-US" dirty="0" smtClean="0"/>
              <a:t>bandwidth topologies [SIGCOMM-’08, ‘09]</a:t>
            </a:r>
          </a:p>
          <a:p>
            <a:pPr lvl="0">
              <a:defRPr/>
            </a:pPr>
            <a:r>
              <a:rPr lang="en-US" dirty="0" smtClean="0"/>
              <a:t>Commodity switches </a:t>
            </a:r>
            <a:r>
              <a:rPr lang="en-US" dirty="0" smtClean="0">
                <a:sym typeface="Wingdings" pitchFamily="2" charset="2"/>
              </a:rPr>
              <a:t> cost saving ($$$)</a:t>
            </a:r>
          </a:p>
          <a:p>
            <a:pPr lvl="0">
              <a:buFont typeface="Wingdings" pitchFamily="2" charset="2"/>
              <a:buChar char="Ø"/>
              <a:defRPr/>
            </a:pPr>
            <a:endParaRPr lang="en-US" dirty="0" smtClean="0">
              <a:sym typeface="Wingdings" pitchFamily="2" charset="2"/>
            </a:endParaRPr>
          </a:p>
          <a:p>
            <a:pPr lvl="0">
              <a:buFont typeface="Wingdings" pitchFamily="2" charset="2"/>
              <a:buChar char="Ø"/>
              <a:defRPr/>
            </a:pPr>
            <a:r>
              <a:rPr lang="en-US" u="sng" dirty="0" smtClean="0">
                <a:sym typeface="Wingdings" pitchFamily="2" charset="2"/>
              </a:rPr>
              <a:t>Adoption in today’s datacenters</a:t>
            </a:r>
            <a:r>
              <a:rPr lang="en-US" dirty="0" smtClean="0">
                <a:sym typeface="Wingdings" pitchFamily="2" charset="2"/>
              </a:rPr>
              <a:t> (Google?)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Crunch [1]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Data mining algorithms perform better when fed with more data</a:t>
            </a:r>
            <a:endParaRPr lang="en-US" dirty="0" smtClean="0">
              <a:sym typeface="Wingdings" pitchFamily="2" charset="2"/>
            </a:endParaRP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Recommendations, advertisements etc.</a:t>
            </a:r>
          </a:p>
          <a:p>
            <a:pPr>
              <a:defRPr/>
            </a:pPr>
            <a:endParaRPr lang="en-US" dirty="0" smtClean="0">
              <a:sym typeface="Wingdings" pitchFamily="2" charset="2"/>
            </a:endParaRP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Storage is no longer plentiful [Facebook]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Limits to growing the datacenter, non-linear if to move to a new datacenter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Data is stored compressed</a:t>
            </a:r>
          </a:p>
          <a:p>
            <a:pPr lvl="1">
              <a:defRPr/>
            </a:pPr>
            <a:endParaRPr lang="en-US" dirty="0" smtClean="0">
              <a:sym typeface="Wingdings" pitchFamily="2" charset="2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Crunch [2]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pPr>
              <a:defRPr/>
            </a:pPr>
            <a:r>
              <a:rPr lang="en-US" u="sng" dirty="0" smtClean="0">
                <a:sym typeface="Wingdings" pitchFamily="2" charset="2"/>
              </a:rPr>
              <a:t>Data compression  less data to read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30480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Hadoop logs from Facebook</a:t>
            </a:r>
          </a:p>
          <a:p>
            <a:pPr algn="ctr"/>
            <a:r>
              <a:rPr lang="en-US" sz="2400" b="1" dirty="0" smtClean="0"/>
              <a:t>(Rack-local/Off-rack)</a:t>
            </a:r>
            <a:endParaRPr lang="en-US" sz="2400" b="1" dirty="0"/>
          </a:p>
        </p:txBody>
      </p:sp>
      <p:pic>
        <p:nvPicPr>
          <p:cNvPr id="2050" name="Picture 2" descr="C:\Montana\Locality\HotOS2011\hotos2011\Figs\rates-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590800"/>
            <a:ext cx="3962400" cy="297385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0" y="28956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Off-rack tasks only 1.4x slower (over-subscription of 10x)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638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Rate = (Data)/(Time)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Locality will be irrelevant!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Networks are getting faster, disks aren’t</a:t>
            </a:r>
          </a:p>
          <a:p>
            <a:pPr marL="870966" lvl="1" indent="-514350">
              <a:buFont typeface="Wingdings" pitchFamily="2" charset="2"/>
              <a:buChar char="§"/>
            </a:pPr>
            <a:r>
              <a:rPr lang="en-US" dirty="0" smtClean="0"/>
              <a:t>Disks are the bottleneck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Storage is becoming a precious commodity</a:t>
            </a:r>
          </a:p>
          <a:p>
            <a:pPr marL="870966" lvl="1" indent="-514350"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Data </a:t>
            </a:r>
            <a:r>
              <a:rPr lang="en-US" dirty="0" smtClean="0">
                <a:sym typeface="Wingdings" pitchFamily="2" charset="2"/>
              </a:rPr>
              <a:t>compression ( reads don’t dominate)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6386" name="Picture 2" descr="http://t2.gstatic.com/images?q=tbn:ANd9GcRziJywcKwZSZKI8dZ215wzAErYGmP1WulapohdKRrUH05MHb54F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213781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34935</TotalTime>
  <Words>542</Words>
  <Application>Microsoft Office PowerPoint</Application>
  <PresentationFormat>On-screen Show (4:3)</PresentationFormat>
  <Paragraphs>129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Disk-Locality in Datacenter Computing Considered Irrelevant</vt:lpstr>
      <vt:lpstr>Data Intensive Computing</vt:lpstr>
      <vt:lpstr>Disk Locality</vt:lpstr>
      <vt:lpstr>Datacenter trends indicate…</vt:lpstr>
      <vt:lpstr>Fast Networks [1]</vt:lpstr>
      <vt:lpstr>Fast Networks [2]</vt:lpstr>
      <vt:lpstr>Storage Crunch [1] </vt:lpstr>
      <vt:lpstr>Storage Crunch [2] </vt:lpstr>
      <vt:lpstr>Disk Locality will be irrelevant!</vt:lpstr>
      <vt:lpstr>Run any task anywhere? </vt:lpstr>
      <vt:lpstr>Let’s build a memory cache</vt:lpstr>
      <vt:lpstr>Cache Hit Rates</vt:lpstr>
      <vt:lpstr>What next?</vt:lpstr>
      <vt:lpstr>Summary</vt:lpstr>
      <vt:lpstr>SSDs will not save us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ganesh</cp:lastModifiedBy>
  <cp:revision>978</cp:revision>
  <dcterms:created xsi:type="dcterms:W3CDTF">2010-01-02T03:36:20Z</dcterms:created>
  <dcterms:modified xsi:type="dcterms:W3CDTF">2011-02-07T19:03:51Z</dcterms:modified>
</cp:coreProperties>
</file>