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6" r:id="rId3"/>
    <p:sldId id="569" r:id="rId4"/>
    <p:sldId id="489" r:id="rId5"/>
    <p:sldId id="560" r:id="rId6"/>
    <p:sldId id="465" r:id="rId7"/>
    <p:sldId id="568" r:id="rId8"/>
    <p:sldId id="503" r:id="rId9"/>
    <p:sldId id="572" r:id="rId10"/>
    <p:sldId id="548" r:id="rId11"/>
    <p:sldId id="430" r:id="rId12"/>
    <p:sldId id="479" r:id="rId13"/>
    <p:sldId id="446" r:id="rId14"/>
    <p:sldId id="575" r:id="rId15"/>
    <p:sldId id="524" r:id="rId16"/>
    <p:sldId id="525" r:id="rId17"/>
    <p:sldId id="531" r:id="rId18"/>
    <p:sldId id="573" r:id="rId19"/>
    <p:sldId id="561" r:id="rId20"/>
    <p:sldId id="537" r:id="rId21"/>
    <p:sldId id="527" r:id="rId22"/>
    <p:sldId id="535" r:id="rId23"/>
    <p:sldId id="456" r:id="rId24"/>
    <p:sldId id="459" r:id="rId25"/>
    <p:sldId id="464" r:id="rId26"/>
    <p:sldId id="526" r:id="rId27"/>
    <p:sldId id="570" r:id="rId28"/>
    <p:sldId id="574" r:id="rId29"/>
    <p:sldId id="563" r:id="rId30"/>
    <p:sldId id="502" r:id="rId31"/>
    <p:sldId id="557" r:id="rId32"/>
    <p:sldId id="562" r:id="rId33"/>
    <p:sldId id="571" r:id="rId34"/>
    <p:sldId id="458" r:id="rId35"/>
    <p:sldId id="559" r:id="rId36"/>
    <p:sldId id="553" r:id="rId37"/>
    <p:sldId id="539" r:id="rId38"/>
    <p:sldId id="556" r:id="rId39"/>
    <p:sldId id="463" r:id="rId4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</p:showPr>
  <p:clrMru>
    <a:srgbClr val="B984FF"/>
    <a:srgbClr val="FDFDFD"/>
    <a:srgbClr val="F5F3F6"/>
    <a:srgbClr val="E36C67"/>
    <a:srgbClr val="4B83CF"/>
    <a:srgbClr val="4D85D1"/>
    <a:srgbClr val="805501"/>
    <a:srgbClr val="FFBB5E"/>
    <a:srgbClr val="D3E2F5"/>
    <a:srgbClr val="24D2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86" autoAdjust="0"/>
    <p:restoredTop sz="73241" autoAdjust="0"/>
  </p:normalViewPr>
  <p:slideViewPr>
    <p:cSldViewPr>
      <p:cViewPr>
        <p:scale>
          <a:sx n="105" d="100"/>
          <a:sy n="105" d="100"/>
        </p:scale>
        <p:origin x="-13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FBA61E-0F5A-B84D-9BB1-E21A11EA8537}" type="datetime1">
              <a:rPr lang="en-US"/>
              <a:pPr>
                <a:defRPr/>
              </a:pPr>
              <a:t>4/24/11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F009C3-DF46-1E40-A5E2-A8B15B4D3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87660F-6DB8-954E-B1AF-861248B0987D}" type="datetime1">
              <a:rPr lang="en-US"/>
              <a:pPr>
                <a:defRPr/>
              </a:pPr>
              <a:t>4/24/11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CFF876-9E86-C343-BB95-FB48B80E6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have been several data management technologies that have come out of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.  How many of you have heard of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Bigtable</a:t>
            </a:r>
            <a:r>
              <a:rPr lang="en-US" baseline="0" dirty="0" smtClean="0"/>
              <a:t>?  GFS?  (Explain briefly)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talk, I'm going to present another building block in Google's technology stack. It's a system called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, which we use to query very large datasets at interactive speed.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Pregel</a:t>
            </a:r>
            <a:r>
              <a:rPr lang="en-US" baseline="0" dirty="0" smtClean="0"/>
              <a:t> – graph computation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summarizes visually the benefits</a:t>
            </a:r>
            <a:r>
              <a:rPr lang="en-US" baseline="0" dirty="0" smtClean="0"/>
              <a:t> of columnar storage.</a:t>
            </a:r>
            <a:endParaRPr lang="en-US" dirty="0" smtClean="0"/>
          </a:p>
          <a:p>
            <a:r>
              <a:rPr lang="en-US" dirty="0" smtClean="0"/>
              <a:t>Just as in the traditional, flat-relational context, the gains are two-fold:</a:t>
            </a:r>
          </a:p>
          <a:p>
            <a:r>
              <a:rPr lang="en-US" dirty="0" smtClean="0"/>
              <a:t>I/O savings: read less; CPU savings: cheaper to decompress, parse less</a:t>
            </a:r>
          </a:p>
          <a:p>
            <a:r>
              <a:rPr lang="en-US" dirty="0" smtClean="0"/>
              <a:t>Challenges: store nested structure in columnar format, reconstruct structure from a subset of fields</a:t>
            </a:r>
            <a:br>
              <a:rPr lang="en-US" dirty="0" smtClean="0"/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Next I'm going to explain how we address that challenge. 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Nested</a:t>
            </a:r>
            <a:r>
              <a:rPr lang="en-US" baseline="0" dirty="0" smtClean="0"/>
              <a:t> relational (or complex-valued) data model. Required </a:t>
            </a:r>
            <a:r>
              <a:rPr lang="en-US" baseline="0" dirty="0" err="1" smtClean="0"/>
              <a:t>DocId</a:t>
            </a:r>
            <a:r>
              <a:rPr lang="en-US" baseline="0" dirty="0" smtClean="0"/>
              <a:t>, repeated fields that represent Backward links and Forward links.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then, every document has a set of names. Each name is identified by an optional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, and contains a list of Code/Country pairs.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Open-source implementation.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if we wanted to retrieve all </a:t>
            </a:r>
            <a:r>
              <a:rPr lang="en-US" dirty="0" err="1" smtClean="0"/>
              <a:t>Urls</a:t>
            </a:r>
            <a:r>
              <a:rPr lang="en-US" dirty="0" smtClean="0"/>
              <a:t>, we only needed to read one</a:t>
            </a:r>
            <a:r>
              <a:rPr lang="en-US" baseline="0" dirty="0" smtClean="0"/>
              <a:t> stripe.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Rep/def</a:t>
            </a:r>
            <a:r>
              <a:rPr lang="en-US" baseline="0" dirty="0" smtClean="0"/>
              <a:t> levels encode the </a:t>
            </a:r>
            <a:r>
              <a:rPr lang="en-US" i="1" baseline="0" dirty="0" smtClean="0"/>
              <a:t>delta </a:t>
            </a:r>
            <a:r>
              <a:rPr lang="en-US" baseline="0" dirty="0" smtClean="0"/>
              <a:t>between two paths. Repetition level = length of the common prefix. Definition level = length of the current path (could be: length of the suffix!). Could check for NULL w/o computation (else, rep + def determines whether NULL).</a:t>
            </a:r>
          </a:p>
          <a:p>
            <a:r>
              <a:rPr lang="en-US" baseline="0" dirty="0" smtClean="0"/>
              <a:t>Path elements can be: required, optional, repeated. If two paths differ, they must differ on a repeated field, since required/optional fields cannot repeat (makes repetition level more compact).</a:t>
            </a:r>
          </a:p>
          <a:p>
            <a:r>
              <a:rPr lang="en-US" baseline="0" dirty="0" smtClean="0"/>
              <a:t>Required fields are always present, no need to record their presence or absence (makes definition level more compact).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measure prefix length, only need to consider repeated fields.</a:t>
            </a:r>
          </a:p>
          <a:p>
            <a:r>
              <a:rPr lang="en-US" baseline="0" dirty="0" smtClean="0"/>
              <a:t>When measure total length, only need to consider repeated or optional fields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So, what do we do with it? </a:t>
            </a:r>
            <a:r>
              <a:rPr lang="en-US" dirty="0" err="1" smtClean="0"/>
              <a:t>Dremel</a:t>
            </a:r>
            <a:r>
              <a:rPr lang="en-US" dirty="0" smtClean="0"/>
              <a:t>, when it scans the data, consumes the column stripes without</a:t>
            </a:r>
            <a:r>
              <a:rPr lang="en-US" baseline="0" dirty="0" smtClean="0"/>
              <a:t> doing any record assembly. Evaluates directly on the columnar representation.</a:t>
            </a:r>
          </a:p>
          <a:p>
            <a:r>
              <a:rPr lang="en-US" baseline="0" dirty="0" smtClean="0"/>
              <a:t>However, record assembly is required if we need to interoperate with record-oriented tools, such as MR.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assemble records, create an FSM. This FSM reconstructs</a:t>
            </a:r>
            <a:r>
              <a:rPr lang="en-US" baseline="0" dirty="0" smtClean="0"/>
              <a:t> the original records in their entirety. Runs through once for each record.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the point of columnar storage is to</a:t>
            </a:r>
            <a:r>
              <a:rPr lang="en-US" baseline="0" dirty="0" smtClean="0"/>
              <a:t> get away with reading only a subset of fields.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</a:t>
            </a:r>
            <a:r>
              <a:rPr lang="en-US" b="1" baseline="0" dirty="0" smtClean="0"/>
              <a:t>summarize</a:t>
            </a:r>
            <a:r>
              <a:rPr lang="en-US" baseline="0" dirty="0" smtClean="0"/>
              <a:t>, I illustrated columnar representation and shown how it can be used to reassemble records from subsets of fields – so that MR and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can read same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2-4x factor penalty when using records</a:t>
            </a:r>
          </a:p>
          <a:p>
            <a:r>
              <a:rPr lang="en-US" baseline="0" dirty="0" smtClean="0"/>
              <a:t>But: still order of magnitude better to use columnar storage, even when application consumes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I discussed how we store data, I'll</a:t>
            </a:r>
            <a:r>
              <a:rPr lang="en-US" baseline="0" dirty="0" smtClean="0"/>
              <a:t> explain how we process queries over such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won't be able to explain</a:t>
            </a:r>
            <a:r>
              <a:rPr lang="en-US" baseline="0" dirty="0" smtClean="0"/>
              <a:t> all features in detail. Instead, an example of a </a:t>
            </a:r>
            <a:r>
              <a:rPr lang="en-US" b="1" baseline="0" dirty="0" smtClean="0"/>
              <a:t>SQL query + serving tree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dirty="0" smtClean="0"/>
              <a:t>Limited support for recursive types)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100,000 tablets</a:t>
            </a:r>
            <a:r>
              <a:rPr lang="en-US" baseline="0" dirty="0" smtClean="0"/>
              <a:t> for 24,000 slots: 5 tablets per slot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Borrowed from web search. We </a:t>
            </a:r>
            <a:r>
              <a:rPr lang="en-US" b="1" dirty="0" smtClean="0"/>
              <a:t>have not seen </a:t>
            </a:r>
            <a:r>
              <a:rPr lang="en-US" dirty="0" smtClean="0"/>
              <a:t>this</a:t>
            </a:r>
            <a:r>
              <a:rPr lang="en-US" baseline="0" dirty="0" smtClean="0"/>
              <a:t> architecture used in </a:t>
            </a:r>
            <a:r>
              <a:rPr lang="en-US" baseline="0" dirty="0" err="1" smtClean="0"/>
              <a:t>DBMSes</a:t>
            </a:r>
            <a:r>
              <a:rPr lang="en-US" baseline="0" dirty="0" smtClean="0"/>
              <a:t> previously, so let me explain it in a few words.</a:t>
            </a:r>
          </a:p>
          <a:p>
            <a:r>
              <a:rPr lang="en-US" baseline="0" dirty="0" smtClean="0"/>
              <a:t>If a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 becomes unavailable, can reschedule. Similarly, if one node is much slower than others, can reschedule.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At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we develop lots of magical infrastructure, and as soon as we think it’s stable we publish it so that everyone can benefit. 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That’s why I’m here talking about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… it finally stabilized.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have lots of papers are all available</a:t>
            </a:r>
          </a:p>
          <a:p>
            <a:pPr>
              <a:buFontTx/>
              <a:buChar char="-"/>
            </a:pPr>
            <a:r>
              <a:rPr lang="en-US" baseline="0" dirty="0" smtClean="0"/>
              <a:t> a few that I’m going to reference in this talk, so I’ll briefly summarize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parameters you can tune on a serving tree… </a:t>
            </a:r>
            <a:r>
              <a:rPr lang="en-US" dirty="0" err="1" smtClean="0"/>
              <a:t>fanout</a:t>
            </a:r>
            <a:r>
              <a:rPr lang="en-US" dirty="0" smtClean="0"/>
              <a:t> and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short, </a:t>
            </a:r>
            <a:r>
              <a:rPr lang="en-US" b="1" baseline="0" dirty="0" smtClean="0"/>
              <a:t>the deeper the tree</a:t>
            </a:r>
            <a:r>
              <a:rPr lang="en-US" baseline="0" dirty="0" smtClean="0"/>
              <a:t>, the better we can </a:t>
            </a:r>
            <a:r>
              <a:rPr lang="en-US" b="1" baseline="0" dirty="0" smtClean="0"/>
              <a:t>parallelize aggregation</a:t>
            </a:r>
            <a:r>
              <a:rPr lang="en-US" baseline="0" dirty="0" smtClean="0"/>
              <a:t>. If there is something to aggregate. Q3 returns 1M records while Q2 just 100s. So, adding a </a:t>
            </a:r>
            <a:r>
              <a:rPr lang="en-US" baseline="0" dirty="0" smtClean="0"/>
              <a:t>fourth </a:t>
            </a:r>
            <a:r>
              <a:rPr lang="en-US" baseline="0" dirty="0" smtClean="0"/>
              <a:t>level benefits Q3 but doesn't help much with Q2.</a:t>
            </a:r>
          </a:p>
          <a:p>
            <a:endParaRPr lang="en-US" dirty="0" smtClean="0"/>
          </a:p>
          <a:p>
            <a:r>
              <a:rPr lang="en-US" dirty="0" smtClean="0"/>
              <a:t>[On nested items; would be prohibitive w/o columnar storage</a:t>
            </a:r>
          </a:p>
          <a:p>
            <a:r>
              <a:rPr lang="en-US" dirty="0" smtClean="0"/>
              <a:t>~100 GB instead of 13 TB]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you increase </a:t>
            </a:r>
            <a:r>
              <a:rPr lang="en-US" dirty="0" err="1" smtClean="0"/>
              <a:t>fanout</a:t>
            </a:r>
            <a:r>
              <a:rPr lang="en-US" dirty="0" smtClean="0"/>
              <a:t> and depth, the number of leaves increases…</a:t>
            </a:r>
          </a:p>
          <a:p>
            <a:endParaRPr lang="en-US" dirty="0" smtClean="0"/>
          </a:p>
          <a:p>
            <a:r>
              <a:rPr lang="en-US" dirty="0" smtClean="0"/>
              <a:t>The good news</a:t>
            </a:r>
            <a:r>
              <a:rPr lang="en-US" baseline="0" dirty="0" smtClean="0"/>
              <a:t> is that our results show that this scales fairly linearly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as you increase the number of leaves you have to increase the</a:t>
            </a:r>
            <a:r>
              <a:rPr lang="en-US" baseline="0" dirty="0" smtClean="0"/>
              <a:t> number of tablets available.  And we’ve found that replication is important here, 2x is not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output of that query when run on sample data. Notice:</a:t>
            </a:r>
            <a:r>
              <a:rPr lang="en-US" baseline="0" dirty="0" smtClean="0"/>
              <a:t> result is nested but no explicit nesting used in the query.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Records can be assembled from the result of the query, using the FSM for the output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all I have time to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I'm</a:t>
            </a:r>
            <a:r>
              <a:rPr lang="en-US" baseline="0" dirty="0" smtClean="0"/>
              <a:t> going to wrap up with a few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Started this talk by arguing that interactive speed is important.</a:t>
            </a:r>
          </a:p>
          <a:p>
            <a:endParaRPr lang="en-US" kern="0" dirty="0" smtClea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r>
              <a:rPr lang="en-US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Dremel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runs in multiple data</a:t>
            </a:r>
            <a:r>
              <a:rPr lang="en-US" kern="0" baseline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centers.</a:t>
            </a:r>
            <a:endParaRPr lang="en-US" kern="0" dirty="0" smtClea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94</a:t>
            </a:r>
            <a:r>
              <a:rPr lang="en-US" dirty="0" smtClean="0">
                <a:latin typeface="Arial"/>
                <a:cs typeface="Arial"/>
              </a:rPr>
              <a:t>% under 30 sec</a:t>
            </a:r>
          </a:p>
          <a:p>
            <a:r>
              <a:rPr lang="en-US" dirty="0" smtClean="0">
                <a:latin typeface="Arial"/>
                <a:cs typeface="Arial"/>
              </a:rPr>
              <a:t>Median duration of interactive queries: 3 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go pretty far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disk-resident datasets.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</a:t>
            </a:r>
            <a:r>
              <a:rPr lang="en-US" baseline="0" dirty="0" smtClean="0"/>
              <a:t> "economies of scale" effect: </a:t>
            </a:r>
            <a:r>
              <a:rPr lang="en-US" dirty="0" smtClean="0"/>
              <a:t>Massive amount of I/O bandwidth and computation for a short period of time – qualitatively better user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working on making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available externally through a service called </a:t>
            </a:r>
            <a:r>
              <a:rPr lang="en-US" baseline="0" dirty="0" err="1" smtClean="0"/>
              <a:t>BigQuery</a:t>
            </a:r>
            <a:r>
              <a:rPr lang="en-US" baseline="0" dirty="0" smtClean="0"/>
              <a:t>, which is in preview on Google Labs.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Thank you for your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baseline="0" dirty="0" smtClean="0"/>
              <a:t>there's large scale data analysis everywhere!  I read a recent statistic that there are about 600 </a:t>
            </a:r>
            <a:r>
              <a:rPr lang="en-US" b="1" baseline="0" dirty="0" err="1" smtClean="0"/>
              <a:t>exabytes</a:t>
            </a:r>
            <a:r>
              <a:rPr lang="en-US" b="1" baseline="0" dirty="0" smtClean="0"/>
              <a:t> of data in the world today, and continually increasing</a:t>
            </a:r>
          </a:p>
          <a:p>
            <a:pPr>
              <a:buFontTx/>
              <a:buChar char="-"/>
            </a:pPr>
            <a:r>
              <a:rPr lang="en-US" b="1" baseline="0" dirty="0" smtClean="0"/>
              <a:t> everyone has data, and nobody can process as much as they want to as quickly as they want to</a:t>
            </a:r>
          </a:p>
          <a:p>
            <a:pPr>
              <a:buFontTx/>
              <a:buChar char="-"/>
            </a:pPr>
            <a:r>
              <a:rPr lang="en-US" b="1" baseline="0" dirty="0" smtClean="0"/>
              <a:t> for example, we know that </a:t>
            </a:r>
            <a:r>
              <a:rPr lang="en-US" b="1" baseline="0" dirty="0" err="1" smtClean="0"/>
              <a:t>bing</a:t>
            </a:r>
            <a:r>
              <a:rPr lang="en-US" b="1" baseline="0" dirty="0" smtClean="0"/>
              <a:t> is collecting all of your search data when you do a search in IE</a:t>
            </a:r>
          </a:p>
          <a:p>
            <a:pPr>
              <a:buFontTx/>
              <a:buChar char="-"/>
            </a:pPr>
            <a:r>
              <a:rPr lang="en-US" b="1" baseline="0" dirty="0" smtClean="0"/>
              <a:t> cell phone company example</a:t>
            </a:r>
          </a:p>
          <a:p>
            <a:r>
              <a:rPr lang="en-US" b="1" baseline="0" dirty="0" smtClean="0"/>
              <a:t>  a couple of approaches: parallel databases -&gt; custom binaries -&gt; </a:t>
            </a:r>
            <a:r>
              <a:rPr lang="en-US" b="1" baseline="0" dirty="0" err="1" smtClean="0"/>
              <a:t>mapreduce</a:t>
            </a:r>
            <a:endParaRPr lang="en-US" b="1" baseline="0" dirty="0" smtClean="0"/>
          </a:p>
          <a:p>
            <a:r>
              <a:rPr lang="en-US" b="1" baseline="0" dirty="0" smtClean="0"/>
              <a:t>  Parallel databases – combination hardware/software approach, reliable hardware, very expensive</a:t>
            </a:r>
          </a:p>
          <a:p>
            <a:r>
              <a:rPr lang="en-US" b="1" baseline="0" dirty="0" smtClean="0"/>
              <a:t>    hard to scale because in the end all hardware is unreliable</a:t>
            </a:r>
          </a:p>
          <a:p>
            <a:r>
              <a:rPr lang="en-US" b="1" baseline="0" dirty="0" smtClean="0"/>
              <a:t>  </a:t>
            </a:r>
            <a:r>
              <a:rPr lang="en-US" b="1" baseline="0" dirty="0" err="1" smtClean="0"/>
              <a:t>mapreduce</a:t>
            </a:r>
            <a:r>
              <a:rPr lang="en-US" b="1" baseline="0" dirty="0" smtClean="0"/>
              <a:t> is very successful </a:t>
            </a:r>
          </a:p>
          <a:p>
            <a:r>
              <a:rPr lang="en-US" b="1" baseline="0" dirty="0" smtClean="0"/>
              <a:t>  in addition to all kinds of data processing, can run queries through </a:t>
            </a:r>
            <a:r>
              <a:rPr lang="en-US" b="1" baseline="0" dirty="0" err="1" smtClean="0"/>
              <a:t>mr</a:t>
            </a:r>
            <a:endParaRPr lang="en-US" b="1" baseline="0" dirty="0" smtClean="0"/>
          </a:p>
          <a:p>
            <a:r>
              <a:rPr lang="en-US" b="1" baseline="0" dirty="0" smtClean="0"/>
              <a:t>  one </a:t>
            </a:r>
            <a:r>
              <a:rPr lang="en-US" b="1" baseline="0" dirty="0" smtClean="0"/>
              <a:t>thing </a:t>
            </a:r>
            <a:r>
              <a:rPr lang="en-US" b="1" baseline="0" dirty="0" smtClean="0"/>
              <a:t>to notice - not originally designed for what it's being used for today</a:t>
            </a:r>
            <a:endParaRPr lang="en-US" b="1" baseline="0" dirty="0" smtClean="0"/>
          </a:p>
          <a:p>
            <a:r>
              <a:rPr lang="en-US" b="1" baseline="0" dirty="0" smtClean="0"/>
              <a:t>  two parts to </a:t>
            </a:r>
            <a:r>
              <a:rPr lang="en-US" b="1" baseline="0" dirty="0" err="1" smtClean="0"/>
              <a:t>mr</a:t>
            </a:r>
            <a:r>
              <a:rPr lang="en-US" b="1" baseline="0" dirty="0" smtClean="0"/>
              <a:t> that require work:</a:t>
            </a:r>
          </a:p>
          <a:p>
            <a:r>
              <a:rPr lang="en-US" b="1" baseline="0" dirty="0" smtClean="0"/>
              <a:t>    formulating the query that you want to ask (writing code)</a:t>
            </a:r>
          </a:p>
          <a:p>
            <a:r>
              <a:rPr lang="en-US" b="1" baseline="0" dirty="0" smtClean="0"/>
              <a:t>    </a:t>
            </a:r>
            <a:r>
              <a:rPr lang="en-US" b="1" baseline="0" dirty="0" smtClean="0"/>
              <a:t>executing the query</a:t>
            </a:r>
          </a:p>
          <a:p>
            <a:r>
              <a:rPr lang="en-US" b="1" baseline="0" dirty="0" smtClean="0"/>
              <a:t>  designed as a batch oriented system, not for low latency</a:t>
            </a:r>
          </a:p>
          <a:p>
            <a:r>
              <a:rPr lang="en-US" b="1" baseline="0" dirty="0" smtClean="0"/>
              <a:t>  over time people started building layers on top of </a:t>
            </a:r>
            <a:r>
              <a:rPr lang="en-US" b="1" baseline="0" dirty="0" err="1" smtClean="0"/>
              <a:t>mapreduce</a:t>
            </a:r>
            <a:r>
              <a:rPr lang="en-US" b="1" baseline="0" dirty="0" smtClean="0"/>
              <a:t> to execute queries (e.g. hive, pig, etc)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folks started building layers on top of MR: Hive, Pig, etc.</a:t>
            </a:r>
          </a:p>
          <a:p>
            <a:r>
              <a:rPr lang="en-US" baseline="0" dirty="0" smtClean="0"/>
              <a:t>Others started looking into how to bridge the MR world with </a:t>
            </a:r>
            <a:r>
              <a:rPr lang="en-US" baseline="0" dirty="0" err="1" smtClean="0"/>
              <a:t>PDBMSes</a:t>
            </a:r>
            <a:r>
              <a:rPr lang="en-US" baseline="0" dirty="0" smtClean="0"/>
              <a:t>. Hybrid products, and prototypes.</a:t>
            </a:r>
          </a:p>
          <a:p>
            <a:r>
              <a:rPr lang="en-US" baseline="0" dirty="0" smtClean="0"/>
              <a:t>Then, of course, MR-free systems, adding scalability to PDBMS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not to illustrate each and every QP</a:t>
            </a:r>
            <a:r>
              <a:rPr lang="en-US" baseline="0" dirty="0" smtClean="0"/>
              <a:t> capability but to  emphasize aspects that have not been explored and published previously, in particular: scale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Averaged over 5 runs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took another approach. Main design goal was: interactive speed. What tricks does it take to run queries over billions or trillions of records?</a:t>
            </a:r>
          </a:p>
          <a:p>
            <a:r>
              <a:rPr lang="en-US" baseline="0" dirty="0" smtClean="0"/>
              <a:t>Indeed, companies like Google have datasets that are that big, spanning terabytes of data. Later on, I’ll show some.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Willing to experiment </a:t>
            </a:r>
            <a:r>
              <a:rPr lang="en-US" baseline="0" dirty="0" smtClean="0"/>
              <a:t>with alternative designs and storage formats, built a data analysis tool from scratch.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talk, I’m going to present our answer to that question.</a:t>
            </a:r>
            <a:endParaRPr lang="en-US" dirty="0" smtClean="0"/>
          </a:p>
          <a:p>
            <a:endParaRPr lang="en-US" sz="120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let me tell you about the key features in </a:t>
            </a:r>
            <a:r>
              <a:rPr lang="en-US" dirty="0" err="1" smtClean="0"/>
              <a:t>dremel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The main feature is that it’s fast on very large datasets…</a:t>
            </a:r>
          </a:p>
          <a:p>
            <a:endParaRPr lang="en-US" dirty="0" smtClean="0"/>
          </a:p>
          <a:p>
            <a:r>
              <a:rPr lang="en-US" dirty="0" smtClean="0"/>
              <a:t>But when you’re running massively parallel in a </a:t>
            </a:r>
            <a:r>
              <a:rPr lang="en-US" dirty="0" err="1" smtClean="0"/>
              <a:t>google</a:t>
            </a:r>
            <a:r>
              <a:rPr lang="en-US" dirty="0" smtClean="0"/>
              <a:t> datacenter, it means you’ve dramatically increased the likelihood of failures and stragglers…</a:t>
            </a:r>
          </a:p>
          <a:p>
            <a:endParaRPr lang="en-US" dirty="0" smtClean="0"/>
          </a:p>
          <a:p>
            <a:r>
              <a:rPr lang="en-US" dirty="0" smtClean="0"/>
              <a:t>To support</a:t>
            </a:r>
            <a:r>
              <a:rPr lang="en-US" baseline="0" dirty="0" smtClean="0"/>
              <a:t> scenarios like this, we developed …</a:t>
            </a:r>
            <a:endParaRPr lang="en-US" dirty="0" smtClean="0"/>
          </a:p>
          <a:p>
            <a:r>
              <a:rPr lang="en-US" dirty="0" smtClean="0"/>
              <a:t>Achieving such speed requires</a:t>
            </a:r>
            <a:r>
              <a:rPr lang="en-US" baseline="0" dirty="0" smtClean="0"/>
              <a:t> massive parallelism (e.g., 1TB on 1 disk takes several hours (2-3); read 1TB in 1 sec requires on the order of 10,000 disks).</a:t>
            </a:r>
          </a:p>
          <a:p>
            <a:r>
              <a:rPr lang="en-US" baseline="0" dirty="0" smtClean="0"/>
              <a:t>One distinguishing feature is nested DM. Many datasets used at Google are very complex, have 1000s of fields &amp; deep nesting. Normalization is prohibitive – in fact, reading whole records is impractical (each can be </a:t>
            </a:r>
            <a:r>
              <a:rPr lang="en-US" baseline="0" dirty="0" err="1" smtClean="0"/>
              <a:t>KBs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So,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uses a novel columnar representation of nested data.</a:t>
            </a:r>
          </a:p>
          <a:p>
            <a:r>
              <a:rPr lang="en-US" baseline="0" dirty="0" smtClean="0"/>
              <a:t>Another novel aspect is a serving tree architecture, which we found particularly well-suited for answering aggregation queries.</a:t>
            </a:r>
          </a:p>
          <a:p>
            <a:r>
              <a:rPr lang="en-US" baseline="0" dirty="0" smtClean="0"/>
              <a:t>Finally, our system was designed to </a:t>
            </a:r>
            <a:r>
              <a:rPr lang="en-US" baseline="0" dirty="0" err="1" smtClean="0"/>
              <a:t>interop</a:t>
            </a:r>
            <a:r>
              <a:rPr lang="en-US" baseline="0" dirty="0" smtClean="0"/>
              <a:t>…. As you've seen on the previous slide, no loading is required (which sometimes makes it prohibitive to use </a:t>
            </a:r>
            <a:r>
              <a:rPr lang="en-US" baseline="0" dirty="0" err="1" smtClean="0"/>
              <a:t>DBs</a:t>
            </a:r>
            <a:r>
              <a:rPr lang="en-US" baseline="0" dirty="0" smtClean="0"/>
              <a:t> for data analysis).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lots of ways to measure </a:t>
            </a:r>
            <a:r>
              <a:rPr lang="en-US" dirty="0" err="1" smtClean="0"/>
              <a:t>dremel’s</a:t>
            </a:r>
            <a:r>
              <a:rPr lang="en-US" dirty="0" smtClean="0"/>
              <a:t> success, one of them is comparing it to </a:t>
            </a:r>
            <a:r>
              <a:rPr lang="en-US" dirty="0" err="1" smtClean="0"/>
              <a:t>mapreduce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now</a:t>
            </a:r>
            <a:r>
              <a:rPr lang="en-US" baseline="0" dirty="0" smtClean="0"/>
              <a:t> let's </a:t>
            </a:r>
            <a:r>
              <a:rPr lang="en-US" b="1" baseline="0" dirty="0" smtClean="0"/>
              <a:t>run it for real </a:t>
            </a:r>
            <a:r>
              <a:rPr lang="en-US" baseline="0" dirty="0" smtClean="0"/>
              <a:t>on a 3000 node system. Shows h</a:t>
            </a:r>
            <a:r>
              <a:rPr lang="en-US" dirty="0" smtClean="0"/>
              <a:t>ow columnar processing benefits MR and </a:t>
            </a:r>
            <a:r>
              <a:rPr lang="en-US" dirty="0" err="1" smtClean="0"/>
              <a:t>Dremel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Best case: single field read. Time grows linearly with #</a:t>
            </a:r>
            <a:r>
              <a:rPr lang="en-US" baseline="0" dirty="0" smtClean="0"/>
              <a:t> of fields.</a:t>
            </a:r>
          </a:p>
          <a:p>
            <a:r>
              <a:rPr lang="en-US" baseline="0" dirty="0" smtClean="0"/>
              <a:t>From hours to minutes, from minutes to seconds.</a:t>
            </a:r>
          </a:p>
          <a:p>
            <a:r>
              <a:rPr lang="en-US" b="1" baseline="0" dirty="0" smtClean="0"/>
              <a:t>Why is </a:t>
            </a:r>
            <a:r>
              <a:rPr lang="en-US" b="1" baseline="0" dirty="0" err="1" smtClean="0"/>
              <a:t>Dremel</a:t>
            </a:r>
            <a:r>
              <a:rPr lang="en-US" b="1" baseline="0" dirty="0" smtClean="0"/>
              <a:t> so much faster </a:t>
            </a:r>
            <a:r>
              <a:rPr lang="en-US" baseline="0" dirty="0" smtClean="0"/>
              <a:t>than MR-on-columns? Overheads include: …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Startup time (no worker pool was used in the experiments)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Overhead of assembling records (going from columnar to record representation needed for MR/Saw)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Dispatching </a:t>
            </a:r>
            <a:r>
              <a:rPr lang="en-US" dirty="0" smtClean="0"/>
              <a:t>of 100Ks of tablets and aggregating the results (single master vs. mixer </a:t>
            </a:r>
            <a:r>
              <a:rPr lang="en-US" dirty="0" smtClean="0"/>
              <a:t>tree)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0" dirty="0" smtClean="0"/>
              <a:t>Is it possible to optimize MR so it runs as fast as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? Possibly. Think that some of the ideas behind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could find their way back into MR.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Producing answers</a:t>
            </a:r>
            <a:r>
              <a:rPr lang="en-US" baseline="0" dirty="0" smtClean="0"/>
              <a:t> faster helps make engineers more productive. So they can iterate faster, come up with new ideas and test them. Speed up innovation.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example</a:t>
            </a:r>
            <a:r>
              <a:rPr lang="en-US" baseline="0" dirty="0" smtClean="0"/>
              <a:t> is exploratory data analysis. Consider a </a:t>
            </a:r>
            <a:r>
              <a:rPr lang="en-US" baseline="0" dirty="0" err="1" smtClean="0"/>
              <a:t>Googler</a:t>
            </a:r>
            <a:r>
              <a:rPr lang="en-US" baseline="0" dirty="0" smtClean="0"/>
              <a:t> Alice who wants to find </a:t>
            </a:r>
            <a:r>
              <a:rPr lang="en-US" dirty="0" smtClean="0"/>
              <a:t>new signals</a:t>
            </a:r>
            <a:r>
              <a:rPr lang="en-US" baseline="0" dirty="0" smtClean="0"/>
              <a:t> in web pages to improve search.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She runs an MR which produces 1000s of files in a DFS, containing Bs of records. Then, she launches a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console, "DEFINE TABLE" </a:t>
            </a:r>
            <a:r>
              <a:rPr lang="en-US" baseline="0" dirty="0" err="1" smtClean="0"/>
              <a:t>cmd</a:t>
            </a:r>
            <a:r>
              <a:rPr lang="en-US" baseline="0" dirty="0" smtClean="0"/>
              <a:t> to point to the data.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shoot off queries that come back in seconds, to find out what's the best way to use new signals effectively.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she knows that, she codes up another MR that does further processing on her signals.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Bottom</a:t>
            </a:r>
            <a:r>
              <a:rPr lang="en-US" baseline="0" dirty="0" smtClean="0"/>
              <a:t> line: improves the speed with which she can generate hypothesis and test her ideas.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Example: what's on the page, geo-tagging, language</a:t>
            </a:r>
            <a:r>
              <a:rPr lang="en-US" baseline="0" dirty="0" smtClean="0"/>
              <a:t> analysis,</a:t>
            </a:r>
            <a:r>
              <a:rPr lang="en-US" dirty="0" smtClean="0"/>
              <a:t> etc.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step in research is to form a speculative </a:t>
            </a:r>
            <a:r>
              <a:rPr lang="en-US" b="1" dirty="0" smtClean="0"/>
              <a:t>hypothesis</a:t>
            </a:r>
            <a:r>
              <a:rPr lang="en-US" dirty="0" smtClean="0"/>
              <a:t>. The real power of </a:t>
            </a:r>
            <a:r>
              <a:rPr lang="en-US" dirty="0" err="1" smtClean="0"/>
              <a:t>dremel</a:t>
            </a:r>
            <a:r>
              <a:rPr lang="en-US" dirty="0" smtClean="0"/>
              <a:t> is that you can refine these hypotheses in an interactive mode, constantly poking at massive amounts of data. Once you come up with a plausible hypothesis, you might want to run a more complicated computation on the data, and this is where the power of </a:t>
            </a:r>
            <a:r>
              <a:rPr lang="en-US" dirty="0" err="1" smtClean="0"/>
              <a:t>mapreduce</a:t>
            </a:r>
            <a:r>
              <a:rPr lang="en-US" dirty="0" smtClean="0"/>
              <a:t> comes in. These tools are complementary, and together they make a toolkit for rapid exploratory data intensive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also for various system management and software development</a:t>
            </a:r>
            <a:r>
              <a:rPr lang="en-US" baseline="0" dirty="0" smtClean="0"/>
              <a:t>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focus on two things that make </a:t>
            </a:r>
            <a:r>
              <a:rPr lang="en-US" baseline="0" dirty="0" err="1" smtClean="0"/>
              <a:t>dremel</a:t>
            </a:r>
            <a:r>
              <a:rPr lang="en-US" baseline="0" dirty="0" smtClean="0"/>
              <a:t> fast…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FF876-9E86-C343-BB95-FB48B80E6E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D8B8-1380-4B44-9744-407B19FD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3FD8-EAAA-454C-B627-FF3BA9DB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AB7B-F565-F04F-9BD4-DFD035523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BB6B-5861-0A4C-B63D-03AE7826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543045"/>
            <a:ext cx="10171113" cy="104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2C4E-ADE0-6A43-8CCD-7BAB2D30A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517D-ABC6-CF47-9039-6E563CFF0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543045"/>
            <a:ext cx="10171113" cy="104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BF7B-46E7-F24D-A448-C5B1E84A2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2CE4-5406-A843-9CF9-EF85CF2EB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5A19-7CAF-E94B-AB7B-4015209B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7F74-B432-BB45-A08A-648EADF26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7162800"/>
            <a:ext cx="21177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71B6-99B2-4045-85D2-A8691458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43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7162800"/>
            <a:ext cx="8305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S. Melnik: Dremel: Interactive Analysis of Web-Scale Datasets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1000" y="7162800"/>
            <a:ext cx="747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7E43-70F7-B240-A32E-5FD2DBC68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7000" y="7180153"/>
            <a:ext cx="919163" cy="3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36600" y="3200400"/>
            <a:ext cx="8686800" cy="3200400"/>
          </a:xfrm>
        </p:spPr>
        <p:txBody>
          <a:bodyPr lIns="0" tIns="0" rIns="0" bIns="0" anchor="t"/>
          <a:lstStyle/>
          <a:p>
            <a:pPr algn="ctr" eaLnBrk="1" hangingPunct="1">
              <a:lnSpc>
                <a:spcPct val="95000"/>
              </a:lnSpc>
              <a:spcAft>
                <a:spcPts val="4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UC Berkeley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April 25,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2011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Matt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Tolton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mtolton@google.com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50106" y="2514600"/>
            <a:ext cx="835025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dirty="0" smtClean="0">
                <a:latin typeface="Arial" charset="0"/>
              </a:rPr>
              <a:t> 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12" y="990600"/>
            <a:ext cx="9992038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kern="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rPr>
              <a:t>Dremel</a:t>
            </a:r>
            <a:r>
              <a:rPr lang="en-US" sz="54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rPr>
              <a:t>:</a:t>
            </a:r>
            <a:br>
              <a:rPr lang="en-US" sz="54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rPr>
            </a:br>
            <a:r>
              <a:rPr lang="en-US" sz="40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rPr>
              <a:t>Interactive Analysis of Web-Scale Datasets</a:t>
            </a:r>
            <a:endParaRPr lang="en-US" sz="4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10171113" cy="104775"/>
          </a:xfrm>
          <a:prstGeom prst="rect">
            <a:avLst/>
          </a:prstGeom>
          <a:noFill/>
        </p:spPr>
      </p:pic>
    </p:spTree>
  </p:cSld>
  <p:clrMapOvr>
    <a:masterClrMapping/>
  </p:clrMapOvr>
  <p:transition advTm="290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columnar storage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columnio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Tm="137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914400"/>
          </a:xfrm>
        </p:spPr>
        <p:txBody>
          <a:bodyPr/>
          <a:lstStyle/>
          <a:p>
            <a:r>
              <a:rPr lang="en-US" dirty="0" smtClean="0"/>
              <a:t>   Records      vs.      columns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3599" y="11430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375399" y="1752600"/>
            <a:ext cx="42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690510" y="2286000"/>
            <a:ext cx="44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187667" y="2286000"/>
            <a:ext cx="45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57510" y="1752600"/>
            <a:ext cx="42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cxnSp>
        <p:nvCxnSpPr>
          <p:cNvPr id="13" name="Straight Connector 12"/>
          <p:cNvCxnSpPr>
            <a:stCxn id="6" idx="2"/>
            <a:endCxn id="7" idx="3"/>
          </p:cNvCxnSpPr>
          <p:nvPr/>
        </p:nvCxnSpPr>
        <p:spPr>
          <a:xfrm rot="5400000">
            <a:off x="6946079" y="1519705"/>
            <a:ext cx="347990" cy="641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8" idx="3"/>
          </p:cNvCxnSpPr>
          <p:nvPr/>
        </p:nvCxnSpPr>
        <p:spPr>
          <a:xfrm rot="5400000">
            <a:off x="6225090" y="2185218"/>
            <a:ext cx="271790" cy="452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2"/>
            <a:endCxn id="9" idx="1"/>
          </p:cNvCxnSpPr>
          <p:nvPr/>
        </p:nvCxnSpPr>
        <p:spPr>
          <a:xfrm rot="16200000" flipH="1">
            <a:off x="6751679" y="2111622"/>
            <a:ext cx="271790" cy="600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  <a:endCxn id="10" idx="1"/>
          </p:cNvCxnSpPr>
          <p:nvPr/>
        </p:nvCxnSpPr>
        <p:spPr>
          <a:xfrm rot="16200000" flipH="1">
            <a:off x="7725052" y="1381752"/>
            <a:ext cx="347990" cy="916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32599" y="1447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98845" y="20529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713245" y="1447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grpSp>
        <p:nvGrpSpPr>
          <p:cNvPr id="276" name="Group 275"/>
          <p:cNvGrpSpPr/>
          <p:nvPr/>
        </p:nvGrpSpPr>
        <p:grpSpPr>
          <a:xfrm>
            <a:off x="1270000" y="1985665"/>
            <a:ext cx="2743200" cy="457200"/>
            <a:chOff x="6223001" y="2743200"/>
            <a:chExt cx="2743200" cy="457200"/>
          </a:xfrm>
        </p:grpSpPr>
        <p:sp>
          <p:nvSpPr>
            <p:cNvPr id="47" name="Rectangle 46"/>
            <p:cNvSpPr/>
            <p:nvPr/>
          </p:nvSpPr>
          <p:spPr>
            <a:xfrm>
              <a:off x="62230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92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802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754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516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278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40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564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326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088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850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3660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612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374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136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898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4422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184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5946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708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518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470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232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8994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9756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1280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2042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2804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3566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7376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4328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509001" y="28194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5852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661401" y="289560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8138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890001" y="2743200"/>
              <a:ext cx="76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98"/>
          <p:cNvGrpSpPr/>
          <p:nvPr/>
        </p:nvGrpSpPr>
        <p:grpSpPr>
          <a:xfrm rot="5400000">
            <a:off x="5538110" y="2971800"/>
            <a:ext cx="609600" cy="304800"/>
            <a:chOff x="4394200" y="6705600"/>
            <a:chExt cx="609600" cy="304800"/>
          </a:xfrm>
        </p:grpSpPr>
        <p:sp>
          <p:nvSpPr>
            <p:cNvPr id="91" name="Rectangle 90"/>
            <p:cNvSpPr/>
            <p:nvPr/>
          </p:nvSpPr>
          <p:spPr>
            <a:xfrm>
              <a:off x="43942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704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514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5466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6228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990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7752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276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73"/>
          <p:cNvGrpSpPr/>
          <p:nvPr/>
        </p:nvGrpSpPr>
        <p:grpSpPr>
          <a:xfrm>
            <a:off x="7263867" y="2819400"/>
            <a:ext cx="304800" cy="1219200"/>
            <a:chOff x="6985000" y="5029200"/>
            <a:chExt cx="304800" cy="1219200"/>
          </a:xfrm>
          <a:solidFill>
            <a:srgbClr val="008000"/>
          </a:solidFill>
        </p:grpSpPr>
        <p:grpSp>
          <p:nvGrpSpPr>
            <p:cNvPr id="15" name="Group 99"/>
            <p:cNvGrpSpPr/>
            <p:nvPr/>
          </p:nvGrpSpPr>
          <p:grpSpPr>
            <a:xfrm rot="5400000">
              <a:off x="6832600" y="5181600"/>
              <a:ext cx="609600" cy="304800"/>
              <a:chOff x="4394200" y="6705600"/>
              <a:chExt cx="609600" cy="304800"/>
            </a:xfrm>
            <a:grpFill/>
          </p:grpSpPr>
          <p:sp>
            <p:nvSpPr>
              <p:cNvPr id="101" name="Rectangle 100"/>
              <p:cNvSpPr/>
              <p:nvPr/>
            </p:nvSpPr>
            <p:spPr>
              <a:xfrm>
                <a:off x="4394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470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51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546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6228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6990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775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927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08"/>
            <p:cNvGrpSpPr/>
            <p:nvPr/>
          </p:nvGrpSpPr>
          <p:grpSpPr>
            <a:xfrm rot="5400000">
              <a:off x="6832600" y="5791200"/>
              <a:ext cx="609600" cy="304800"/>
              <a:chOff x="4394200" y="6705600"/>
              <a:chExt cx="609600" cy="304800"/>
            </a:xfrm>
            <a:grpFill/>
          </p:grpSpPr>
          <p:sp>
            <p:nvSpPr>
              <p:cNvPr id="110" name="Rectangle 109"/>
              <p:cNvSpPr/>
              <p:nvPr/>
            </p:nvSpPr>
            <p:spPr>
              <a:xfrm>
                <a:off x="4394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470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851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546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6228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6990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775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927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135"/>
          <p:cNvGrpSpPr/>
          <p:nvPr/>
        </p:nvGrpSpPr>
        <p:grpSpPr>
          <a:xfrm>
            <a:off x="8433710" y="2286000"/>
            <a:ext cx="304800" cy="914400"/>
            <a:chOff x="8737600" y="4191000"/>
            <a:chExt cx="304800" cy="914400"/>
          </a:xfrm>
          <a:solidFill>
            <a:srgbClr val="7878DE"/>
          </a:solidFill>
        </p:grpSpPr>
        <p:sp>
          <p:nvSpPr>
            <p:cNvPr id="119" name="Rectangle 118"/>
            <p:cNvSpPr/>
            <p:nvPr/>
          </p:nvSpPr>
          <p:spPr>
            <a:xfrm rot="5400000">
              <a:off x="8851900" y="4076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 rot="5400000">
              <a:off x="8851900" y="4152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 rot="5400000">
              <a:off x="8851900" y="4533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8851900" y="42291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 rot="5400000">
              <a:off x="8851900" y="43053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 rot="5400000">
              <a:off x="8851900" y="43815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 rot="5400000">
              <a:off x="8851900" y="4457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 rot="5400000">
              <a:off x="8851900" y="46101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 rot="5400000">
              <a:off x="8851900" y="46863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 rot="5400000">
              <a:off x="8851900" y="47625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 rot="5400000">
              <a:off x="8851900" y="4838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8851900" y="4914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336800" y="350520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143" name="Rectangle 142"/>
          <p:cNvSpPr/>
          <p:nvPr/>
        </p:nvSpPr>
        <p:spPr>
          <a:xfrm>
            <a:off x="7213599" y="160020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21" name="Group 98"/>
          <p:cNvGrpSpPr/>
          <p:nvPr/>
        </p:nvGrpSpPr>
        <p:grpSpPr>
          <a:xfrm rot="5400000">
            <a:off x="5538110" y="3657600"/>
            <a:ext cx="609600" cy="304800"/>
            <a:chOff x="4394200" y="6705600"/>
            <a:chExt cx="609600" cy="304800"/>
          </a:xfrm>
        </p:grpSpPr>
        <p:sp>
          <p:nvSpPr>
            <p:cNvPr id="176" name="Rectangle 175"/>
            <p:cNvSpPr/>
            <p:nvPr/>
          </p:nvSpPr>
          <p:spPr>
            <a:xfrm>
              <a:off x="43942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4704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514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5466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6228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6990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7752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927600" y="6705600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183"/>
          <p:cNvGrpSpPr/>
          <p:nvPr/>
        </p:nvGrpSpPr>
        <p:grpSpPr>
          <a:xfrm>
            <a:off x="7263867" y="4114800"/>
            <a:ext cx="304800" cy="1219200"/>
            <a:chOff x="6985000" y="5029200"/>
            <a:chExt cx="304800" cy="1219200"/>
          </a:xfrm>
          <a:solidFill>
            <a:srgbClr val="008000"/>
          </a:solidFill>
        </p:grpSpPr>
        <p:grpSp>
          <p:nvGrpSpPr>
            <p:cNvPr id="24" name="Group 99"/>
            <p:cNvGrpSpPr/>
            <p:nvPr/>
          </p:nvGrpSpPr>
          <p:grpSpPr>
            <a:xfrm rot="5400000">
              <a:off x="6832600" y="5181600"/>
              <a:ext cx="609600" cy="304800"/>
              <a:chOff x="4394200" y="6705600"/>
              <a:chExt cx="609600" cy="304800"/>
            </a:xfrm>
            <a:grpFill/>
          </p:grpSpPr>
          <p:sp>
            <p:nvSpPr>
              <p:cNvPr id="195" name="Rectangle 194"/>
              <p:cNvSpPr/>
              <p:nvPr/>
            </p:nvSpPr>
            <p:spPr>
              <a:xfrm>
                <a:off x="4394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470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851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546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46228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6990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775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927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108"/>
            <p:cNvGrpSpPr/>
            <p:nvPr/>
          </p:nvGrpSpPr>
          <p:grpSpPr>
            <a:xfrm rot="5400000">
              <a:off x="6832600" y="5791200"/>
              <a:ext cx="609600" cy="304800"/>
              <a:chOff x="4394200" y="6705600"/>
              <a:chExt cx="609600" cy="304800"/>
            </a:xfrm>
            <a:grpFill/>
          </p:grpSpPr>
          <p:sp>
            <p:nvSpPr>
              <p:cNvPr id="187" name="Rectangle 186"/>
              <p:cNvSpPr/>
              <p:nvPr/>
            </p:nvSpPr>
            <p:spPr>
              <a:xfrm>
                <a:off x="4394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470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8514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546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6228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6990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7752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927600" y="6705600"/>
                <a:ext cx="76200" cy="30480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6" name="Group 135"/>
          <p:cNvGrpSpPr/>
          <p:nvPr/>
        </p:nvGrpSpPr>
        <p:grpSpPr>
          <a:xfrm>
            <a:off x="8433710" y="3276600"/>
            <a:ext cx="304800" cy="914400"/>
            <a:chOff x="8737600" y="4191000"/>
            <a:chExt cx="304800" cy="914400"/>
          </a:xfrm>
          <a:solidFill>
            <a:srgbClr val="7878DE"/>
          </a:solidFill>
        </p:grpSpPr>
        <p:sp>
          <p:nvSpPr>
            <p:cNvPr id="204" name="Rectangle 203"/>
            <p:cNvSpPr/>
            <p:nvPr/>
          </p:nvSpPr>
          <p:spPr>
            <a:xfrm rot="5400000">
              <a:off x="8851900" y="4076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 rot="5400000">
              <a:off x="8851900" y="4152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Rectangle 205"/>
            <p:cNvSpPr/>
            <p:nvPr/>
          </p:nvSpPr>
          <p:spPr>
            <a:xfrm rot="5400000">
              <a:off x="8851900" y="4533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Rectangle 206"/>
            <p:cNvSpPr/>
            <p:nvPr/>
          </p:nvSpPr>
          <p:spPr>
            <a:xfrm rot="5400000">
              <a:off x="8851900" y="42291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/>
            <p:cNvSpPr/>
            <p:nvPr/>
          </p:nvSpPr>
          <p:spPr>
            <a:xfrm rot="5400000">
              <a:off x="8851900" y="43053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 208"/>
            <p:cNvSpPr/>
            <p:nvPr/>
          </p:nvSpPr>
          <p:spPr>
            <a:xfrm rot="5400000">
              <a:off x="8851900" y="43815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/>
            <p:cNvSpPr/>
            <p:nvPr/>
          </p:nvSpPr>
          <p:spPr>
            <a:xfrm rot="5400000">
              <a:off x="8851900" y="4457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/>
            <p:cNvSpPr/>
            <p:nvPr/>
          </p:nvSpPr>
          <p:spPr>
            <a:xfrm rot="5400000">
              <a:off x="8851900" y="46101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 rot="5400000">
              <a:off x="8851900" y="46863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 212"/>
            <p:cNvSpPr/>
            <p:nvPr/>
          </p:nvSpPr>
          <p:spPr>
            <a:xfrm rot="5400000">
              <a:off x="8851900" y="47625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 rot="5400000">
              <a:off x="8851900" y="48387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Rectangle 214"/>
            <p:cNvSpPr/>
            <p:nvPr/>
          </p:nvSpPr>
          <p:spPr>
            <a:xfrm rot="5400000">
              <a:off x="8851900" y="4914900"/>
              <a:ext cx="76200" cy="304800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736600" y="1781889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17" name="Rectangle 216"/>
          <p:cNvSpPr/>
          <p:nvPr/>
        </p:nvSpPr>
        <p:spPr>
          <a:xfrm>
            <a:off x="736600" y="26918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218" name="Rectangle 217"/>
          <p:cNvSpPr/>
          <p:nvPr/>
        </p:nvSpPr>
        <p:spPr>
          <a:xfrm>
            <a:off x="5232399" y="27680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19" name="Rectangle 218"/>
          <p:cNvSpPr/>
          <p:nvPr/>
        </p:nvSpPr>
        <p:spPr>
          <a:xfrm>
            <a:off x="5232399" y="33776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203" name="Rectangle 202"/>
          <p:cNvSpPr/>
          <p:nvPr/>
        </p:nvSpPr>
        <p:spPr>
          <a:xfrm>
            <a:off x="6806667" y="30728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20" name="Rectangle 219"/>
          <p:cNvSpPr/>
          <p:nvPr/>
        </p:nvSpPr>
        <p:spPr>
          <a:xfrm>
            <a:off x="6806667" y="42920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221" name="Rectangle 220"/>
          <p:cNvSpPr/>
          <p:nvPr/>
        </p:nvSpPr>
        <p:spPr>
          <a:xfrm>
            <a:off x="7975599" y="23870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22" name="Rectangle 221"/>
          <p:cNvSpPr/>
          <p:nvPr/>
        </p:nvSpPr>
        <p:spPr>
          <a:xfrm>
            <a:off x="7975599" y="3377624"/>
            <a:ext cx="49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1269999" y="2895600"/>
            <a:ext cx="2743200" cy="457200"/>
            <a:chOff x="6223000" y="3653135"/>
            <a:chExt cx="2743200" cy="457200"/>
          </a:xfrm>
        </p:grpSpPr>
        <p:sp>
          <p:nvSpPr>
            <p:cNvPr id="223" name="Rectangle 222"/>
            <p:cNvSpPr/>
            <p:nvPr/>
          </p:nvSpPr>
          <p:spPr>
            <a:xfrm>
              <a:off x="62230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2992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6802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3754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4516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5278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6040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7564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8326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088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9850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3660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70612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1374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2136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72898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74422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5184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5946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6708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80518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7470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8232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8994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9756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81280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82042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82804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3566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7376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4328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509000" y="3729335"/>
              <a:ext cx="762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85852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8661400" y="3805535"/>
              <a:ext cx="76200" cy="3048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88138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8890000" y="3653135"/>
              <a:ext cx="76200" cy="304800"/>
            </a:xfrm>
            <a:prstGeom prst="rect">
              <a:avLst/>
            </a:prstGeom>
            <a:solidFill>
              <a:srgbClr val="7878D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4" name="Slide Number Placeholder 1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716598" y="6324600"/>
            <a:ext cx="901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Challenge: preserve structure, reconstruct from a subset of fields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46600" y="4343400"/>
            <a:ext cx="22717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Read less,</a:t>
            </a:r>
          </a:p>
          <a:p>
            <a:r>
              <a:rPr lang="en-US" dirty="0" smtClean="0">
                <a:latin typeface="Arial"/>
                <a:cs typeface="Arial"/>
              </a:rPr>
              <a:t>cheaper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decompression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396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6400800" cy="990600"/>
          </a:xfrm>
        </p:spPr>
        <p:txBody>
          <a:bodyPr/>
          <a:lstStyle/>
          <a:p>
            <a:r>
              <a:rPr lang="en-US" dirty="0" smtClean="0"/>
              <a:t>Nested data model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9000" y="2362200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message </a:t>
            </a:r>
            <a:r>
              <a:rPr lang="en-US" sz="2000" b="1" dirty="0" smtClean="0">
                <a:latin typeface="Courier New"/>
                <a:cs typeface="Courier New"/>
              </a:rPr>
              <a:t>Document 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required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int64 </a:t>
            </a:r>
            <a:r>
              <a:rPr lang="en-US" sz="2000" b="1" dirty="0" err="1" smtClean="0">
                <a:latin typeface="Courier New"/>
                <a:cs typeface="Courier New"/>
              </a:rPr>
              <a:t>DocId</a:t>
            </a:r>
            <a:r>
              <a:rPr lang="en-US" sz="2000" b="1" dirty="0" smtClean="0">
                <a:latin typeface="Courier New"/>
                <a:cs typeface="Courier New"/>
              </a:rPr>
              <a:t>;         </a:t>
            </a:r>
            <a:r>
              <a:rPr lang="en-US" sz="2000" dirty="0" smtClean="0">
                <a:latin typeface="Arial"/>
                <a:cs typeface="Arial"/>
              </a:rPr>
              <a:t>[1,1]</a:t>
            </a:r>
          </a:p>
          <a:p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  optional group </a:t>
            </a:r>
            <a:r>
              <a:rPr lang="en-US" sz="2000" b="1" dirty="0" smtClean="0">
                <a:latin typeface="Courier New"/>
                <a:cs typeface="Courier New"/>
              </a:rPr>
              <a:t>Links 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repeated </a:t>
            </a:r>
            <a:r>
              <a:rPr lang="en-US" sz="2000" b="1" dirty="0" smtClean="0">
                <a:solidFill>
                  <a:srgbClr val="009973"/>
                </a:solidFill>
                <a:latin typeface="Courier New"/>
                <a:cs typeface="Courier New"/>
              </a:rPr>
              <a:t>int64 </a:t>
            </a:r>
            <a:r>
              <a:rPr lang="en-US" sz="2000" b="1" dirty="0" smtClean="0">
                <a:latin typeface="Courier New"/>
                <a:cs typeface="Courier New"/>
              </a:rPr>
              <a:t>Backward;    </a:t>
            </a:r>
            <a:r>
              <a:rPr lang="en-US" sz="2000" dirty="0" smtClean="0">
                <a:latin typeface="Arial"/>
                <a:cs typeface="Arial"/>
              </a:rPr>
              <a:t>[0,*]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repeated </a:t>
            </a:r>
            <a:r>
              <a:rPr lang="en-US" sz="2000" b="1" dirty="0" smtClean="0">
                <a:solidFill>
                  <a:srgbClr val="009973"/>
                </a:solidFill>
                <a:latin typeface="Courier New"/>
                <a:cs typeface="Courier New"/>
              </a:rPr>
              <a:t>int64 </a:t>
            </a:r>
            <a:r>
              <a:rPr lang="en-US" sz="2000" b="1" dirty="0" smtClean="0">
                <a:latin typeface="Courier New"/>
                <a:cs typeface="Courier New"/>
              </a:rPr>
              <a:t>Forward;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repeated group </a:t>
            </a:r>
            <a:r>
              <a:rPr lang="en-US" sz="2000" b="1" dirty="0" smtClean="0">
                <a:latin typeface="Courier New"/>
                <a:cs typeface="Courier New"/>
              </a:rPr>
              <a:t>Name {</a:t>
            </a:r>
          </a:p>
          <a:p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    repeated group </a:t>
            </a:r>
            <a:r>
              <a:rPr lang="en-US" sz="2000" b="1" dirty="0" smtClean="0">
                <a:latin typeface="Courier New"/>
                <a:cs typeface="Courier New"/>
              </a:rPr>
              <a:t>Language 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required </a:t>
            </a:r>
            <a:r>
              <a:rPr lang="en-US" sz="2000" b="1" dirty="0" smtClean="0">
                <a:solidFill>
                  <a:srgbClr val="009973"/>
                </a:solidFill>
                <a:latin typeface="Courier New"/>
                <a:cs typeface="Courier New"/>
              </a:rPr>
              <a:t>string </a:t>
            </a:r>
            <a:r>
              <a:rPr lang="en-US" sz="2000" b="1" dirty="0" smtClean="0">
                <a:latin typeface="Courier New"/>
                <a:cs typeface="Courier New"/>
              </a:rPr>
              <a:t>Code;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optional </a:t>
            </a:r>
            <a:r>
              <a:rPr lang="en-US" sz="2000" b="1" dirty="0" smtClean="0">
                <a:solidFill>
                  <a:srgbClr val="009973"/>
                </a:solidFill>
                <a:latin typeface="Courier New"/>
                <a:cs typeface="Courier New"/>
              </a:rPr>
              <a:t>string </a:t>
            </a:r>
            <a:r>
              <a:rPr lang="en-US" sz="2000" b="1" dirty="0" smtClean="0">
                <a:latin typeface="Courier New"/>
                <a:cs typeface="Courier New"/>
              </a:rPr>
              <a:t>Country;  </a:t>
            </a:r>
            <a:r>
              <a:rPr lang="en-US" sz="2000" dirty="0" smtClean="0">
                <a:latin typeface="Arial"/>
                <a:cs typeface="Arial"/>
              </a:rPr>
              <a:t>[0,1]</a:t>
            </a:r>
            <a:r>
              <a:rPr lang="en-US" sz="2000" b="1" dirty="0" smtClean="0">
                <a:latin typeface="Courier New"/>
                <a:cs typeface="Courier New"/>
              </a:rPr>
              <a:t/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  }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3333CC"/>
                </a:solidFill>
                <a:latin typeface="Courier New"/>
                <a:cs typeface="Courier New"/>
              </a:rPr>
              <a:t>optional </a:t>
            </a:r>
            <a:r>
              <a:rPr lang="en-US" sz="2000" b="1" dirty="0" smtClean="0">
                <a:solidFill>
                  <a:srgbClr val="009973"/>
                </a:solidFill>
                <a:latin typeface="Courier New"/>
                <a:cs typeface="Courier New"/>
              </a:rPr>
              <a:t>string </a:t>
            </a:r>
            <a:r>
              <a:rPr lang="en-US" sz="2000" b="1" dirty="0" err="1" smtClean="0">
                <a:latin typeface="Courier New"/>
                <a:cs typeface="Courier New"/>
              </a:rPr>
              <a:t>Url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}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457200"/>
            <a:ext cx="2286000" cy="452431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Links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40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60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Name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'en-us'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'us'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'http://A'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'http://B'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'en-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1000" y="3048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/>
                <a:ea typeface="ＭＳ Ｐゴシック" charset="-128"/>
                <a:cs typeface="Times New Roman"/>
              </a:rPr>
              <a:t>r</a:t>
            </a:r>
            <a:r>
              <a:rPr lang="en-US" sz="2800" b="1" baseline="-25000" dirty="0" smtClean="0">
                <a:latin typeface="Times New Roman"/>
                <a:ea typeface="ＭＳ Ｐゴシック" charset="-128"/>
                <a:cs typeface="Times New Roman"/>
              </a:rPr>
              <a:t>1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5334000"/>
            <a:ext cx="228600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Links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Backward: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Backward: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30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80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'http://C'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58300" y="51816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/>
                <a:ea typeface="ＭＳ Ｐゴシック" charset="-128"/>
                <a:cs typeface="Times New Roman"/>
              </a:rPr>
              <a:t>r</a:t>
            </a:r>
            <a:r>
              <a:rPr lang="en-US" sz="2800" b="1" baseline="-25000" dirty="0" smtClean="0">
                <a:latin typeface="Times New Roman"/>
                <a:ea typeface="ＭＳ Ｐゴシック" charset="-128"/>
                <a:cs typeface="Times New Roman"/>
              </a:rPr>
              <a:t>2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825" y="1062335"/>
            <a:ext cx="558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http://</a:t>
            </a:r>
            <a:r>
              <a:rPr lang="en-US" dirty="0" err="1" smtClean="0">
                <a:solidFill>
                  <a:srgbClr val="008000"/>
                </a:solidFill>
              </a:rPr>
              <a:t>code.google.com/apis/protocolbuffers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835" y="2114490"/>
            <a:ext cx="143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multiplicity: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6528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ColumnIO</a:t>
            </a:r>
            <a:r>
              <a:rPr lang="en-US" dirty="0" smtClean="0"/>
              <a:t>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8001" y="1981200"/>
          <a:ext cx="1676399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8049"/>
                <a:gridCol w="38735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08000" y="1600200"/>
            <a:ext cx="914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DocId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717800" y="1981200"/>
          <a:ext cx="1828801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66801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http://A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http://B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http://C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717801" y="1600200"/>
            <a:ext cx="12192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Name.Url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1955800" y="4648200"/>
          <a:ext cx="1828801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66801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en-us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en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en-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gb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55800" y="4267200"/>
            <a:ext cx="26670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Name.Language.Code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03800" y="4267200"/>
            <a:ext cx="29718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Name.Language.Country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37400" y="1600200"/>
            <a:ext cx="19812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Links.Backward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7600" y="1600200"/>
            <a:ext cx="18288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Links.Forward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5003800" y="4648200"/>
          <a:ext cx="1828801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66801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us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gb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6" name="Content Placeholder 4"/>
          <p:cNvGraphicFramePr>
            <a:graphicFrameLocks noGrp="1"/>
          </p:cNvGraphicFramePr>
          <p:nvPr>
            <p:ph idx="1"/>
          </p:nvPr>
        </p:nvGraphicFramePr>
        <p:xfrm>
          <a:off x="5080000" y="1981200"/>
          <a:ext cx="1676399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8049"/>
                <a:gridCol w="38735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40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60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80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 noGrp="1"/>
          </p:cNvGraphicFramePr>
          <p:nvPr>
            <p:ph idx="1"/>
          </p:nvPr>
        </p:nvGraphicFramePr>
        <p:xfrm>
          <a:off x="7289800" y="1981200"/>
          <a:ext cx="1676399" cy="148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08049"/>
                <a:gridCol w="38735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advTm="2541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812800" y="2651760"/>
          <a:ext cx="1828801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66801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78D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en-us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</a:t>
                      </a:r>
                      <a:endParaRPr lang="en-US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2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1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en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8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1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lang="en-US" dirty="0">
                        <a:solidFill>
                          <a:srgbClr val="7F7F7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/>
                          <a:cs typeface="Arial"/>
                        </a:rPr>
                        <a:t>0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7878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12800" y="2270760"/>
            <a:ext cx="26670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Name.Language.Code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22600" y="3032760"/>
            <a:ext cx="4038600" cy="17851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.Name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.Language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'en-us'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.Name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.Language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'en'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.Name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.Name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.Language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'en-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.Name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3" name="Left Bracket 42"/>
          <p:cNvSpPr/>
          <p:nvPr/>
        </p:nvSpPr>
        <p:spPr>
          <a:xfrm rot="16200000">
            <a:off x="3526790" y="3239770"/>
            <a:ext cx="45719" cy="977900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4" name="Left Bracket 43"/>
          <p:cNvSpPr/>
          <p:nvPr/>
        </p:nvSpPr>
        <p:spPr>
          <a:xfrm rot="16200000">
            <a:off x="3168650" y="3953510"/>
            <a:ext cx="50800" cy="266700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6" name="Left Bracket 45"/>
          <p:cNvSpPr/>
          <p:nvPr/>
        </p:nvSpPr>
        <p:spPr>
          <a:xfrm rot="16200000">
            <a:off x="4409441" y="2267188"/>
            <a:ext cx="45719" cy="533400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77358" y="2282428"/>
            <a:ext cx="182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: common prefix</a:t>
            </a:r>
            <a:endParaRPr lang="en-US" dirty="0"/>
          </a:p>
        </p:txBody>
      </p:sp>
      <p:sp>
        <p:nvSpPr>
          <p:cNvPr id="50" name="Left Bracket 49"/>
          <p:cNvSpPr/>
          <p:nvPr/>
        </p:nvSpPr>
        <p:spPr>
          <a:xfrm rot="16200000">
            <a:off x="3168650" y="4296410"/>
            <a:ext cx="50800" cy="266700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524000"/>
          </a:xfrm>
        </p:spPr>
        <p:txBody>
          <a:bodyPr/>
          <a:lstStyle/>
          <a:p>
            <a:r>
              <a:rPr lang="en-US" dirty="0" smtClean="0"/>
              <a:t>Repetition and </a:t>
            </a:r>
            <a:br>
              <a:rPr lang="en-US" dirty="0" smtClean="0"/>
            </a:br>
            <a:r>
              <a:rPr lang="en-US" dirty="0" smtClean="0"/>
              <a:t>definition levels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57200"/>
            <a:ext cx="2286000" cy="452431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Links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40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60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Name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en-us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'us'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en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'http://A'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'http://B'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en-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5334000"/>
            <a:ext cx="228600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Links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Backward: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Backward: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30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Forward: 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80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latin typeface="Courier New"/>
                <a:cs typeface="Courier New"/>
              </a:rPr>
              <a:t>Url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'http://C'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0" y="5334000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Repetition and definition levels encode the structural </a:t>
            </a:r>
            <a:r>
              <a:rPr lang="en-US" sz="2000" i="1" dirty="0" smtClean="0">
                <a:latin typeface="Arial"/>
                <a:cs typeface="Arial"/>
              </a:rPr>
              <a:t>delta </a:t>
            </a:r>
            <a:r>
              <a:rPr lang="en-US" sz="2000" dirty="0" smtClean="0">
                <a:latin typeface="Arial"/>
                <a:cs typeface="Arial"/>
              </a:rPr>
              <a:t>between the current value and the previous value.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r</a:t>
            </a:r>
            <a:r>
              <a:rPr lang="en-US" sz="2000" dirty="0" smtClean="0">
                <a:latin typeface="Arial"/>
                <a:cs typeface="Arial"/>
              </a:rPr>
              <a:t>: length of common path prefix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: length of the current path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32600" y="2362200"/>
            <a:ext cx="1066800" cy="838200"/>
          </a:xfrm>
          <a:prstGeom prst="straightConnector1">
            <a:avLst/>
          </a:prstGeom>
          <a:ln w="9525" cap="flat" cmpd="sng" algn="ctr">
            <a:solidFill>
              <a:srgbClr val="008000"/>
            </a:solidFill>
            <a:prstDash val="dashDot"/>
            <a:round/>
            <a:headEnd type="arrow" w="sm" len="sm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51600" y="3124200"/>
            <a:ext cx="1447800" cy="457200"/>
          </a:xfrm>
          <a:prstGeom prst="straightConnector1">
            <a:avLst/>
          </a:prstGeom>
          <a:ln w="9525" cap="flat" cmpd="sng" algn="ctr">
            <a:solidFill>
              <a:srgbClr val="008000"/>
            </a:solidFill>
            <a:prstDash val="dashDot"/>
            <a:round/>
            <a:headEnd type="arrow" w="sm" len="sm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65600" y="3581400"/>
            <a:ext cx="3276600" cy="381000"/>
          </a:xfrm>
          <a:prstGeom prst="straightConnector1">
            <a:avLst/>
          </a:prstGeom>
          <a:ln w="9525" cap="flat" cmpd="sng" algn="ctr">
            <a:solidFill>
              <a:srgbClr val="008000"/>
            </a:solidFill>
            <a:prstDash val="dashDot"/>
            <a:round/>
            <a:headEnd type="arrow" w="sm" len="sm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32600" y="4343400"/>
            <a:ext cx="990600" cy="228600"/>
          </a:xfrm>
          <a:prstGeom prst="straightConnector1">
            <a:avLst/>
          </a:prstGeom>
          <a:ln w="9525" cap="flat" cmpd="sng" algn="ctr">
            <a:solidFill>
              <a:srgbClr val="008000"/>
            </a:solidFill>
            <a:prstDash val="dashDot"/>
            <a:round/>
            <a:headEnd type="arrow" w="sm" len="sm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89400" y="4724400"/>
            <a:ext cx="3352800" cy="1981200"/>
          </a:xfrm>
          <a:prstGeom prst="straightConnector1">
            <a:avLst/>
          </a:prstGeom>
          <a:ln w="9525" cap="flat" cmpd="sng" algn="ctr">
            <a:solidFill>
              <a:srgbClr val="008000"/>
            </a:solidFill>
            <a:prstDash val="dashDot"/>
            <a:round/>
            <a:headEnd type="arrow" w="sm" len="sm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assembly FSM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61000" y="3852330"/>
            <a:ext cx="29718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Name.Language.Country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55800" y="3852330"/>
            <a:ext cx="26670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Name.Language.Code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6400" y="2971800"/>
            <a:ext cx="2057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Links.Backward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61000" y="2971800"/>
            <a:ext cx="18288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Links.Forward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6600" y="4690530"/>
            <a:ext cx="12192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Name.Url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22800" y="2286000"/>
            <a:ext cx="914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DocId</a:t>
            </a:r>
          </a:p>
        </p:txBody>
      </p:sp>
      <p:sp>
        <p:nvSpPr>
          <p:cNvPr id="28" name="Freeform 27"/>
          <p:cNvSpPr/>
          <p:nvPr/>
        </p:nvSpPr>
        <p:spPr>
          <a:xfrm rot="16200000">
            <a:off x="2371204" y="2905993"/>
            <a:ext cx="668733" cy="498147"/>
          </a:xfrm>
          <a:custGeom>
            <a:avLst/>
            <a:gdLst>
              <a:gd name="connsiteX0" fmla="*/ 454353 w 874037"/>
              <a:gd name="connsiteY0" fmla="*/ 498147 h 498147"/>
              <a:gd name="connsiteX1" fmla="*/ 870388 w 874037"/>
              <a:gd name="connsiteY1" fmla="*/ 235388 h 498147"/>
              <a:gd name="connsiteX2" fmla="*/ 432457 w 874037"/>
              <a:gd name="connsiteY2" fmla="*/ 5474 h 498147"/>
              <a:gd name="connsiteX3" fmla="*/ 5474 w 874037"/>
              <a:gd name="connsiteY3" fmla="*/ 202543 h 498147"/>
              <a:gd name="connsiteX4" fmla="*/ 399612 w 874037"/>
              <a:gd name="connsiteY4" fmla="*/ 498147 h 498147"/>
              <a:gd name="connsiteX0" fmla="*/ 454353 w 879733"/>
              <a:gd name="connsiteY0" fmla="*/ 498147 h 498147"/>
              <a:gd name="connsiteX1" fmla="*/ 870388 w 879733"/>
              <a:gd name="connsiteY1" fmla="*/ 235388 h 498147"/>
              <a:gd name="connsiteX2" fmla="*/ 432457 w 879733"/>
              <a:gd name="connsiteY2" fmla="*/ 5474 h 498147"/>
              <a:gd name="connsiteX3" fmla="*/ 5474 w 879733"/>
              <a:gd name="connsiteY3" fmla="*/ 202543 h 498147"/>
              <a:gd name="connsiteX4" fmla="*/ 399612 w 879733"/>
              <a:gd name="connsiteY4" fmla="*/ 498147 h 498147"/>
              <a:gd name="connsiteX0" fmla="*/ 454353 w 904793"/>
              <a:gd name="connsiteY0" fmla="*/ 498147 h 498147"/>
              <a:gd name="connsiteX1" fmla="*/ 870388 w 904793"/>
              <a:gd name="connsiteY1" fmla="*/ 235388 h 498147"/>
              <a:gd name="connsiteX2" fmla="*/ 432457 w 904793"/>
              <a:gd name="connsiteY2" fmla="*/ 5474 h 498147"/>
              <a:gd name="connsiteX3" fmla="*/ 5474 w 904793"/>
              <a:gd name="connsiteY3" fmla="*/ 202543 h 498147"/>
              <a:gd name="connsiteX4" fmla="*/ 399612 w 904793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5189"/>
              <a:gd name="connsiteY0" fmla="*/ 498147 h 498147"/>
              <a:gd name="connsiteX1" fmla="*/ 864914 w 865189"/>
              <a:gd name="connsiteY1" fmla="*/ 235388 h 498147"/>
              <a:gd name="connsiteX2" fmla="*/ 426983 w 865189"/>
              <a:gd name="connsiteY2" fmla="*/ 5474 h 498147"/>
              <a:gd name="connsiteX3" fmla="*/ 0 w 865189"/>
              <a:gd name="connsiteY3" fmla="*/ 202543 h 498147"/>
              <a:gd name="connsiteX4" fmla="*/ 394138 w 86518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914" h="498147">
                <a:moveTo>
                  <a:pt x="448879" y="498147"/>
                </a:moveTo>
                <a:cubicBezTo>
                  <a:pt x="658721" y="407823"/>
                  <a:pt x="848763" y="412677"/>
                  <a:pt x="864914" y="235388"/>
                </a:cubicBezTo>
                <a:cubicBezTo>
                  <a:pt x="841887" y="30430"/>
                  <a:pt x="571135" y="10948"/>
                  <a:pt x="426983" y="5474"/>
                </a:cubicBezTo>
                <a:cubicBezTo>
                  <a:pt x="282831" y="0"/>
                  <a:pt x="21130" y="44724"/>
                  <a:pt x="0" y="202543"/>
                </a:cubicBezTo>
                <a:cubicBezTo>
                  <a:pt x="10111" y="386949"/>
                  <a:pt x="194332" y="391401"/>
                  <a:pt x="394138" y="498147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184400" y="29718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9" idx="0"/>
            <a:endCxn id="22" idx="2"/>
          </p:cNvCxnSpPr>
          <p:nvPr/>
        </p:nvCxnSpPr>
        <p:spPr>
          <a:xfrm rot="5400000" flipH="1" flipV="1">
            <a:off x="4375150" y="2266950"/>
            <a:ext cx="304800" cy="11049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41800" y="25146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38756" y="28956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0" idx="2"/>
            <a:endCxn id="18" idx="0"/>
          </p:cNvCxnSpPr>
          <p:nvPr/>
        </p:nvCxnSpPr>
        <p:spPr>
          <a:xfrm rot="5400000">
            <a:off x="4582585" y="2059515"/>
            <a:ext cx="499530" cy="30861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95556" y="32385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18" idx="3"/>
            <a:endCxn id="17" idx="1"/>
          </p:cNvCxnSpPr>
          <p:nvPr/>
        </p:nvCxnSpPr>
        <p:spPr>
          <a:xfrm>
            <a:off x="4622800" y="4042830"/>
            <a:ext cx="838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699000" y="3711598"/>
            <a:ext cx="69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0,1,2</a:t>
            </a:r>
            <a:endParaRPr lang="en-US" dirty="0"/>
          </a:p>
        </p:txBody>
      </p:sp>
      <p:cxnSp>
        <p:nvCxnSpPr>
          <p:cNvPr id="48" name="Curved Connector 47"/>
          <p:cNvCxnSpPr>
            <a:stCxn id="17" idx="2"/>
            <a:endCxn id="18" idx="2"/>
          </p:cNvCxnSpPr>
          <p:nvPr/>
        </p:nvCxnSpPr>
        <p:spPr>
          <a:xfrm rot="5400000">
            <a:off x="5118100" y="2404530"/>
            <a:ext cx="1588" cy="3657600"/>
          </a:xfrm>
          <a:prstGeom prst="curvedConnector3">
            <a:avLst>
              <a:gd name="adj1" fmla="val 14395466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03800" y="414020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17" idx="2"/>
            <a:endCxn id="21" idx="3"/>
          </p:cNvCxnSpPr>
          <p:nvPr/>
        </p:nvCxnSpPr>
        <p:spPr>
          <a:xfrm rot="5400000">
            <a:off x="6032500" y="3966630"/>
            <a:ext cx="647700" cy="1181100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479445" y="4625998"/>
            <a:ext cx="50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0,1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21" idx="1"/>
            <a:endCxn id="18" idx="2"/>
          </p:cNvCxnSpPr>
          <p:nvPr/>
        </p:nvCxnSpPr>
        <p:spPr>
          <a:xfrm rot="10800000">
            <a:off x="3289300" y="4233330"/>
            <a:ext cx="1257300" cy="647700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3956" y="4702198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4889501" y="2095501"/>
            <a:ext cx="380999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 rot="5400000" flipH="1">
            <a:off x="7196263" y="2904693"/>
            <a:ext cx="668733" cy="498147"/>
          </a:xfrm>
          <a:custGeom>
            <a:avLst/>
            <a:gdLst>
              <a:gd name="connsiteX0" fmla="*/ 454353 w 874037"/>
              <a:gd name="connsiteY0" fmla="*/ 498147 h 498147"/>
              <a:gd name="connsiteX1" fmla="*/ 870388 w 874037"/>
              <a:gd name="connsiteY1" fmla="*/ 235388 h 498147"/>
              <a:gd name="connsiteX2" fmla="*/ 432457 w 874037"/>
              <a:gd name="connsiteY2" fmla="*/ 5474 h 498147"/>
              <a:gd name="connsiteX3" fmla="*/ 5474 w 874037"/>
              <a:gd name="connsiteY3" fmla="*/ 202543 h 498147"/>
              <a:gd name="connsiteX4" fmla="*/ 399612 w 874037"/>
              <a:gd name="connsiteY4" fmla="*/ 498147 h 498147"/>
              <a:gd name="connsiteX0" fmla="*/ 454353 w 879733"/>
              <a:gd name="connsiteY0" fmla="*/ 498147 h 498147"/>
              <a:gd name="connsiteX1" fmla="*/ 870388 w 879733"/>
              <a:gd name="connsiteY1" fmla="*/ 235388 h 498147"/>
              <a:gd name="connsiteX2" fmla="*/ 432457 w 879733"/>
              <a:gd name="connsiteY2" fmla="*/ 5474 h 498147"/>
              <a:gd name="connsiteX3" fmla="*/ 5474 w 879733"/>
              <a:gd name="connsiteY3" fmla="*/ 202543 h 498147"/>
              <a:gd name="connsiteX4" fmla="*/ 399612 w 879733"/>
              <a:gd name="connsiteY4" fmla="*/ 498147 h 498147"/>
              <a:gd name="connsiteX0" fmla="*/ 454353 w 904793"/>
              <a:gd name="connsiteY0" fmla="*/ 498147 h 498147"/>
              <a:gd name="connsiteX1" fmla="*/ 870388 w 904793"/>
              <a:gd name="connsiteY1" fmla="*/ 235388 h 498147"/>
              <a:gd name="connsiteX2" fmla="*/ 432457 w 904793"/>
              <a:gd name="connsiteY2" fmla="*/ 5474 h 498147"/>
              <a:gd name="connsiteX3" fmla="*/ 5474 w 904793"/>
              <a:gd name="connsiteY3" fmla="*/ 202543 h 498147"/>
              <a:gd name="connsiteX4" fmla="*/ 399612 w 904793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5189"/>
              <a:gd name="connsiteY0" fmla="*/ 498147 h 498147"/>
              <a:gd name="connsiteX1" fmla="*/ 864914 w 865189"/>
              <a:gd name="connsiteY1" fmla="*/ 235388 h 498147"/>
              <a:gd name="connsiteX2" fmla="*/ 426983 w 865189"/>
              <a:gd name="connsiteY2" fmla="*/ 5474 h 498147"/>
              <a:gd name="connsiteX3" fmla="*/ 0 w 865189"/>
              <a:gd name="connsiteY3" fmla="*/ 202543 h 498147"/>
              <a:gd name="connsiteX4" fmla="*/ 394138 w 86518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914" h="498147">
                <a:moveTo>
                  <a:pt x="448879" y="498147"/>
                </a:moveTo>
                <a:cubicBezTo>
                  <a:pt x="658721" y="407823"/>
                  <a:pt x="848763" y="412677"/>
                  <a:pt x="864914" y="235388"/>
                </a:cubicBezTo>
                <a:cubicBezTo>
                  <a:pt x="841887" y="30430"/>
                  <a:pt x="571135" y="10948"/>
                  <a:pt x="426983" y="5474"/>
                </a:cubicBezTo>
                <a:cubicBezTo>
                  <a:pt x="282831" y="0"/>
                  <a:pt x="21130" y="44724"/>
                  <a:pt x="0" y="202543"/>
                </a:cubicBezTo>
                <a:cubicBezTo>
                  <a:pt x="10111" y="386949"/>
                  <a:pt x="194332" y="391401"/>
                  <a:pt x="394138" y="498147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843156" y="5071530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4950880" y="5276850"/>
            <a:ext cx="414870" cy="42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20" idx="1"/>
          </p:cNvCxnSpPr>
          <p:nvPr/>
        </p:nvCxnSpPr>
        <p:spPr>
          <a:xfrm>
            <a:off x="5003800" y="3162300"/>
            <a:ext cx="457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71756" y="2831068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22400" y="6019800"/>
            <a:ext cx="793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For record-oriented data processing (e.g.,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MapReduce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94600" y="914400"/>
            <a:ext cx="23231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Transitions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labeled with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repetition levels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Tm="520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two fields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3200400" y="2565976"/>
            <a:ext cx="914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DocId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190750" y="3404176"/>
            <a:ext cx="2933701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Name.Language.Country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238251" y="3404176"/>
            <a:ext cx="50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1,2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 rot="16200000" flipH="1">
            <a:off x="3429000" y="3175575"/>
            <a:ext cx="45720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363608" y="294697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371852" y="378517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69" idx="2"/>
          </p:cNvCxnSpPr>
          <p:nvPr/>
        </p:nvCxnSpPr>
        <p:spPr>
          <a:xfrm rot="16200000" flipH="1">
            <a:off x="3377141" y="4065635"/>
            <a:ext cx="563040" cy="21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68" idx="0"/>
          </p:cNvCxnSpPr>
          <p:nvPr/>
        </p:nvCxnSpPr>
        <p:spPr>
          <a:xfrm rot="5400000">
            <a:off x="3421595" y="2327852"/>
            <a:ext cx="474130" cy="21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 rot="16200000">
            <a:off x="1610158" y="3337069"/>
            <a:ext cx="668733" cy="498147"/>
          </a:xfrm>
          <a:custGeom>
            <a:avLst/>
            <a:gdLst>
              <a:gd name="connsiteX0" fmla="*/ 454353 w 874037"/>
              <a:gd name="connsiteY0" fmla="*/ 498147 h 498147"/>
              <a:gd name="connsiteX1" fmla="*/ 870388 w 874037"/>
              <a:gd name="connsiteY1" fmla="*/ 235388 h 498147"/>
              <a:gd name="connsiteX2" fmla="*/ 432457 w 874037"/>
              <a:gd name="connsiteY2" fmla="*/ 5474 h 498147"/>
              <a:gd name="connsiteX3" fmla="*/ 5474 w 874037"/>
              <a:gd name="connsiteY3" fmla="*/ 202543 h 498147"/>
              <a:gd name="connsiteX4" fmla="*/ 399612 w 874037"/>
              <a:gd name="connsiteY4" fmla="*/ 498147 h 498147"/>
              <a:gd name="connsiteX0" fmla="*/ 454353 w 879733"/>
              <a:gd name="connsiteY0" fmla="*/ 498147 h 498147"/>
              <a:gd name="connsiteX1" fmla="*/ 870388 w 879733"/>
              <a:gd name="connsiteY1" fmla="*/ 235388 h 498147"/>
              <a:gd name="connsiteX2" fmla="*/ 432457 w 879733"/>
              <a:gd name="connsiteY2" fmla="*/ 5474 h 498147"/>
              <a:gd name="connsiteX3" fmla="*/ 5474 w 879733"/>
              <a:gd name="connsiteY3" fmla="*/ 202543 h 498147"/>
              <a:gd name="connsiteX4" fmla="*/ 399612 w 879733"/>
              <a:gd name="connsiteY4" fmla="*/ 498147 h 498147"/>
              <a:gd name="connsiteX0" fmla="*/ 454353 w 904793"/>
              <a:gd name="connsiteY0" fmla="*/ 498147 h 498147"/>
              <a:gd name="connsiteX1" fmla="*/ 870388 w 904793"/>
              <a:gd name="connsiteY1" fmla="*/ 235388 h 498147"/>
              <a:gd name="connsiteX2" fmla="*/ 432457 w 904793"/>
              <a:gd name="connsiteY2" fmla="*/ 5474 h 498147"/>
              <a:gd name="connsiteX3" fmla="*/ 5474 w 904793"/>
              <a:gd name="connsiteY3" fmla="*/ 202543 h 498147"/>
              <a:gd name="connsiteX4" fmla="*/ 399612 w 904793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99319"/>
              <a:gd name="connsiteY0" fmla="*/ 498147 h 498147"/>
              <a:gd name="connsiteX1" fmla="*/ 864914 w 899319"/>
              <a:gd name="connsiteY1" fmla="*/ 235388 h 498147"/>
              <a:gd name="connsiteX2" fmla="*/ 426983 w 899319"/>
              <a:gd name="connsiteY2" fmla="*/ 5474 h 498147"/>
              <a:gd name="connsiteX3" fmla="*/ 0 w 899319"/>
              <a:gd name="connsiteY3" fmla="*/ 202543 h 498147"/>
              <a:gd name="connsiteX4" fmla="*/ 394138 w 89931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  <a:gd name="connsiteX0" fmla="*/ 448879 w 865189"/>
              <a:gd name="connsiteY0" fmla="*/ 498147 h 498147"/>
              <a:gd name="connsiteX1" fmla="*/ 864914 w 865189"/>
              <a:gd name="connsiteY1" fmla="*/ 235388 h 498147"/>
              <a:gd name="connsiteX2" fmla="*/ 426983 w 865189"/>
              <a:gd name="connsiteY2" fmla="*/ 5474 h 498147"/>
              <a:gd name="connsiteX3" fmla="*/ 0 w 865189"/>
              <a:gd name="connsiteY3" fmla="*/ 202543 h 498147"/>
              <a:gd name="connsiteX4" fmla="*/ 394138 w 865189"/>
              <a:gd name="connsiteY4" fmla="*/ 498147 h 498147"/>
              <a:gd name="connsiteX0" fmla="*/ 448879 w 864914"/>
              <a:gd name="connsiteY0" fmla="*/ 498147 h 498147"/>
              <a:gd name="connsiteX1" fmla="*/ 864914 w 864914"/>
              <a:gd name="connsiteY1" fmla="*/ 235388 h 498147"/>
              <a:gd name="connsiteX2" fmla="*/ 426983 w 864914"/>
              <a:gd name="connsiteY2" fmla="*/ 5474 h 498147"/>
              <a:gd name="connsiteX3" fmla="*/ 0 w 864914"/>
              <a:gd name="connsiteY3" fmla="*/ 202543 h 498147"/>
              <a:gd name="connsiteX4" fmla="*/ 394138 w 864914"/>
              <a:gd name="connsiteY4" fmla="*/ 498147 h 4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914" h="498147">
                <a:moveTo>
                  <a:pt x="448879" y="498147"/>
                </a:moveTo>
                <a:cubicBezTo>
                  <a:pt x="658721" y="407823"/>
                  <a:pt x="848763" y="412677"/>
                  <a:pt x="864914" y="235388"/>
                </a:cubicBezTo>
                <a:cubicBezTo>
                  <a:pt x="841887" y="30430"/>
                  <a:pt x="571135" y="10948"/>
                  <a:pt x="426983" y="5474"/>
                </a:cubicBezTo>
                <a:cubicBezTo>
                  <a:pt x="282831" y="0"/>
                  <a:pt x="21130" y="44724"/>
                  <a:pt x="0" y="202543"/>
                </a:cubicBezTo>
                <a:cubicBezTo>
                  <a:pt x="10111" y="386949"/>
                  <a:pt x="194332" y="391401"/>
                  <a:pt x="394138" y="498147"/>
                </a:cubicBezTo>
              </a:path>
            </a:pathLst>
          </a:cu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486400" y="1828800"/>
            <a:ext cx="2286000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 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'us'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  <a:br>
              <a:rPr lang="en-US" sz="1600" b="1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Language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  Country: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gb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86400" y="4215824"/>
            <a:ext cx="2286000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/>
                <a:cs typeface="Courier New"/>
              </a:rPr>
              <a:t>DocId</a:t>
            </a:r>
            <a:r>
              <a:rPr lang="en-US" sz="1600" b="1" dirty="0" smtClean="0">
                <a:latin typeface="Courier New"/>
                <a:cs typeface="Courier New"/>
              </a:rPr>
              <a:t>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Name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66000" y="16764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/>
                <a:ea typeface="ＭＳ Ｐゴシック" charset="-128"/>
                <a:cs typeface="Times New Roman"/>
              </a:rPr>
              <a:t>s</a:t>
            </a:r>
            <a:r>
              <a:rPr lang="en-US" sz="2800" b="1" baseline="-25000" dirty="0" smtClean="0">
                <a:latin typeface="Times New Roman"/>
                <a:ea typeface="ＭＳ Ｐゴシック" charset="-128"/>
                <a:cs typeface="Times New Roman"/>
              </a:rPr>
              <a:t>1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53300" y="4073604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/>
                <a:ea typeface="ＭＳ Ｐゴシック" charset="-128"/>
                <a:cs typeface="Times New Roman"/>
              </a:rPr>
              <a:t>s</a:t>
            </a:r>
            <a:r>
              <a:rPr lang="en-US" sz="2800" b="1" baseline="-25000" dirty="0" smtClean="0">
                <a:latin typeface="Times New Roman"/>
                <a:ea typeface="ＭＳ Ｐゴシック" charset="-128"/>
                <a:cs typeface="Times New Roman"/>
              </a:rPr>
              <a:t>2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4200" y="5226040"/>
            <a:ext cx="917430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kern="0" dirty="0" smtClean="0">
                <a:latin typeface="Arial"/>
                <a:ea typeface="ＭＳ Ｐゴシック" charset="-128"/>
                <a:cs typeface="Arial"/>
              </a:rPr>
              <a:t>Structure of parent fields is preserved.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kern="0" dirty="0" smtClean="0">
                <a:latin typeface="Arial"/>
                <a:ea typeface="ＭＳ Ｐゴシック" charset="-128"/>
                <a:cs typeface="Arial"/>
              </a:rPr>
              <a:t>Useful for queries like </a:t>
            </a:r>
            <a:r>
              <a:rPr lang="en-US" kern="0" dirty="0" smtClean="0">
                <a:latin typeface="Courier"/>
                <a:ea typeface="ＭＳ Ｐゴシック" charset="-128"/>
                <a:cs typeface="Courier"/>
              </a:rPr>
              <a:t>/Name[3]/Language[1]/Country</a:t>
            </a:r>
          </a:p>
          <a:p>
            <a:pPr marL="230188" lvl="0" indent="-230188">
              <a:spcAft>
                <a:spcPts val="600"/>
              </a:spcAft>
              <a:buFont typeface="Arial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Selective assembly (vs. full assembly in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XMill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[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Liefke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Suciu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'00])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000" y="304800"/>
            <a:ext cx="32561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Both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Dremel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and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can read same columnar data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Tm="334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35250" y="1695450"/>
            <a:ext cx="519430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6553200" cy="838200"/>
          </a:xfrm>
        </p:spPr>
        <p:txBody>
          <a:bodyPr/>
          <a:lstStyle/>
          <a:p>
            <a:r>
              <a:rPr lang="en-US" dirty="0" smtClean="0"/>
              <a:t>Selective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2200" y="3848100"/>
            <a:ext cx="1139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columns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765800" y="3562290"/>
            <a:ext cx="1039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records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650606" y="4702702"/>
            <a:ext cx="1026697" cy="3293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26657" y="4395335"/>
            <a:ext cx="895290" cy="401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119894" y="3505199"/>
            <a:ext cx="304800" cy="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68487" y="2819400"/>
            <a:ext cx="99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objects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548611" y="3884189"/>
            <a:ext cx="1371600" cy="402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853410" y="2512592"/>
            <a:ext cx="762001" cy="4017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1622633" y="2492997"/>
            <a:ext cx="148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from records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7594600" y="3048000"/>
            <a:ext cx="213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80"/>
              </a:lnSpc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2513625" y="1981200"/>
            <a:ext cx="228600" cy="14478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1577718" y="4440534"/>
            <a:ext cx="1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from columns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7670800" y="4964668"/>
            <a:ext cx="1826755" cy="58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80"/>
              </a:lnSpc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a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 read +</a:t>
            </a:r>
            <a:b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    decompress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7670800" y="4419600"/>
            <a:ext cx="1518828" cy="58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80"/>
              </a:lnSpc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 assemble</a:t>
            </a:r>
            <a:b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      records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7670800" y="3810000"/>
            <a:ext cx="1737149" cy="58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80"/>
              </a:lnSpc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 parse as</a:t>
            </a:r>
            <a:b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    C++ objects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7670800" y="3048000"/>
            <a:ext cx="1826755" cy="58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80"/>
              </a:lnSpc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 read +</a:t>
            </a:r>
            <a:b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     decompress</a:t>
            </a:r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7670800" y="1905000"/>
            <a:ext cx="1801282" cy="58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80"/>
              </a:lnSpc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 parse as</a:t>
            </a:r>
            <a:b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    C++ objects</a:t>
            </a:r>
            <a:endParaRPr lang="en-US" sz="1800" dirty="0"/>
          </a:p>
        </p:txBody>
      </p:sp>
      <p:sp>
        <p:nvSpPr>
          <p:cNvPr id="41" name="Left Brace 40"/>
          <p:cNvSpPr/>
          <p:nvPr/>
        </p:nvSpPr>
        <p:spPr>
          <a:xfrm>
            <a:off x="2513625" y="4047347"/>
            <a:ext cx="228600" cy="12954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2974" y="1447800"/>
            <a:ext cx="119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time (sec)</a:t>
            </a: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4699000" y="5791200"/>
            <a:ext cx="182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number of fields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7137400" y="152400"/>
            <a:ext cx="2946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"cold" time on local disk,</a:t>
            </a:r>
            <a:b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averaged over 30 runs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994977" y="6457890"/>
            <a:ext cx="6514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Tablet: 375 MB (compressed), 300K rows, 125 columns</a:t>
            </a:r>
            <a:endParaRPr lang="en-US" sz="16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7000" y="4572000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2-4x overhead of</a:t>
            </a:r>
            <a:b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using records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7000" y="2438400"/>
            <a:ext cx="1928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10x speedup</a:t>
            </a:r>
            <a:b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using columnar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storage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Tm="1082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4517D-ABC6-CF47-9039-6E563CFF05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Content Placeholder 7" descr="meme-2731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523" b="-5523"/>
          <a:stretch>
            <a:fillRect/>
          </a:stretch>
        </p:blipFill>
        <p:spPr>
          <a:xfrm>
            <a:off x="1651000" y="0"/>
            <a:ext cx="6858000" cy="7394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Query processing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advTm="20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9144000" cy="1066800"/>
          </a:xfrm>
        </p:spPr>
        <p:txBody>
          <a:bodyPr/>
          <a:lstStyle/>
          <a:p>
            <a:r>
              <a:rPr lang="en-US" dirty="0" smtClean="0"/>
              <a:t>Data mgmt at Google</a:t>
            </a:r>
            <a:br>
              <a:rPr lang="en-US" dirty="0" smtClean="0"/>
            </a:br>
            <a:r>
              <a:rPr lang="en-US" sz="2400" dirty="0" smtClean="0"/>
              <a:t>sample from </a:t>
            </a:r>
            <a:r>
              <a:rPr lang="en-US" sz="2400" kern="1200" dirty="0" smtClean="0">
                <a:solidFill>
                  <a:srgbClr val="008000"/>
                </a:solidFill>
                <a:latin typeface="Times New Roman" charset="0"/>
                <a:ea typeface="+mn-ea"/>
                <a:cs typeface="+mn-cs"/>
              </a:rPr>
              <a:t>http://</a:t>
            </a:r>
            <a:r>
              <a:rPr lang="en-US" sz="2400" kern="1200" dirty="0" err="1" smtClean="0">
                <a:solidFill>
                  <a:srgbClr val="008000"/>
                </a:solidFill>
                <a:latin typeface="Times New Roman" charset="0"/>
                <a:ea typeface="+mn-ea"/>
                <a:cs typeface="+mn-cs"/>
              </a:rPr>
              <a:t>research.google.com/pubs/papers.html</a:t>
            </a:r>
            <a:endParaRPr lang="en-US" sz="2400" kern="1200" dirty="0" smtClean="0">
              <a:solidFill>
                <a:srgbClr val="008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1600"/>
            <a:ext cx="9372600" cy="5715000"/>
          </a:xfrm>
        </p:spPr>
        <p:txBody>
          <a:bodyPr/>
          <a:lstStyle/>
          <a:p>
            <a:r>
              <a:rPr lang="en-US" dirty="0" smtClean="0"/>
              <a:t>Classics</a:t>
            </a:r>
          </a:p>
          <a:p>
            <a:pPr lvl="1"/>
            <a:r>
              <a:rPr lang="en-US" dirty="0" smtClean="0"/>
              <a:t>GFS </a:t>
            </a:r>
            <a:r>
              <a:rPr lang="en-US" sz="2400" dirty="0" smtClean="0"/>
              <a:t>[SOSP’03]: distributed file system</a:t>
            </a:r>
          </a:p>
          <a:p>
            <a:pPr lvl="1"/>
            <a:r>
              <a:rPr lang="en-US" dirty="0" err="1" smtClean="0"/>
              <a:t>Bigtable</a:t>
            </a:r>
            <a:r>
              <a:rPr lang="en-US" dirty="0" smtClean="0"/>
              <a:t> </a:t>
            </a:r>
            <a:r>
              <a:rPr lang="en-US" sz="2400" dirty="0" smtClean="0"/>
              <a:t>[OSDI’06]: key/value store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sz="2400" dirty="0" smtClean="0"/>
              <a:t>[OSDI’04]: batch-oriented processing</a:t>
            </a:r>
          </a:p>
          <a:p>
            <a:pPr lvl="1"/>
            <a:r>
              <a:rPr lang="en-US" dirty="0" err="1" smtClean="0"/>
              <a:t>Sawzall</a:t>
            </a:r>
            <a:r>
              <a:rPr lang="en-US" dirty="0" smtClean="0"/>
              <a:t> </a:t>
            </a:r>
            <a:r>
              <a:rPr lang="en-US" sz="2400" dirty="0" smtClean="0"/>
              <a:t>[Sci.Pr.’05]: PL on top of MR</a:t>
            </a:r>
            <a:endParaRPr lang="en-US" dirty="0" smtClean="0"/>
          </a:p>
          <a:p>
            <a:r>
              <a:rPr lang="en-US" dirty="0" smtClean="0"/>
              <a:t>Recent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 </a:t>
            </a:r>
            <a:r>
              <a:rPr lang="en-US" sz="2400" dirty="0" smtClean="0"/>
              <a:t>[SIGMOD’10]</a:t>
            </a:r>
            <a:r>
              <a:rPr lang="en-US" dirty="0" smtClean="0"/>
              <a:t>: </a:t>
            </a:r>
            <a:r>
              <a:rPr lang="en-US" sz="2400" dirty="0" smtClean="0"/>
              <a:t>Graph mining</a:t>
            </a:r>
            <a:endParaRPr lang="en-US" dirty="0" smtClean="0"/>
          </a:p>
          <a:p>
            <a:pPr lvl="1"/>
            <a:r>
              <a:rPr lang="en-US" dirty="0" err="1" smtClean="0"/>
              <a:t>FlumeJava</a:t>
            </a:r>
            <a:r>
              <a:rPr lang="en-US" dirty="0" smtClean="0"/>
              <a:t> </a:t>
            </a:r>
            <a:r>
              <a:rPr lang="en-US" sz="2400" dirty="0" smtClean="0"/>
              <a:t>[PLDI’10]: Java library for data-parallel pipelines</a:t>
            </a:r>
          </a:p>
          <a:p>
            <a:pPr lvl="1"/>
            <a:r>
              <a:rPr lang="en-US" dirty="0" smtClean="0"/>
              <a:t>Megastore </a:t>
            </a:r>
            <a:r>
              <a:rPr lang="en-US" sz="2400" dirty="0" smtClean="0"/>
              <a:t>[to appear in CIDR’11]</a:t>
            </a:r>
            <a:endParaRPr lang="en-US" dirty="0" smtClean="0"/>
          </a:p>
          <a:p>
            <a:pPr lvl="2"/>
            <a:r>
              <a:rPr lang="en-US" dirty="0" smtClean="0"/>
              <a:t>Transactions, consistent repl., secondary </a:t>
            </a:r>
            <a:r>
              <a:rPr lang="en-US" dirty="0" err="1" smtClean="0"/>
              <a:t>idx</a:t>
            </a:r>
            <a:r>
              <a:rPr lang="en-US" dirty="0" smtClean="0"/>
              <a:t> on top of BT</a:t>
            </a:r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for select-project-aggregate</a:t>
            </a:r>
          </a:p>
          <a:p>
            <a:pPr lvl="1"/>
            <a:r>
              <a:rPr lang="en-US" dirty="0" smtClean="0"/>
              <a:t>Very common class of interactive queries</a:t>
            </a:r>
          </a:p>
          <a:p>
            <a:pPr lvl="1"/>
            <a:r>
              <a:rPr lang="en-US" dirty="0" smtClean="0"/>
              <a:t>Single scan</a:t>
            </a:r>
          </a:p>
          <a:p>
            <a:pPr lvl="1"/>
            <a:r>
              <a:rPr lang="en-US" dirty="0" smtClean="0"/>
              <a:t>Within-record and cross-record aggregation</a:t>
            </a:r>
          </a:p>
          <a:p>
            <a:r>
              <a:rPr lang="en-US" dirty="0" smtClean="0"/>
              <a:t>Unit of storage: </a:t>
            </a:r>
            <a:r>
              <a:rPr lang="en-US" i="1" dirty="0" smtClean="0"/>
              <a:t>tablet</a:t>
            </a:r>
          </a:p>
          <a:p>
            <a:pPr lvl="1"/>
            <a:r>
              <a:rPr lang="en-US" dirty="0" smtClean="0"/>
              <a:t>Self-contained horizontal partition of a table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Unit of execution: </a:t>
            </a:r>
            <a:r>
              <a:rPr lang="en-US" i="1" dirty="0" smtClean="0"/>
              <a:t>slot</a:t>
            </a:r>
          </a:p>
          <a:p>
            <a:pPr lvl="1"/>
            <a:r>
              <a:rPr lang="en-US" dirty="0" smtClean="0"/>
              <a:t>Thread on a server</a:t>
            </a:r>
          </a:p>
          <a:p>
            <a:pPr lvl="1"/>
            <a:r>
              <a:rPr lang="en-US" dirty="0" smtClean="0"/>
              <a:t>E.g., 3K servers × 8 threads = 24K slots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46200" y="4465320"/>
          <a:ext cx="6773334" cy="792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6400"/>
                <a:gridCol w="2839156"/>
                <a:gridCol w="752593"/>
                <a:gridCol w="752592"/>
                <a:gridCol w="752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Schema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8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Metadata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84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8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keys, order, ranges, …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000" b="0" baseline="-25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2000" b="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US" sz="2000" b="0" baseline="-25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844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tree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54584" y="6320135"/>
            <a:ext cx="4038600" cy="461665"/>
          </a:xfrm>
          <a:prstGeom prst="rect">
            <a:avLst/>
          </a:prstGeom>
          <a:solidFill>
            <a:srgbClr val="FFF4E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storage layer (e.g., GFS)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grpSp>
        <p:nvGrpSpPr>
          <p:cNvPr id="9" name="Group 41"/>
          <p:cNvGrpSpPr/>
          <p:nvPr/>
        </p:nvGrpSpPr>
        <p:grpSpPr>
          <a:xfrm>
            <a:off x="2576250" y="5029200"/>
            <a:ext cx="533400" cy="536278"/>
            <a:chOff x="6375400" y="4495800"/>
            <a:chExt cx="533400" cy="536278"/>
          </a:xfrm>
        </p:grpSpPr>
        <p:sp>
          <p:nvSpPr>
            <p:cNvPr id="45" name="Rectangle 44"/>
            <p:cNvSpPr/>
            <p:nvPr/>
          </p:nvSpPr>
          <p:spPr>
            <a:xfrm>
              <a:off x="6375400" y="4495800"/>
              <a:ext cx="533400" cy="536278"/>
            </a:xfrm>
            <a:prstGeom prst="rect">
              <a:avLst/>
            </a:prstGeom>
            <a:solidFill>
              <a:srgbClr val="D3E2F5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6489700" y="4573439"/>
              <a:ext cx="304800" cy="381000"/>
            </a:xfrm>
            <a:prstGeom prst="can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3262050" y="5029200"/>
            <a:ext cx="533400" cy="536278"/>
            <a:chOff x="6375400" y="4495800"/>
            <a:chExt cx="533400" cy="536278"/>
          </a:xfrm>
        </p:grpSpPr>
        <p:sp>
          <p:nvSpPr>
            <p:cNvPr id="56" name="Rectangle 55"/>
            <p:cNvSpPr/>
            <p:nvPr/>
          </p:nvSpPr>
          <p:spPr>
            <a:xfrm>
              <a:off x="6375400" y="4495800"/>
              <a:ext cx="533400" cy="536278"/>
            </a:xfrm>
            <a:prstGeom prst="rect">
              <a:avLst/>
            </a:prstGeom>
            <a:solidFill>
              <a:srgbClr val="D3E2F5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6489700" y="4573439"/>
              <a:ext cx="304800" cy="381000"/>
            </a:xfrm>
            <a:prstGeom prst="can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947850" y="5029200"/>
            <a:ext cx="533400" cy="536278"/>
            <a:chOff x="6375400" y="4495800"/>
            <a:chExt cx="533400" cy="536278"/>
          </a:xfrm>
        </p:grpSpPr>
        <p:sp>
          <p:nvSpPr>
            <p:cNvPr id="59" name="Rectangle 58"/>
            <p:cNvSpPr/>
            <p:nvPr/>
          </p:nvSpPr>
          <p:spPr>
            <a:xfrm>
              <a:off x="6375400" y="4495800"/>
              <a:ext cx="533400" cy="536278"/>
            </a:xfrm>
            <a:prstGeom prst="rect">
              <a:avLst/>
            </a:prstGeom>
            <a:solidFill>
              <a:srgbClr val="D3E2F5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6489700" y="4573439"/>
              <a:ext cx="304800" cy="381000"/>
            </a:xfrm>
            <a:prstGeom prst="can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3033450" y="3505200"/>
            <a:ext cx="533400" cy="536278"/>
          </a:xfrm>
          <a:prstGeom prst="rect">
            <a:avLst/>
          </a:prstGeom>
          <a:solidFill>
            <a:srgbClr val="D3E2F5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61"/>
          <p:cNvGrpSpPr/>
          <p:nvPr/>
        </p:nvGrpSpPr>
        <p:grpSpPr>
          <a:xfrm>
            <a:off x="3635784" y="4191000"/>
            <a:ext cx="152400" cy="457200"/>
            <a:chOff x="5537200" y="3352799"/>
            <a:chExt cx="152401" cy="688676"/>
          </a:xfrm>
        </p:grpSpPr>
        <p:cxnSp>
          <p:nvCxnSpPr>
            <p:cNvPr id="63" name="Straight Arrow Connector 62"/>
            <p:cNvCxnSpPr/>
            <p:nvPr/>
          </p:nvCxnSpPr>
          <p:spPr>
            <a:xfrm rot="16200000" flipH="1">
              <a:off x="5192863" y="3697136"/>
              <a:ext cx="688675" cy="1"/>
            </a:xfrm>
            <a:prstGeom prst="straightConnector1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 flipH="1">
              <a:off x="5345263" y="3697137"/>
              <a:ext cx="688675" cy="1"/>
            </a:xfrm>
            <a:prstGeom prst="straightConnector1">
              <a:avLst/>
            </a:prstGeom>
            <a:ln>
              <a:headEnd type="arrow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719250" y="3505200"/>
            <a:ext cx="533400" cy="536278"/>
          </a:xfrm>
          <a:prstGeom prst="rect">
            <a:avLst/>
          </a:prstGeom>
          <a:solidFill>
            <a:srgbClr val="D3E2F5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328850" y="3352800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sp>
        <p:nvSpPr>
          <p:cNvPr id="67" name="Rectangle 66"/>
          <p:cNvSpPr/>
          <p:nvPr/>
        </p:nvSpPr>
        <p:spPr>
          <a:xfrm>
            <a:off x="4557450" y="4876800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sp>
        <p:nvSpPr>
          <p:cNvPr id="68" name="Rectangle 67"/>
          <p:cNvSpPr/>
          <p:nvPr/>
        </p:nvSpPr>
        <p:spPr>
          <a:xfrm>
            <a:off x="3338250" y="4368224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grpSp>
        <p:nvGrpSpPr>
          <p:cNvPr id="13" name="Group 68"/>
          <p:cNvGrpSpPr/>
          <p:nvPr/>
        </p:nvGrpSpPr>
        <p:grpSpPr>
          <a:xfrm>
            <a:off x="3635784" y="2895600"/>
            <a:ext cx="152400" cy="457200"/>
            <a:chOff x="5537200" y="3352799"/>
            <a:chExt cx="152401" cy="688676"/>
          </a:xfrm>
        </p:grpSpPr>
        <p:cxnSp>
          <p:nvCxnSpPr>
            <p:cNvPr id="70" name="Straight Arrow Connector 69"/>
            <p:cNvCxnSpPr/>
            <p:nvPr/>
          </p:nvCxnSpPr>
          <p:spPr>
            <a:xfrm rot="16200000" flipH="1">
              <a:off x="5192863" y="3697136"/>
              <a:ext cx="688675" cy="1"/>
            </a:xfrm>
            <a:prstGeom prst="straightConnector1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6200000" flipH="1">
              <a:off x="5345263" y="3697137"/>
              <a:ext cx="688675" cy="1"/>
            </a:xfrm>
            <a:prstGeom prst="straightConnector1">
              <a:avLst/>
            </a:prstGeom>
            <a:ln>
              <a:headEnd type="arrow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3407184" y="2286000"/>
            <a:ext cx="533400" cy="536278"/>
          </a:xfrm>
          <a:prstGeom prst="rect">
            <a:avLst/>
          </a:prstGeom>
          <a:solidFill>
            <a:srgbClr val="D3E2F5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72"/>
          <p:cNvGrpSpPr/>
          <p:nvPr/>
        </p:nvGrpSpPr>
        <p:grpSpPr>
          <a:xfrm>
            <a:off x="3711984" y="5791200"/>
            <a:ext cx="152400" cy="457200"/>
            <a:chOff x="5537200" y="3352799"/>
            <a:chExt cx="152401" cy="688676"/>
          </a:xfrm>
        </p:grpSpPr>
        <p:cxnSp>
          <p:nvCxnSpPr>
            <p:cNvPr id="74" name="Straight Arrow Connector 73"/>
            <p:cNvCxnSpPr/>
            <p:nvPr/>
          </p:nvCxnSpPr>
          <p:spPr>
            <a:xfrm rot="16200000" flipH="1">
              <a:off x="5192863" y="3697136"/>
              <a:ext cx="688675" cy="1"/>
            </a:xfrm>
            <a:prstGeom prst="straightConnector1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H="1">
              <a:off x="5345263" y="3697137"/>
              <a:ext cx="688675" cy="1"/>
            </a:xfrm>
            <a:prstGeom prst="straightConnector1">
              <a:avLst/>
            </a:prstGeom>
            <a:ln>
              <a:headEnd type="arrow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647013" y="4590872"/>
            <a:ext cx="178822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leaf servers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(with local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storage)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7013" y="3207603"/>
            <a:ext cx="1878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intermediate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servers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63984" y="213360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root server</a:t>
            </a:r>
            <a:endParaRPr lang="en-US" dirty="0"/>
          </a:p>
        </p:txBody>
      </p:sp>
      <p:grpSp>
        <p:nvGrpSpPr>
          <p:cNvPr id="15" name="Group 78"/>
          <p:cNvGrpSpPr/>
          <p:nvPr/>
        </p:nvGrpSpPr>
        <p:grpSpPr>
          <a:xfrm>
            <a:off x="3635784" y="1752600"/>
            <a:ext cx="152400" cy="457200"/>
            <a:chOff x="5537200" y="3352799"/>
            <a:chExt cx="152401" cy="688676"/>
          </a:xfrm>
        </p:grpSpPr>
        <p:cxnSp>
          <p:nvCxnSpPr>
            <p:cNvPr id="80" name="Straight Arrow Connector 79"/>
            <p:cNvCxnSpPr/>
            <p:nvPr/>
          </p:nvCxnSpPr>
          <p:spPr>
            <a:xfrm rot="16200000" flipH="1">
              <a:off x="5192863" y="3697136"/>
              <a:ext cx="688675" cy="1"/>
            </a:xfrm>
            <a:prstGeom prst="straightConnector1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H="1">
              <a:off x="5345263" y="3697137"/>
              <a:ext cx="688675" cy="1"/>
            </a:xfrm>
            <a:prstGeom prst="straightConnector1">
              <a:avLst/>
            </a:prstGeom>
            <a:ln>
              <a:headEnd type="arrow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3254784" y="1295400"/>
            <a:ext cx="903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client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308600" y="1371600"/>
            <a:ext cx="4724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Parallelizes scheduling and aggregation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Fault tolerance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Stragglers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Designed for "small" results (&lt;1M records)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80200" y="3810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[Dean WSDM'09]</a:t>
            </a:r>
            <a:endParaRPr lang="en-US" dirty="0"/>
          </a:p>
        </p:txBody>
      </p:sp>
    </p:spTree>
  </p:cSld>
  <p:clrMapOvr>
    <a:masterClrMapping/>
  </p:clrMapOvr>
  <p:transition advTm="10171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89000" y="1600200"/>
            <a:ext cx="8534400" cy="1219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count()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5200" y="16764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SELECT A, COUNT(B) FROM T GROUP BY A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T = {/gfs/1, /gfs/2, …, /gfs/100000}</a:t>
            </a:r>
            <a:endParaRPr lang="en-US" sz="20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5800" y="16764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SELECT A, </a:t>
            </a:r>
            <a:r>
              <a:rPr lang="en-US" sz="2000" dirty="0" err="1" smtClean="0">
                <a:latin typeface="Arial"/>
                <a:cs typeface="Arial"/>
              </a:rPr>
              <a:t>SUM(c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FROM (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 UNION ALL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10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GROUP BY A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000" y="3886200"/>
            <a:ext cx="37338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SELECT A, COUNT(B) AS </a:t>
            </a:r>
            <a:r>
              <a:rPr lang="en-US" sz="2000" dirty="0" err="1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FROM T</a:t>
            </a:r>
            <a:r>
              <a:rPr lang="en-US" sz="2000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1 GROUP BY A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000" baseline="-25000" dirty="0" smtClean="0">
                <a:solidFill>
                  <a:srgbClr val="660066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1 = {/gfs/1, …, /gfs/10000}</a:t>
            </a:r>
            <a:endParaRPr lang="en-US" sz="20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0000" y="3886200"/>
            <a:ext cx="40386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SELECT A, COUNT(B) AS </a:t>
            </a:r>
            <a:r>
              <a:rPr lang="en-US" sz="2000" dirty="0" err="1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FROM T</a:t>
            </a:r>
            <a:r>
              <a:rPr lang="en-US" sz="2000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2 GROUP BY A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000" baseline="-25000" dirty="0" smtClean="0">
                <a:solidFill>
                  <a:srgbClr val="660066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2 = {/gfs/10001, …, /gfs/20000}</a:t>
            </a:r>
            <a:endParaRPr lang="en-US" sz="20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000" y="5638800"/>
            <a:ext cx="35052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SELECT A, COUNT(B) AS </a:t>
            </a:r>
            <a:r>
              <a:rPr lang="en-US" sz="2000" dirty="0" err="1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FROM T</a:t>
            </a:r>
            <a:r>
              <a:rPr lang="en-US" sz="2000" baseline="-25000" dirty="0" smtClean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1 GROUP BY A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000" baseline="-25000" dirty="0" smtClean="0">
                <a:solidFill>
                  <a:srgbClr val="660066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cs typeface="Arial"/>
              </a:rPr>
              <a:t>1 = {/gfs/1}</a:t>
            </a:r>
            <a:endParaRPr lang="en-US" sz="20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4800" y="4038600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71307" y="1905000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1307" y="4038600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1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1307" y="5867400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3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29" idx="2"/>
            <a:endCxn id="6" idx="0"/>
          </p:cNvCxnSpPr>
          <p:nvPr/>
        </p:nvCxnSpPr>
        <p:spPr>
          <a:xfrm rot="5400000">
            <a:off x="3422650" y="2152650"/>
            <a:ext cx="1066800" cy="240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9" idx="2"/>
            <a:endCxn id="7" idx="0"/>
          </p:cNvCxnSpPr>
          <p:nvPr/>
        </p:nvCxnSpPr>
        <p:spPr>
          <a:xfrm rot="16200000" flipH="1">
            <a:off x="5594350" y="2381250"/>
            <a:ext cx="10668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</p:cNvCxnSpPr>
          <p:nvPr/>
        </p:nvCxnSpPr>
        <p:spPr>
          <a:xfrm rot="5400000">
            <a:off x="2292182" y="5175083"/>
            <a:ext cx="736939" cy="190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080000" y="1981200"/>
            <a:ext cx="5334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9000" y="3505200"/>
            <a:ext cx="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80000" y="3505200"/>
            <a:ext cx="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smtClean="0">
                <a:solidFill>
                  <a:srgbClr val="00009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79600" y="6705600"/>
            <a:ext cx="2080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Data access ops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066" y="4876800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4775200" y="5791200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 . .</a:t>
            </a:r>
            <a:endParaRPr lang="en-US" sz="3200" dirty="0"/>
          </a:p>
        </p:txBody>
      </p:sp>
      <p:sp>
        <p:nvSpPr>
          <p:cNvPr id="24" name="Right Arrow 23"/>
          <p:cNvSpPr/>
          <p:nvPr/>
        </p:nvSpPr>
        <p:spPr>
          <a:xfrm>
            <a:off x="4165600" y="4267200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661400" y="4267200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serving tree depth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12800" y="1076739"/>
            <a:ext cx="8457096" cy="3571461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5118652" y="1940339"/>
            <a:ext cx="664817" cy="216452"/>
          </a:xfrm>
          <a:prstGeom prst="wave">
            <a:avLst/>
          </a:prstGeom>
          <a:solidFill>
            <a:srgbClr val="4D85D1"/>
          </a:solidFill>
          <a:ln>
            <a:solidFill>
              <a:srgbClr val="4D85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9035" y="1300874"/>
            <a:ext cx="3018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execution time (sec)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2294" y="4572000"/>
            <a:ext cx="7572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SELECT country, </a:t>
            </a:r>
            <a:r>
              <a:rPr lang="en-US" dirty="0" err="1" smtClean="0">
                <a:latin typeface="Courier"/>
                <a:cs typeface="Courier"/>
              </a:rPr>
              <a:t>SUM(item.amount</a:t>
            </a:r>
            <a:r>
              <a:rPr lang="en-US" dirty="0" smtClean="0">
                <a:latin typeface="Courier"/>
                <a:cs typeface="Courier"/>
              </a:rPr>
              <a:t>) FROM T2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GROUP BY country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8390" y="5486400"/>
            <a:ext cx="73878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SELECT domain, </a:t>
            </a:r>
            <a:r>
              <a:rPr lang="en-US" dirty="0" err="1" smtClean="0">
                <a:latin typeface="Courier"/>
                <a:cs typeface="Courier"/>
              </a:rPr>
              <a:t>SUM(item.amount</a:t>
            </a:r>
            <a:r>
              <a:rPr lang="en-US" dirty="0" smtClean="0">
                <a:latin typeface="Courier"/>
                <a:cs typeface="Courier"/>
              </a:rPr>
              <a:t>) FROM T2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WHERE domain CONTAINS ’.net’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GROUP BY domain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52" y="46437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069" y="55581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76747" y="6472535"/>
            <a:ext cx="298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/>
            <a:r>
              <a:rPr lang="en-US" dirty="0" smtClean="0">
                <a:solidFill>
                  <a:srgbClr val="FF0000"/>
                </a:solidFill>
              </a:rPr>
              <a:t>40 billion nested items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7200" y="3724629"/>
            <a:ext cx="271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(returns 100s of records)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0000" y="3724629"/>
            <a:ext cx="2392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(returns 1M records)</a:t>
            </a:r>
            <a:endParaRPr lang="en-US" sz="2000" dirty="0"/>
          </a:p>
        </p:txBody>
      </p:sp>
      <p:sp>
        <p:nvSpPr>
          <p:cNvPr id="19" name="Wave 18"/>
          <p:cNvSpPr/>
          <p:nvPr/>
        </p:nvSpPr>
        <p:spPr>
          <a:xfrm>
            <a:off x="5118652" y="1241287"/>
            <a:ext cx="664817" cy="216452"/>
          </a:xfrm>
          <a:prstGeom prst="wave">
            <a:avLst/>
          </a:prstGeom>
          <a:solidFill>
            <a:srgbClr val="4D85D1"/>
          </a:solidFill>
          <a:ln>
            <a:solidFill>
              <a:srgbClr val="4D85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59334" y="914400"/>
            <a:ext cx="29958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deeper the tree,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better we can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parallelize aggregation</a:t>
            </a:r>
          </a:p>
        </p:txBody>
      </p:sp>
    </p:spTree>
  </p:cSld>
  <p:clrMapOvr>
    <a:masterClrMapping/>
  </p:clrMapOvr>
  <p:transition advTm="9831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0591" y="1600200"/>
            <a:ext cx="7603393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2400" y="1367135"/>
            <a:ext cx="293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execution time (sec)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899400" y="3276600"/>
            <a:ext cx="1775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number of</a:t>
            </a:r>
          </a:p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leaf servers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4382" y="5791200"/>
            <a:ext cx="7585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SELECT </a:t>
            </a:r>
            <a:r>
              <a:rPr lang="en-US" b="1" dirty="0" err="1" smtClean="0">
                <a:latin typeface="Courier New"/>
                <a:cs typeface="Courier New"/>
              </a:rPr>
              <a:t>TOP(aid</a:t>
            </a:r>
            <a:r>
              <a:rPr lang="en-US" b="1" dirty="0" smtClean="0">
                <a:latin typeface="Courier New"/>
                <a:cs typeface="Courier New"/>
              </a:rPr>
              <a:t>, 20), COUNT(*) FROM T4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WHERE bid = {value1} AND cid = {value2}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" y="5181600"/>
            <a:ext cx="6605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Q5 on a trillion-row table T4 (total read: 4.2 TB)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3775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Stragglers at 2× replication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0400" y="1624387"/>
            <a:ext cx="8720292" cy="37191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1531" y="1219200"/>
            <a:ext cx="4919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percentage of processed tablets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27600" y="5098260"/>
            <a:ext cx="455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processing time per tablet (sec)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9200" y="3578935"/>
            <a:ext cx="159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stragglers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6946150" y="2507951"/>
            <a:ext cx="516852" cy="3608397"/>
          </a:xfrm>
          <a:prstGeom prst="leftBrace">
            <a:avLst>
              <a:gd name="adj1" fmla="val 34900"/>
              <a:gd name="adj2" fmla="val 51068"/>
            </a:avLst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8200" y="6400800"/>
            <a:ext cx="609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SELECT COUNT(DISTINCT a) FROM T5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86" y="5939135"/>
            <a:ext cx="836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Q6: approximate query on a trillion-row table T5 (total read: 1TB)</a:t>
            </a:r>
            <a:endParaRPr lang="en-US" dirty="0"/>
          </a:p>
        </p:txBody>
      </p:sp>
    </p:spTree>
  </p:cSld>
  <p:clrMapOvr>
    <a:masterClrMapping/>
  </p:clrMapOvr>
  <p:transition advTm="69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dialect for nested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799" y="3797855"/>
            <a:ext cx="3690471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Id: 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10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</a:t>
            </a:r>
            <a:r>
              <a:rPr lang="en-US" sz="1800" b="1" dirty="0" err="1" smtClean="0">
                <a:latin typeface="Courier New"/>
                <a:cs typeface="Courier New"/>
              </a:rPr>
              <a:t>Cnt</a:t>
            </a:r>
            <a:r>
              <a:rPr lang="en-US" sz="1800" b="1" dirty="0" smtClean="0">
                <a:latin typeface="Courier New"/>
                <a:cs typeface="Courier New"/>
              </a:rPr>
              <a:t>: 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2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Language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err="1" smtClean="0">
                <a:latin typeface="Courier New"/>
                <a:cs typeface="Courier New"/>
              </a:rPr>
              <a:t>Str</a:t>
            </a:r>
            <a:r>
              <a:rPr lang="en-US" sz="1800" b="1" dirty="0" smtClean="0">
                <a:latin typeface="Courier New"/>
                <a:cs typeface="Courier New"/>
              </a:rPr>
              <a:t>: 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</a:t>
            </a:r>
            <a:r>
              <a:rPr lang="en-US" sz="18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A,en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-us'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err="1" smtClean="0">
                <a:latin typeface="Courier New"/>
                <a:cs typeface="Courier New"/>
              </a:rPr>
              <a:t>Str</a:t>
            </a:r>
            <a:r>
              <a:rPr lang="en-US" sz="1800" b="1" dirty="0" smtClean="0">
                <a:latin typeface="Courier New"/>
                <a:cs typeface="Courier New"/>
              </a:rPr>
              <a:t>: 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'http://</a:t>
            </a:r>
            <a:r>
              <a:rPr lang="en-US" sz="18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A,en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'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Name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</a:t>
            </a:r>
            <a:r>
              <a:rPr lang="en-US" sz="1800" b="1" dirty="0" err="1" smtClean="0">
                <a:latin typeface="Courier New"/>
                <a:cs typeface="Courier New"/>
              </a:rPr>
              <a:t>Cnt</a:t>
            </a:r>
            <a:r>
              <a:rPr lang="en-US" sz="1800" b="1" dirty="0" smtClean="0">
                <a:latin typeface="Courier New"/>
                <a:cs typeface="Courier New"/>
              </a:rPr>
              <a:t>: </a:t>
            </a:r>
            <a:r>
              <a:rPr lang="en-US" sz="1800" b="1" dirty="0" smtClean="0">
                <a:solidFill>
                  <a:srgbClr val="660066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3200" y="3739277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/>
                <a:ea typeface="ＭＳ Ｐゴシック" charset="-128"/>
                <a:cs typeface="Times New Roman"/>
              </a:rPr>
              <a:t>t</a:t>
            </a:r>
            <a:r>
              <a:rPr lang="en-US" sz="2800" b="1" baseline="-25000" dirty="0" smtClean="0">
                <a:latin typeface="Times New Roman"/>
                <a:ea typeface="ＭＳ Ｐゴシック" charset="-128"/>
                <a:cs typeface="Times New Roman"/>
              </a:rPr>
              <a:t>1</a:t>
            </a:r>
            <a:endParaRPr 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0" y="14478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SELECT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DocId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AS</a:t>
            </a:r>
            <a:r>
              <a:rPr lang="en-US" sz="2000" b="1" dirty="0" smtClean="0">
                <a:latin typeface="Courier New"/>
                <a:cs typeface="Courier New"/>
              </a:rPr>
              <a:t> Id,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err="1" smtClean="0">
                <a:latin typeface="Courier New"/>
                <a:cs typeface="Courier New"/>
              </a:rPr>
              <a:t>COUNT(Name.Language.Code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WITHIN</a:t>
            </a:r>
            <a:r>
              <a:rPr lang="en-US" sz="2000" b="1" dirty="0" smtClean="0">
                <a:latin typeface="Courier New"/>
                <a:cs typeface="Courier New"/>
              </a:rPr>
              <a:t> Name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AS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Cnt</a:t>
            </a:r>
            <a:r>
              <a:rPr lang="en-US" sz="2000" b="1" dirty="0" smtClean="0">
                <a:latin typeface="Courier New"/>
                <a:cs typeface="Courier New"/>
              </a:rPr>
              <a:t>,</a:t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  </a:t>
            </a:r>
            <a:r>
              <a:rPr lang="en-US" sz="2000" b="1" dirty="0" err="1" smtClean="0">
                <a:latin typeface="Courier New"/>
                <a:cs typeface="Courier New"/>
              </a:rPr>
              <a:t>Name.Url</a:t>
            </a:r>
            <a:r>
              <a:rPr lang="en-US" sz="2000" b="1" dirty="0" smtClean="0">
                <a:latin typeface="Courier New"/>
                <a:cs typeface="Courier New"/>
              </a:rPr>
              <a:t> + </a:t>
            </a:r>
            <a:r>
              <a:rPr lang="en-US" sz="2000" b="1" dirty="0" smtClean="0">
                <a:solidFill>
                  <a:srgbClr val="660066"/>
                </a:solidFill>
                <a:latin typeface="Courier New"/>
                <a:cs typeface="Courier New"/>
              </a:rPr>
              <a:t>',' </a:t>
            </a:r>
            <a:r>
              <a:rPr lang="en-US" sz="2000" b="1" dirty="0" smtClean="0">
                <a:latin typeface="Courier New"/>
                <a:cs typeface="Courier New"/>
              </a:rPr>
              <a:t>+ </a:t>
            </a:r>
            <a:r>
              <a:rPr lang="en-US" sz="2000" b="1" dirty="0" err="1" smtClean="0">
                <a:latin typeface="Courier New"/>
                <a:cs typeface="Courier New"/>
              </a:rPr>
              <a:t>Name.Language.Code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AS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Str</a:t>
            </a:r>
            <a:r>
              <a:rPr lang="en-US" sz="2000" b="1" dirty="0" smtClean="0">
                <a:latin typeface="Courier New"/>
                <a:cs typeface="Courier New"/>
              </a:rPr>
              <a:t/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FROM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t</a:t>
            </a:r>
            <a:r>
              <a:rPr lang="en-US" sz="2000" b="1" dirty="0" smtClean="0">
                <a:latin typeface="Courier New"/>
                <a:cs typeface="Courier New"/>
              </a:rPr>
              <a:t/>
            </a:r>
            <a:br>
              <a:rPr lang="en-US" sz="2000" b="1" dirty="0" smtClean="0"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WHERE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REGEXP(Name.Url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smtClean="0">
                <a:solidFill>
                  <a:srgbClr val="660066"/>
                </a:solidFill>
                <a:latin typeface="Courier New"/>
                <a:cs typeface="Courier New"/>
              </a:rPr>
              <a:t>'^http'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AND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DocId</a:t>
            </a:r>
            <a:r>
              <a:rPr lang="en-US" sz="2000" b="1" dirty="0" smtClean="0">
                <a:latin typeface="Courier New"/>
                <a:cs typeface="Courier New"/>
              </a:rPr>
              <a:t> &lt; </a:t>
            </a:r>
            <a:r>
              <a:rPr lang="en-US" sz="2000" b="1" dirty="0" smtClean="0">
                <a:solidFill>
                  <a:srgbClr val="660066"/>
                </a:solidFill>
                <a:latin typeface="Courier New"/>
                <a:cs typeface="Courier New"/>
              </a:rPr>
              <a:t>20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8600" y="3815477"/>
            <a:ext cx="4343400" cy="258532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message </a:t>
            </a:r>
            <a:r>
              <a:rPr lang="en-US" sz="1800" b="1" dirty="0" err="1" smtClean="0">
                <a:latin typeface="Courier New"/>
                <a:cs typeface="Courier New"/>
              </a:rPr>
              <a:t>QueryResult</a:t>
            </a:r>
            <a:r>
              <a:rPr lang="en-US" sz="1800" b="1" dirty="0" smtClean="0">
                <a:latin typeface="Courier New"/>
                <a:cs typeface="Courier New"/>
              </a:rPr>
              <a:t> 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</a:t>
            </a:r>
            <a:r>
              <a:rPr lang="en-US" sz="18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required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int64 </a:t>
            </a:r>
            <a:r>
              <a:rPr lang="en-US" sz="1800" b="1" dirty="0" smtClean="0">
                <a:latin typeface="Courier New"/>
                <a:cs typeface="Courier New"/>
              </a:rPr>
              <a:t>Id;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</a:t>
            </a:r>
            <a:r>
              <a:rPr lang="en-US" sz="18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repeated group </a:t>
            </a:r>
            <a:r>
              <a:rPr lang="en-US" sz="1800" b="1" dirty="0" smtClean="0">
                <a:latin typeface="Courier New"/>
                <a:cs typeface="Courier New"/>
              </a:rPr>
              <a:t>Name 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3333CC"/>
                </a:solidFill>
                <a:latin typeface="Courier New"/>
                <a:cs typeface="Courier New"/>
              </a:rPr>
              <a:t>optional </a:t>
            </a:r>
            <a:r>
              <a:rPr lang="en-US" sz="1800" b="1" dirty="0" smtClean="0">
                <a:solidFill>
                  <a:srgbClr val="009973"/>
                </a:solidFill>
                <a:latin typeface="Courier New"/>
                <a:cs typeface="Courier New"/>
              </a:rPr>
              <a:t>uint64 </a:t>
            </a:r>
            <a:r>
              <a:rPr lang="en-US" sz="1800" b="1" dirty="0" err="1" smtClean="0">
                <a:latin typeface="Courier New"/>
                <a:cs typeface="Courier New"/>
              </a:rPr>
              <a:t>Cnt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3333CC"/>
                </a:solidFill>
                <a:latin typeface="Courier New"/>
                <a:cs typeface="Courier New"/>
              </a:rPr>
              <a:t>repeated group </a:t>
            </a:r>
            <a:r>
              <a:rPr lang="en-US" sz="1800" b="1" dirty="0" smtClean="0">
                <a:latin typeface="Courier New"/>
                <a:cs typeface="Courier New"/>
              </a:rPr>
              <a:t>Language {</a:t>
            </a:r>
          </a:p>
          <a:p>
            <a:r>
              <a:rPr lang="en-US" sz="1800" b="1" dirty="0" smtClean="0">
                <a:solidFill>
                  <a:srgbClr val="3333CC"/>
                </a:solidFill>
                <a:latin typeface="Courier New"/>
                <a:cs typeface="Courier New"/>
              </a:rPr>
              <a:t>      optional </a:t>
            </a:r>
            <a:r>
              <a:rPr lang="en-US" sz="1800" b="1" dirty="0" smtClean="0">
                <a:solidFill>
                  <a:srgbClr val="009973"/>
                </a:solidFill>
                <a:latin typeface="Courier New"/>
                <a:cs typeface="Courier New"/>
              </a:rPr>
              <a:t>string </a:t>
            </a:r>
            <a:r>
              <a:rPr lang="en-US" sz="1800" b="1" dirty="0" err="1" smtClean="0">
                <a:latin typeface="Courier New"/>
                <a:cs typeface="Courier New"/>
              </a:rPr>
              <a:t>Str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}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}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2800" y="3409890"/>
            <a:ext cx="158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Output table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308600" y="3429000"/>
            <a:ext cx="1923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Output schema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117600" y="65487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No record assembly during distributed query processing</a:t>
            </a:r>
            <a:endParaRPr lang="en-US" dirty="0"/>
          </a:p>
        </p:txBody>
      </p:sp>
    </p:spTree>
  </p:cSld>
  <p:clrMapOvr>
    <a:masterClrMapping/>
  </p:clrMapOvr>
  <p:transition advTm="57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paper</a:t>
            </a:r>
          </a:p>
          <a:p>
            <a:pPr lvl="1"/>
            <a:r>
              <a:rPr lang="en-US" dirty="0" smtClean="0"/>
              <a:t>Algorithms: select-project-aggregate evaluation, column-striping, record assembly, FSM construction </a:t>
            </a:r>
          </a:p>
          <a:p>
            <a:r>
              <a:rPr lang="en-US" dirty="0" smtClean="0"/>
              <a:t>Not in the paper</a:t>
            </a:r>
          </a:p>
          <a:p>
            <a:pPr lvl="1"/>
            <a:r>
              <a:rPr lang="en-US" dirty="0" smtClean="0"/>
              <a:t>Joins, User-defined scalar and table valued functions, materialized results</a:t>
            </a:r>
          </a:p>
          <a:p>
            <a:pPr lvl="1"/>
            <a:r>
              <a:rPr lang="en-US" dirty="0" smtClean="0"/>
              <a:t>Approximate queries (count distinct, top-</a:t>
            </a:r>
            <a:r>
              <a:rPr lang="en-US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Cross-data center replication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Bulk updates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4517D-ABC6-CF47-9039-6E563CFF05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Content Placeholder 7" descr="meme-282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780" b="-20780"/>
          <a:stretch>
            <a:fillRect/>
          </a:stretch>
        </p:blipFill>
        <p:spPr>
          <a:xfrm>
            <a:off x="965200" y="-838200"/>
            <a:ext cx="8305800" cy="8955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advTm="168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 is lifeblood of many companies</a:t>
            </a:r>
          </a:p>
          <a:p>
            <a:r>
              <a:rPr lang="en-US" dirty="0" smtClean="0"/>
              <a:t>Parallel database systems</a:t>
            </a:r>
          </a:p>
          <a:p>
            <a:pPr lvl="1"/>
            <a:r>
              <a:rPr lang="en-US" dirty="0" smtClean="0"/>
              <a:t>Not designed for extreme scale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sz="2400" dirty="0" smtClean="0"/>
              <a:t>[Dean, </a:t>
            </a:r>
            <a:r>
              <a:rPr lang="en-US" sz="2400" dirty="0" err="1" smtClean="0"/>
              <a:t>Ghemawat</a:t>
            </a:r>
            <a:r>
              <a:rPr lang="en-US" sz="2400" dirty="0" smtClean="0"/>
              <a:t> ’04]</a:t>
            </a:r>
            <a:endParaRPr lang="en-US" dirty="0" smtClean="0"/>
          </a:p>
          <a:p>
            <a:pPr lvl="1"/>
            <a:r>
              <a:rPr lang="en-US" dirty="0" smtClean="0"/>
              <a:t>Fault-tolerant data processing</a:t>
            </a:r>
          </a:p>
          <a:p>
            <a:r>
              <a:rPr lang="en-US" dirty="0" smtClean="0"/>
              <a:t>Can be used to execute queries!</a:t>
            </a:r>
          </a:p>
          <a:p>
            <a:pPr lvl="1"/>
            <a:r>
              <a:rPr lang="en-US" dirty="0" smtClean="0"/>
              <a:t>Not designed for low latency (coding, batch jobs)</a:t>
            </a:r>
          </a:p>
          <a:p>
            <a:r>
              <a:rPr lang="en-US" dirty="0" smtClean="0"/>
              <a:t>SQL et al layers on MR </a:t>
            </a:r>
            <a:r>
              <a:rPr lang="en-US" sz="2400" dirty="0" smtClean="0"/>
              <a:t>(e.g., Hive, Pig, </a:t>
            </a:r>
            <a:r>
              <a:rPr lang="en-US" sz="2400" dirty="0" err="1" smtClean="0"/>
              <a:t>Sawzall</a:t>
            </a:r>
            <a:r>
              <a:rPr lang="en-US" sz="2400" dirty="0" smtClean="0"/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DBMS/MR hybrids </a:t>
            </a:r>
            <a:r>
              <a:rPr lang="en-US" sz="2400" dirty="0" smtClean="0">
                <a:solidFill>
                  <a:srgbClr val="000000"/>
                </a:solidFill>
              </a:rPr>
              <a:t>(e.g., Aster, </a:t>
            </a:r>
            <a:r>
              <a:rPr lang="en-US" sz="2400" dirty="0" err="1" smtClean="0">
                <a:solidFill>
                  <a:srgbClr val="000000"/>
                </a:solidFill>
              </a:rPr>
              <a:t>Cloudera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HadoopDB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speed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0400" y="1951279"/>
            <a:ext cx="7717743" cy="3763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44681" y="4045803"/>
            <a:ext cx="1903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execution time (sec)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47596" y="1676400"/>
            <a:ext cx="361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percentage of queries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360990" y="3703879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84400" y="594360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Most queries complete under 10 sec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7411" y="228600"/>
            <a:ext cx="36279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Monthly query workload</a:t>
            </a:r>
          </a:p>
          <a:p>
            <a:r>
              <a:rPr lang="en-US" dirty="0" smtClean="0">
                <a:latin typeface="Arial"/>
                <a:cs typeface="Arial"/>
              </a:rPr>
              <a:t>of one 3000-node </a:t>
            </a:r>
            <a:r>
              <a:rPr lang="en-US" dirty="0" err="1" smtClean="0">
                <a:latin typeface="Arial"/>
                <a:cs typeface="Arial"/>
              </a:rPr>
              <a:t>Dremel</a:t>
            </a:r>
            <a:r>
              <a:rPr lang="en-US" dirty="0" smtClean="0">
                <a:latin typeface="Arial"/>
                <a:cs typeface="Arial"/>
              </a:rPr>
              <a:t> instance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2403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analyze large disk-resident datasets interactively on commodity hardware</a:t>
            </a:r>
          </a:p>
          <a:p>
            <a:pPr lvl="1"/>
            <a:r>
              <a:rPr lang="en-US" dirty="0" smtClean="0"/>
              <a:t>1T records, 1000s of nodes</a:t>
            </a:r>
          </a:p>
          <a:p>
            <a:r>
              <a:rPr lang="en-US" dirty="0" smtClean="0"/>
              <a:t>MR can benefit from columnar storage just like parallel </a:t>
            </a:r>
            <a:r>
              <a:rPr lang="en-US" dirty="0" err="1" smtClean="0"/>
              <a:t>DBMSes</a:t>
            </a:r>
            <a:endParaRPr lang="en-US" dirty="0" smtClean="0"/>
          </a:p>
          <a:p>
            <a:pPr lvl="1"/>
            <a:r>
              <a:rPr lang="en-US" dirty="0" smtClean="0"/>
              <a:t>But record assembly is expensive</a:t>
            </a:r>
          </a:p>
          <a:p>
            <a:r>
              <a:rPr lang="en-US" dirty="0" smtClean="0"/>
              <a:t>Parallel </a:t>
            </a:r>
            <a:r>
              <a:rPr lang="en-US" dirty="0" err="1" smtClean="0"/>
              <a:t>DBMSes</a:t>
            </a:r>
            <a:r>
              <a:rPr lang="en-US" dirty="0" smtClean="0"/>
              <a:t> may benefit from serving tree architecture just like search engines</a:t>
            </a:r>
          </a:p>
          <a:p>
            <a:r>
              <a:rPr lang="en-US" dirty="0" smtClean="0"/>
              <a:t>Interactive SQL and MR can be complementary</a:t>
            </a:r>
          </a:p>
          <a:p>
            <a:r>
              <a:rPr lang="en-US" dirty="0" smtClean="0"/>
              <a:t>Getting to last few percent of data </a:t>
            </a:r>
            <a:r>
              <a:rPr lang="en-US" i="1" dirty="0" smtClean="0"/>
              <a:t>fast </a:t>
            </a:r>
            <a:r>
              <a:rPr lang="en-US" dirty="0" smtClean="0"/>
              <a:t>is hard</a:t>
            </a:r>
          </a:p>
          <a:p>
            <a:pPr lvl="1"/>
            <a:r>
              <a:rPr lang="en-US" dirty="0" smtClean="0"/>
              <a:t>Replication, approximation, early termination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advTm="10448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1447800"/>
            <a:ext cx="1905000" cy="927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BigQuery</a:t>
            </a:r>
            <a:r>
              <a:rPr lang="en-US" dirty="0" smtClean="0"/>
              <a:t>: powered by </a:t>
            </a:r>
            <a:r>
              <a:rPr lang="en-US" dirty="0" err="1" smtClean="0"/>
              <a:t>Dremel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739" y="924580"/>
            <a:ext cx="6160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http://</a:t>
            </a:r>
            <a:r>
              <a:rPr lang="en-US" sz="2800" dirty="0" err="1" smtClean="0">
                <a:solidFill>
                  <a:srgbClr val="008000"/>
                </a:solidFill>
                <a:latin typeface="Arial"/>
                <a:cs typeface="Arial"/>
              </a:rPr>
              <a:t>code.google.com/apis/bigquery</a:t>
            </a:r>
            <a:r>
              <a:rPr lang="en-US" sz="2800" dirty="0" smtClean="0">
                <a:solidFill>
                  <a:srgbClr val="008000"/>
                </a:solidFill>
                <a:latin typeface="Arial"/>
                <a:cs typeface="Arial"/>
              </a:rPr>
              <a:t>/</a:t>
            </a:r>
            <a:endParaRPr lang="en-US" sz="28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2133600" cy="1404938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24262"/>
            <a:ext cx="2128838" cy="1404938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871662"/>
            <a:ext cx="2095500" cy="1404938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55650" y="2379662"/>
            <a:ext cx="1785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444444"/>
                </a:solidFill>
                <a:latin typeface="Arial" pitchFamily="-107" charset="0"/>
              </a:rPr>
              <a:t>1. Upload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5650" y="4132262"/>
            <a:ext cx="1785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444444"/>
                </a:solidFill>
                <a:latin typeface="Arial" pitchFamily="-107" charset="0"/>
              </a:rPr>
              <a:t>2. Process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92450" y="2151062"/>
            <a:ext cx="2863850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Upload your data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to Google Storage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92450" y="4083119"/>
            <a:ext cx="28051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Import to </a:t>
            </a:r>
            <a:r>
              <a:rPr lang="en-US" dirty="0" smtClean="0">
                <a:solidFill>
                  <a:srgbClr val="000000"/>
                </a:solidFill>
                <a:latin typeface="Arial" pitchFamily="-107" charset="0"/>
              </a:rPr>
              <a:t>tables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94050" y="5848392"/>
            <a:ext cx="2608263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Run </a:t>
            </a:r>
            <a:r>
              <a:rPr lang="en-US" dirty="0" smtClean="0">
                <a:solidFill>
                  <a:srgbClr val="000000"/>
                </a:solidFill>
                <a:latin typeface="Arial" pitchFamily="-107" charset="0"/>
              </a:rPr>
              <a:t>queries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55650" y="5918200"/>
            <a:ext cx="1785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444444"/>
                </a:solidFill>
                <a:latin typeface="Arial" pitchFamily="-107" charset="0"/>
              </a:rPr>
              <a:t>3. Act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754937" y="1689100"/>
            <a:ext cx="1820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Your Data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5400" y="2895600"/>
            <a:ext cx="3743325" cy="1643062"/>
          </a:xfrm>
          <a:prstGeom prst="rect">
            <a:avLst/>
          </a:prstGeom>
          <a:noFill/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3630611"/>
            <a:ext cx="409575" cy="547688"/>
          </a:xfrm>
          <a:prstGeom prst="rect">
            <a:avLst/>
          </a:prstGeom>
          <a:noFill/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89825" y="3732211"/>
            <a:ext cx="409575" cy="547688"/>
          </a:xfrm>
          <a:prstGeom prst="rect">
            <a:avLst/>
          </a:prstGeom>
          <a:noFill/>
        </p:spPr>
      </p:pic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070850" y="3516128"/>
            <a:ext cx="150495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itchFamily="-107" charset="0"/>
              </a:rPr>
              <a:t>BigQuery</a:t>
            </a:r>
            <a:endParaRPr lang="en-US" sz="2800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756400" y="4675257"/>
            <a:ext cx="152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-107" charset="0"/>
              </a:rPr>
              <a:t>Your </a:t>
            </a:r>
            <a:r>
              <a:rPr lang="en-US" dirty="0" smtClean="0">
                <a:solidFill>
                  <a:srgbClr val="000000"/>
                </a:solidFill>
                <a:latin typeface="Arial" pitchFamily="-107" charset="0"/>
              </a:rPr>
              <a:t>Apps</a:t>
            </a:r>
            <a:endParaRPr lang="en-US" dirty="0">
              <a:solidFill>
                <a:srgbClr val="000000"/>
              </a:solidFill>
              <a:latin typeface="Arial" pitchFamily="-107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 flipV="1">
            <a:off x="8235950" y="2436812"/>
            <a:ext cx="300038" cy="471488"/>
          </a:xfrm>
          <a:custGeom>
            <a:avLst/>
            <a:gdLst/>
            <a:ahLst/>
            <a:cxnLst>
              <a:cxn ang="0">
                <a:pos x="6165" y="21600"/>
              </a:cxn>
              <a:cxn ang="0">
                <a:pos x="6165" y="11173"/>
              </a:cxn>
              <a:cxn ang="0">
                <a:pos x="985" y="11173"/>
              </a:cxn>
              <a:cxn ang="0">
                <a:pos x="995" y="10190"/>
              </a:cxn>
              <a:cxn ang="0">
                <a:pos x="11345" y="0"/>
              </a:cxn>
              <a:cxn ang="0">
                <a:pos x="21691" y="10187"/>
              </a:cxn>
              <a:cxn ang="0">
                <a:pos x="21705" y="11173"/>
              </a:cxn>
              <a:cxn ang="0">
                <a:pos x="16526" y="11173"/>
              </a:cxn>
              <a:cxn ang="0">
                <a:pos x="16526" y="21600"/>
              </a:cxn>
              <a:cxn ang="0">
                <a:pos x="6165" y="21600"/>
              </a:cxn>
            </a:cxnLst>
            <a:rect l="0" t="0" r="r" b="b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00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2400" y="152400"/>
            <a:ext cx="990600" cy="990600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5400" y="5110480"/>
            <a:ext cx="3657600" cy="2052320"/>
          </a:xfrm>
          <a:prstGeom prst="rect">
            <a:avLst/>
          </a:prstGeom>
          <a:noFill/>
        </p:spPr>
      </p:pic>
      <p:sp>
        <p:nvSpPr>
          <p:cNvPr id="26" name="Freeform 26"/>
          <p:cNvSpPr>
            <a:spLocks/>
          </p:cNvSpPr>
          <p:nvPr/>
        </p:nvSpPr>
        <p:spPr bwMode="auto">
          <a:xfrm flipV="1">
            <a:off x="8235950" y="4648200"/>
            <a:ext cx="300038" cy="471488"/>
          </a:xfrm>
          <a:custGeom>
            <a:avLst/>
            <a:gdLst/>
            <a:ahLst/>
            <a:cxnLst>
              <a:cxn ang="0">
                <a:pos x="6165" y="21600"/>
              </a:cxn>
              <a:cxn ang="0">
                <a:pos x="6165" y="11173"/>
              </a:cxn>
              <a:cxn ang="0">
                <a:pos x="985" y="11173"/>
              </a:cxn>
              <a:cxn ang="0">
                <a:pos x="995" y="10190"/>
              </a:cxn>
              <a:cxn ang="0">
                <a:pos x="11345" y="0"/>
              </a:cxn>
              <a:cxn ang="0">
                <a:pos x="21691" y="10187"/>
              </a:cxn>
              <a:cxn ang="0">
                <a:pos x="21705" y="11173"/>
              </a:cxn>
              <a:cxn ang="0">
                <a:pos x="16526" y="11173"/>
              </a:cxn>
              <a:cxn ang="0">
                <a:pos x="16526" y="21600"/>
              </a:cxn>
              <a:cxn ang="0">
                <a:pos x="6165" y="21600"/>
              </a:cxn>
            </a:cxnLst>
            <a:rect l="0" t="0" r="r" b="b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00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4323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Aligned vs. positional columnar representation</a:t>
            </a:r>
          </a:p>
          <a:p>
            <a:r>
              <a:rPr lang="en-US" dirty="0" smtClean="0"/>
              <a:t>Record-oriented ops on nested columnar data</a:t>
            </a:r>
          </a:p>
          <a:p>
            <a:pPr lvl="1"/>
            <a:r>
              <a:rPr lang="en-US" dirty="0" smtClean="0"/>
              <a:t>Group by, hash join, shuffle</a:t>
            </a:r>
          </a:p>
          <a:p>
            <a:r>
              <a:rPr lang="en-US" dirty="0" smtClean="0"/>
              <a:t>Execution strategies</a:t>
            </a:r>
          </a:p>
          <a:p>
            <a:pPr lvl="1"/>
            <a:r>
              <a:rPr lang="en-US" dirty="0" smtClean="0"/>
              <a:t>Serving-tree aggregation vs. MR-style partitioning</a:t>
            </a:r>
          </a:p>
          <a:p>
            <a:pPr lvl="1"/>
            <a:r>
              <a:rPr lang="en-US" dirty="0" smtClean="0"/>
              <a:t>Overheads of scale: # of nodes, # of tablets</a:t>
            </a:r>
          </a:p>
          <a:p>
            <a:r>
              <a:rPr lang="en-US" dirty="0" smtClean="0"/>
              <a:t>Query optimization for nested data model</a:t>
            </a:r>
          </a:p>
          <a:p>
            <a:pPr lvl="1"/>
            <a:r>
              <a:rPr lang="en-US" dirty="0" smtClean="0"/>
              <a:t>Achilles heel of </a:t>
            </a:r>
            <a:r>
              <a:rPr lang="en-US" dirty="0" err="1" smtClean="0"/>
              <a:t>OODBMSes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55800" y="3886200"/>
          <a:ext cx="66294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3136"/>
                <a:gridCol w="1265274"/>
                <a:gridCol w="1499190"/>
                <a:gridCol w="13716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Table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Size (</a:t>
                      </a:r>
                      <a:r>
                        <a:rPr lang="en-US" dirty="0" err="1" smtClean="0"/>
                        <a:t>unrepl</a:t>
                      </a:r>
                      <a:r>
                        <a:rPr lang="en-US" dirty="0" smtClean="0"/>
                        <a:t>., compressed)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Non-NULL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fields (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Repl.</a:t>
                      </a:r>
                      <a:r>
                        <a:rPr lang="en-US" baseline="0" dirty="0" smtClean="0"/>
                        <a:t> factor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4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1+ trillion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1+ trillion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2×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8000" y="11430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 PB of real data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(uncompressed, non-replicated)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100K-800K tablets per table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Experiments run during business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 advTm="4668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Fault tolerance, flexible data model, </a:t>
            </a:r>
            <a:r>
              <a:rPr lang="en-US" i="1" dirty="0" smtClean="0"/>
              <a:t>in situ</a:t>
            </a:r>
            <a:r>
              <a:rPr lang="en-US" dirty="0" smtClean="0"/>
              <a:t> data access [Dean, </a:t>
            </a:r>
            <a:r>
              <a:rPr lang="en-US" dirty="0" err="1" smtClean="0"/>
              <a:t>Ghemawat</a:t>
            </a:r>
            <a:r>
              <a:rPr lang="en-US" dirty="0" smtClean="0"/>
              <a:t> '04]</a:t>
            </a:r>
          </a:p>
          <a:p>
            <a:r>
              <a:rPr lang="en-US" dirty="0" smtClean="0"/>
              <a:t>Parallel </a:t>
            </a:r>
            <a:r>
              <a:rPr lang="en-US" dirty="0" err="1" smtClean="0"/>
              <a:t>DBMSes</a:t>
            </a:r>
            <a:r>
              <a:rPr lang="en-US" dirty="0" smtClean="0"/>
              <a:t>: features first, scale later</a:t>
            </a:r>
          </a:p>
          <a:p>
            <a:r>
              <a:rPr lang="en-US" dirty="0" smtClean="0"/>
              <a:t>MR/DBMS hybrids: Aster, </a:t>
            </a:r>
            <a:r>
              <a:rPr lang="en-US" dirty="0" err="1" smtClean="0"/>
              <a:t>Cloudera</a:t>
            </a:r>
            <a:r>
              <a:rPr lang="en-US" dirty="0" smtClean="0"/>
              <a:t>, </a:t>
            </a:r>
            <a:r>
              <a:rPr lang="en-US" dirty="0" err="1" smtClean="0"/>
              <a:t>HadoopDB</a:t>
            </a:r>
            <a:endParaRPr lang="en-US" dirty="0" smtClean="0"/>
          </a:p>
          <a:p>
            <a:pPr lvl="1"/>
            <a:r>
              <a:rPr lang="en-US" dirty="0" smtClean="0"/>
              <a:t>MR drives local DBMS processing</a:t>
            </a:r>
          </a:p>
          <a:p>
            <a:r>
              <a:rPr lang="en-US" dirty="0" smtClean="0"/>
              <a:t>Columnar storage for nested data</a:t>
            </a:r>
          </a:p>
          <a:p>
            <a:pPr lvl="1"/>
            <a:r>
              <a:rPr lang="en-US" dirty="0" smtClean="0"/>
              <a:t>XML in </a:t>
            </a:r>
            <a:r>
              <a:rPr lang="en-US" dirty="0" err="1" smtClean="0"/>
              <a:t>DBMSes</a:t>
            </a:r>
            <a:r>
              <a:rPr lang="en-US" dirty="0" smtClean="0"/>
              <a:t>; </a:t>
            </a:r>
            <a:r>
              <a:rPr lang="en-US" dirty="0" err="1" smtClean="0"/>
              <a:t>XMill</a:t>
            </a:r>
            <a:r>
              <a:rPr lang="en-US" dirty="0" smtClean="0"/>
              <a:t> [</a:t>
            </a:r>
            <a:r>
              <a:rPr lang="en-US" dirty="0" err="1" smtClean="0"/>
              <a:t>Liefke</a:t>
            </a:r>
            <a:r>
              <a:rPr lang="en-US" dirty="0" smtClean="0"/>
              <a:t>, </a:t>
            </a:r>
            <a:r>
              <a:rPr lang="en-US" dirty="0" err="1" smtClean="0"/>
              <a:t>Suciu</a:t>
            </a:r>
            <a:r>
              <a:rPr lang="en-US" dirty="0" smtClean="0"/>
              <a:t> '00]</a:t>
            </a:r>
          </a:p>
          <a:p>
            <a:r>
              <a:rPr lang="en-US" dirty="0" smtClean="0"/>
              <a:t>Query language</a:t>
            </a:r>
          </a:p>
          <a:p>
            <a:pPr lvl="1"/>
            <a:r>
              <a:rPr lang="en-US" dirty="0" smtClean="0"/>
              <a:t>[Colby '89]: avoids restructuring; Pig [</a:t>
            </a:r>
            <a:r>
              <a:rPr lang="en-US" dirty="0" err="1" smtClean="0"/>
              <a:t>Olston</a:t>
            </a:r>
            <a:r>
              <a:rPr lang="en-US" dirty="0" smtClean="0"/>
              <a:t> '08]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BigQuery</a:t>
            </a:r>
            <a:r>
              <a:rPr lang="en-US" dirty="0" smtClean="0"/>
              <a:t> from a spreadsheet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244600"/>
            <a:ext cx="9144000" cy="5130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9220200" cy="5943600"/>
          </a:xfrm>
        </p:spPr>
        <p:txBody>
          <a:bodyPr/>
          <a:lstStyle/>
          <a:p>
            <a:r>
              <a:rPr lang="en-US" sz="2400" dirty="0" smtClean="0"/>
              <a:t>Scalability: can scale instantly by adding more shards or another mixer tree - since storage is decoupled from processing.</a:t>
            </a:r>
          </a:p>
          <a:p>
            <a:r>
              <a:rPr lang="en-US" sz="2400" dirty="0" smtClean="0"/>
              <a:t>Openness: can query over external data (beyond logs).</a:t>
            </a:r>
          </a:p>
          <a:p>
            <a:r>
              <a:rPr lang="en-US" sz="2400" dirty="0" smtClean="0"/>
              <a:t>Data location transparency: any tablet is available on any shard. E.g., useful when joining with a small table.</a:t>
            </a:r>
          </a:p>
          <a:p>
            <a:r>
              <a:rPr lang="en-US" sz="2400" dirty="0" smtClean="0"/>
              <a:t>Run as a service: can easily set up in other cells.</a:t>
            </a:r>
          </a:p>
          <a:p>
            <a:r>
              <a:rPr lang="en-US" sz="2400" dirty="0" smtClean="0"/>
              <a:t>Stronger correctness guarantees: 100% means 100%.</a:t>
            </a:r>
          </a:p>
          <a:p>
            <a:r>
              <a:rPr lang="en-US" sz="2400" dirty="0" err="1" smtClean="0"/>
              <a:t>QoS</a:t>
            </a:r>
            <a:r>
              <a:rPr lang="en-US" sz="2400" dirty="0" smtClean="0"/>
              <a:t>: run a batch system (fewer shards, lower priority) and an interactive system (more shards, higher priority) on same data</a:t>
            </a:r>
          </a:p>
          <a:p>
            <a:r>
              <a:rPr lang="en-US" sz="2400" dirty="0" smtClean="0"/>
              <a:t>Much simpler design: don't have to implement persistence, quotas, replication; SRE support: draining, migration, mirroring.</a:t>
            </a:r>
          </a:p>
          <a:p>
            <a:r>
              <a:rPr lang="en-US" sz="2400" dirty="0" smtClean="0"/>
              <a:t>Freshness: no need to copy to local disk.</a:t>
            </a:r>
          </a:p>
          <a:p>
            <a:r>
              <a:rPr lang="en-US" sz="2400" dirty="0" smtClean="0"/>
              <a:t>Faster startup: shards can start serving right away once up.</a:t>
            </a:r>
          </a:p>
          <a:p>
            <a:r>
              <a:rPr lang="en-US" sz="2400" dirty="0" smtClean="0"/>
              <a:t>25% better latency and throughput; saves 3PB of disk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Within-record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9144000" cy="1524000"/>
          </a:xfrm>
        </p:spPr>
        <p:txBody>
          <a:bodyPr/>
          <a:lstStyle/>
          <a:p>
            <a:r>
              <a:rPr lang="en-US" dirty="0" smtClean="0"/>
              <a:t>Only 13GB are read (out of 70TB)</a:t>
            </a:r>
          </a:p>
          <a:p>
            <a:r>
              <a:rPr lang="en-US" dirty="0" smtClean="0"/>
              <a:t>Completes in 15 sec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9000" y="3048000"/>
            <a:ext cx="8311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SELECT COUNT(c1 &gt; c2) FROM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(SELECT </a:t>
            </a:r>
            <a:r>
              <a:rPr lang="en-US" dirty="0" err="1" smtClean="0">
                <a:latin typeface="Courier"/>
                <a:cs typeface="Courier"/>
              </a:rPr>
              <a:t>SUM(a.b.c.d</a:t>
            </a:r>
            <a:r>
              <a:rPr lang="en-US" dirty="0" smtClean="0">
                <a:latin typeface="Courier"/>
                <a:cs typeface="Courier"/>
              </a:rPr>
              <a:t>) WITHIN RECORD AS c1,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</a:t>
            </a:r>
            <a:r>
              <a:rPr lang="en-US" dirty="0" err="1" smtClean="0">
                <a:latin typeface="Courier"/>
                <a:cs typeface="Courier"/>
              </a:rPr>
              <a:t>SUM(a.b.p.q.r</a:t>
            </a:r>
            <a:r>
              <a:rPr lang="en-US" dirty="0" smtClean="0">
                <a:latin typeface="Courier"/>
                <a:cs typeface="Courier"/>
              </a:rPr>
              <a:t>) WITHIN RECORD AS c2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FROM T3)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processing histogram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4200" y="1983320"/>
            <a:ext cx="8767724" cy="380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186" y="1676400"/>
            <a:ext cx="5038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percentage of processed tablets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7600" y="4367245"/>
            <a:ext cx="4648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processing time per tablet (sec)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52126" y="2543302"/>
            <a:ext cx="908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Q3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416174" y="2543302"/>
            <a:ext cx="844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Q2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gAAACC8QAdMJRNZO08-fTyuEam-A0P0Oz2ASdBHDc14mIr4giqqta8vQU_eZTK67y-737QPZ_seW3wBBsZ6b8OwFg4A15jOjB-Uj0uEQz8EU4g7WKkAjlXPZOJ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3048000"/>
            <a:ext cx="2438400" cy="243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What does it take to run queries on 1,000,000,000,000 records in seconds?</a:t>
            </a:r>
          </a:p>
          <a:p>
            <a:pPr>
              <a:spcAft>
                <a:spcPts val="1800"/>
              </a:spcAft>
            </a:pPr>
            <a:r>
              <a:rPr lang="en-US" dirty="0" err="1" smtClean="0"/>
              <a:t>Dremel</a:t>
            </a:r>
            <a:r>
              <a:rPr lang="en-US" dirty="0" smtClean="0"/>
              <a:t>: data analysis tool that uses speed instead of raw power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Based on VLDB’10 paper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Sergey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Melnik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Andrey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Gubarev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Jing Jing Long, Geoffrey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Romer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Shiva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Shivakumar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Matt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Tolton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Theo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Vassilakis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3733800"/>
            <a:ext cx="607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Brand of power tools that primarily rely on their speed as opposed to torque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179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speed at very large scale</a:t>
            </a:r>
          </a:p>
          <a:p>
            <a:pPr lvl="1"/>
            <a:r>
              <a:rPr lang="en-US" dirty="0" smtClean="0"/>
              <a:t>Multi-TB datasets, 1000s of nodes</a:t>
            </a:r>
          </a:p>
          <a:p>
            <a:pPr lvl="1"/>
            <a:r>
              <a:rPr lang="en-US" dirty="0" smtClean="0"/>
              <a:t>Fault and straggler tolerant execution</a:t>
            </a:r>
          </a:p>
          <a:p>
            <a:pPr lvl="1"/>
            <a:r>
              <a:rPr lang="en-US" dirty="0" smtClean="0"/>
              <a:t>Columnar storage and processing</a:t>
            </a:r>
          </a:p>
          <a:p>
            <a:pPr lvl="1"/>
            <a:r>
              <a:rPr lang="en-US" dirty="0" smtClean="0"/>
              <a:t>Tree architecture (as in web search)</a:t>
            </a:r>
          </a:p>
          <a:p>
            <a:r>
              <a:rPr lang="en-US" dirty="0" smtClean="0"/>
              <a:t>Nested data model </a:t>
            </a:r>
            <a:r>
              <a:rPr lang="en-US" dirty="0" err="1" smtClean="0"/>
              <a:t>w</a:t>
            </a:r>
            <a:r>
              <a:rPr lang="en-US" dirty="0" smtClean="0"/>
              <a:t>/ SQL-like language</a:t>
            </a:r>
          </a:p>
          <a:p>
            <a:pPr lvl="1"/>
            <a:r>
              <a:rPr lang="en-US" dirty="0" smtClean="0"/>
              <a:t>1000s of fields, deeply nested</a:t>
            </a:r>
          </a:p>
          <a:p>
            <a:pPr lvl="1"/>
            <a:r>
              <a:rPr lang="en-US" dirty="0" smtClean="0"/>
              <a:t>Normalization is prohibitive</a:t>
            </a:r>
          </a:p>
          <a:p>
            <a:r>
              <a:rPr lang="en-US" dirty="0" smtClean="0"/>
              <a:t>Interoperates with Google's data mgmt tools</a:t>
            </a:r>
          </a:p>
          <a:p>
            <a:pPr lvl="1"/>
            <a:r>
              <a:rPr lang="en-US" i="1" dirty="0" smtClean="0"/>
              <a:t>In situ</a:t>
            </a:r>
            <a:r>
              <a:rPr lang="en-US" i="1" dirty="0" smtClean="0"/>
              <a:t> </a:t>
            </a:r>
            <a:r>
              <a:rPr lang="en-US" dirty="0" smtClean="0"/>
              <a:t>(in place)</a:t>
            </a:r>
            <a:r>
              <a:rPr lang="en-US" i="1" dirty="0" smtClean="0"/>
              <a:t> </a:t>
            </a:r>
            <a:r>
              <a:rPr lang="en-US" dirty="0" smtClean="0"/>
              <a:t>data </a:t>
            </a:r>
            <a:r>
              <a:rPr lang="en-US" dirty="0" smtClean="0"/>
              <a:t>access (e.g., GFS, </a:t>
            </a:r>
            <a:r>
              <a:rPr lang="en-US" dirty="0" err="1" smtClean="0"/>
              <a:t>Bigtable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advTm="1096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and </a:t>
            </a:r>
            <a:r>
              <a:rPr lang="en-US" dirty="0" err="1" smtClean="0"/>
              <a:t>Dremel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2800" y="3352800"/>
            <a:ext cx="381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8000" y="2286000"/>
            <a:ext cx="8773622" cy="350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5400" y="1981200"/>
            <a:ext cx="450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Execution time (sec) on 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3000 nodes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66902" y="4919246"/>
            <a:ext cx="732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87 TB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156200" y="4919246"/>
            <a:ext cx="789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0.5 TB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7518400" y="4919246"/>
            <a:ext cx="789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0.5 TB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5996" y="6446762"/>
            <a:ext cx="949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MR overheads: launch jobs, schedule 0.5M tasks, assemble records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000" y="1066800"/>
            <a:ext cx="5973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Arial"/>
                <a:cs typeface="Arial"/>
              </a:rPr>
              <a:t>Processing an 85 billion record table</a:t>
            </a:r>
            <a:endParaRPr lang="en-US" sz="2800" dirty="0"/>
          </a:p>
        </p:txBody>
      </p:sp>
    </p:spTree>
  </p:cSld>
  <p:clrMapOvr>
    <a:masterClrMapping/>
  </p:clrMapOvr>
  <p:transition advTm="991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900387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0" y="100078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9372600" cy="1066800"/>
          </a:xfrm>
        </p:spPr>
        <p:txBody>
          <a:bodyPr/>
          <a:lstStyle/>
          <a:p>
            <a:r>
              <a:rPr lang="en-US" dirty="0" smtClean="0"/>
              <a:t>Makes engineers more productive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BB6B-5861-0A4C-B63D-03AE782688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7002" y="1752600"/>
            <a:ext cx="5553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Runs a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MapReduce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to extract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billions of signals from web pages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636458" y="2981980"/>
            <a:ext cx="2320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Googler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Alice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46094" y="4286072"/>
            <a:ext cx="757250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DEFINE TABLE </a:t>
            </a:r>
            <a:r>
              <a:rPr lang="en-US" b="1" dirty="0" err="1" smtClean="0">
                <a:solidFill>
                  <a:srgbClr val="000000"/>
                </a:solidFill>
                <a:latin typeface="Courier"/>
                <a:cs typeface="Courier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 AS /path/to/data/*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SELECT </a:t>
            </a:r>
            <a:r>
              <a:rPr lang="en-US" b="1" dirty="0" err="1" smtClean="0">
                <a:solidFill>
                  <a:srgbClr val="000000"/>
                </a:solidFill>
                <a:latin typeface="Courier"/>
                <a:cs typeface="Courier"/>
              </a:rPr>
              <a:t>TOP(signal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, 100), COUNT(*) FROM </a:t>
            </a:r>
            <a:r>
              <a:rPr lang="en-US" b="1" dirty="0" err="1" smtClean="0">
                <a:solidFill>
                  <a:srgbClr val="000000"/>
                </a:solidFill>
                <a:latin typeface="Courier"/>
                <a:cs typeface="Courier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b="1" dirty="0" smtClean="0">
                <a:solidFill>
                  <a:srgbClr val="000000"/>
                </a:solidFill>
                <a:latin typeface="Courier"/>
                <a:cs typeface="Courier"/>
              </a:rPr>
              <a:t>. .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0059" y="5791200"/>
            <a:ext cx="7908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Feed into another MR pipeline or serving system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55600" y="1905000"/>
            <a:ext cx="355837" cy="461665"/>
          </a:xfrm>
          <a:prstGeom prst="rect">
            <a:avLst/>
          </a:prstGeom>
          <a:solidFill>
            <a:srgbClr val="FFBB5E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55600" y="3581400"/>
            <a:ext cx="355837" cy="461665"/>
          </a:xfrm>
          <a:prstGeom prst="rect">
            <a:avLst/>
          </a:prstGeom>
          <a:solidFill>
            <a:srgbClr val="FFBB5E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5600" y="5791200"/>
            <a:ext cx="355837" cy="461665"/>
          </a:xfrm>
          <a:prstGeom prst="rect">
            <a:avLst/>
          </a:prstGeom>
          <a:solidFill>
            <a:srgbClr val="FFBB5E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9000" y="3581400"/>
            <a:ext cx="664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What’s the best way to use new signals?</a:t>
            </a:r>
            <a:endParaRPr lang="en-US" sz="2800" dirty="0"/>
          </a:p>
        </p:txBody>
      </p:sp>
    </p:spTree>
  </p:cSld>
  <p:clrMapOvr>
    <a:masterClrMapping/>
  </p:clrMapOvr>
  <p:transition advTm="619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Widely used inside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43000"/>
            <a:ext cx="4800600" cy="5257800"/>
          </a:xfrm>
        </p:spPr>
        <p:txBody>
          <a:bodyPr/>
          <a:lstStyle/>
          <a:p>
            <a:r>
              <a:rPr lang="en-US" sz="2400" dirty="0" smtClean="0"/>
              <a:t>Analysis of crawled web documents</a:t>
            </a:r>
          </a:p>
          <a:p>
            <a:r>
              <a:rPr lang="en-US" sz="2400" dirty="0" smtClean="0"/>
              <a:t>Tracking install data for applications on Android Market</a:t>
            </a:r>
          </a:p>
          <a:p>
            <a:r>
              <a:rPr lang="en-US" sz="2400" dirty="0" smtClean="0"/>
              <a:t>Crash reporting for Google products</a:t>
            </a:r>
          </a:p>
          <a:p>
            <a:r>
              <a:rPr lang="en-US" sz="2400" dirty="0" smtClean="0"/>
              <a:t>OCR results from Google Books</a:t>
            </a:r>
          </a:p>
          <a:p>
            <a:r>
              <a:rPr lang="en-US" sz="2400" dirty="0" smtClean="0"/>
              <a:t>Spam analysis</a:t>
            </a:r>
          </a:p>
          <a:p>
            <a:r>
              <a:rPr lang="en-US" sz="2400" dirty="0" smtClean="0"/>
              <a:t>Debugging of map tiles on Google 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56200" y="1143001"/>
            <a:ext cx="4572000" cy="5257800"/>
          </a:xfrm>
        </p:spPr>
        <p:txBody>
          <a:bodyPr/>
          <a:lstStyle/>
          <a:p>
            <a:r>
              <a:rPr lang="en-US" sz="2400" dirty="0" smtClean="0"/>
              <a:t>Tablet migrations in managed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 instances</a:t>
            </a:r>
          </a:p>
          <a:p>
            <a:r>
              <a:rPr lang="en-US" sz="2400" dirty="0" smtClean="0"/>
              <a:t>Results of tests run on Google's distributed build system</a:t>
            </a:r>
          </a:p>
          <a:p>
            <a:r>
              <a:rPr lang="en-US" sz="2400" dirty="0" smtClean="0"/>
              <a:t>Disk I/O statistics for hundreds of thousands of disks</a:t>
            </a:r>
          </a:p>
          <a:p>
            <a:r>
              <a:rPr lang="en-US" sz="2400" dirty="0" smtClean="0"/>
              <a:t>Resource monitoring for jobs run in Google's data centers</a:t>
            </a:r>
          </a:p>
          <a:p>
            <a:r>
              <a:rPr lang="en-US" sz="2400" dirty="0" smtClean="0"/>
              <a:t>Symbols and dependencies in Google's codebase</a:t>
            </a:r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4517D-ABC6-CF47-9039-6E563CFF05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7600" y="6400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10s/1000s-node instances in several data centers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advTm="3083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eme-6068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728" b="-32728"/>
          <a:stretch>
            <a:fillRect/>
          </a:stretch>
        </p:blipFill>
        <p:spPr>
          <a:xfrm>
            <a:off x="660400" y="-1295400"/>
            <a:ext cx="8890000" cy="9829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4517D-ABC6-CF47-9039-6E563CFF05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51AFF"/>
      </a:hlink>
      <a:folHlink>
        <a:srgbClr val="282C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128239</TotalTime>
  <Words>4688</Words>
  <Application>Microsoft Macintosh PowerPoint</Application>
  <PresentationFormat>Custom</PresentationFormat>
  <Paragraphs>761</Paragraphs>
  <Slides>39</Slides>
  <Notes>30</Notes>
  <HiddenSlides>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UC Berkeley  April 25, 2011   Matt Tolton mtolton@google.com</vt:lpstr>
      <vt:lpstr>Data mgmt at Google sample from http://research.google.com/pubs/papers.html</vt:lpstr>
      <vt:lpstr>Large-scale data analysis</vt:lpstr>
      <vt:lpstr>Interactive speed</vt:lpstr>
      <vt:lpstr>Key features</vt:lpstr>
      <vt:lpstr>MR and Dremel execution</vt:lpstr>
      <vt:lpstr>Makes engineers more productive</vt:lpstr>
      <vt:lpstr>Widely used inside Google</vt:lpstr>
      <vt:lpstr>Slide 9</vt:lpstr>
      <vt:lpstr>Nested columnar storage (columnio)</vt:lpstr>
      <vt:lpstr>   Records      vs.      columns</vt:lpstr>
      <vt:lpstr>Nested data model</vt:lpstr>
      <vt:lpstr>ColumnIO representation</vt:lpstr>
      <vt:lpstr>Repetition and  definition levels</vt:lpstr>
      <vt:lpstr>Record assembly FSM</vt:lpstr>
      <vt:lpstr>Reading two fields</vt:lpstr>
      <vt:lpstr>Selective assembly</vt:lpstr>
      <vt:lpstr>Slide 18</vt:lpstr>
      <vt:lpstr>Hierarchical Query processing</vt:lpstr>
      <vt:lpstr>Query processing architecture</vt:lpstr>
      <vt:lpstr>Serving tree</vt:lpstr>
      <vt:lpstr>Example: count()</vt:lpstr>
      <vt:lpstr>Impact of serving tree depth</vt:lpstr>
      <vt:lpstr>Scalability</vt:lpstr>
      <vt:lpstr>Stragglers at 2× replication</vt:lpstr>
      <vt:lpstr>SQL dialect for nested data</vt:lpstr>
      <vt:lpstr>Other features</vt:lpstr>
      <vt:lpstr>Slide 28</vt:lpstr>
      <vt:lpstr>observations</vt:lpstr>
      <vt:lpstr>Interactive speed</vt:lpstr>
      <vt:lpstr>What we learned</vt:lpstr>
      <vt:lpstr>BigQuery: powered by Dremel</vt:lpstr>
      <vt:lpstr>Open issues</vt:lpstr>
      <vt:lpstr>Experiments</vt:lpstr>
      <vt:lpstr>Related work</vt:lpstr>
      <vt:lpstr>BigQuery from a spreadsheet</vt:lpstr>
      <vt:lpstr>Why distributed file system?</vt:lpstr>
      <vt:lpstr>Within-record aggregation</vt:lpstr>
      <vt:lpstr>Tablet processing histogram</vt:lpstr>
    </vt:vector>
  </TitlesOfParts>
  <Manager/>
  <Company>Google Inc.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TeraSQL</dc:title>
  <dc:subject/>
  <dc:creator>Sergey Melnik</dc:creator>
  <cp:keywords/>
  <dc:description/>
  <cp:lastModifiedBy>Matt Tolton</cp:lastModifiedBy>
  <cp:revision>989</cp:revision>
  <cp:lastPrinted>2010-07-08T17:00:20Z</cp:lastPrinted>
  <dcterms:created xsi:type="dcterms:W3CDTF">2011-04-24T23:58:54Z</dcterms:created>
  <dcterms:modified xsi:type="dcterms:W3CDTF">2011-04-25T17:24:56Z</dcterms:modified>
  <cp:category>Google confidential</cp:category>
</cp:coreProperties>
</file>