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58" r:id="rId3"/>
    <p:sldId id="311" r:id="rId4"/>
    <p:sldId id="310" r:id="rId5"/>
    <p:sldId id="312" r:id="rId6"/>
    <p:sldId id="333" r:id="rId7"/>
    <p:sldId id="322" r:id="rId8"/>
    <p:sldId id="288" r:id="rId9"/>
    <p:sldId id="294" r:id="rId10"/>
    <p:sldId id="295" r:id="rId11"/>
    <p:sldId id="315" r:id="rId12"/>
    <p:sldId id="336" r:id="rId13"/>
    <p:sldId id="296" r:id="rId14"/>
    <p:sldId id="337" r:id="rId15"/>
    <p:sldId id="335" r:id="rId16"/>
    <p:sldId id="297" r:id="rId17"/>
    <p:sldId id="300" r:id="rId18"/>
    <p:sldId id="302" r:id="rId19"/>
    <p:sldId id="330" r:id="rId20"/>
    <p:sldId id="331" r:id="rId21"/>
    <p:sldId id="332" r:id="rId22"/>
    <p:sldId id="304" r:id="rId23"/>
    <p:sldId id="313" r:id="rId24"/>
    <p:sldId id="303" r:id="rId25"/>
    <p:sldId id="314" r:id="rId26"/>
    <p:sldId id="307" r:id="rId27"/>
    <p:sldId id="286" r:id="rId28"/>
    <p:sldId id="280" r:id="rId29"/>
    <p:sldId id="281" r:id="rId30"/>
    <p:sldId id="282" r:id="rId31"/>
    <p:sldId id="283" r:id="rId32"/>
    <p:sldId id="321" r:id="rId33"/>
    <p:sldId id="308" r:id="rId34"/>
    <p:sldId id="318" r:id="rId35"/>
    <p:sldId id="316" r:id="rId36"/>
    <p:sldId id="275" r:id="rId37"/>
    <p:sldId id="319" r:id="rId38"/>
    <p:sldId id="324" r:id="rId39"/>
    <p:sldId id="320" r:id="rId40"/>
    <p:sldId id="325" r:id="rId41"/>
    <p:sldId id="326" r:id="rId42"/>
    <p:sldId id="327" r:id="rId43"/>
    <p:sldId id="32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9" autoAdjust="0"/>
    <p:restoredTop sz="75886" autoAdjust="0"/>
  </p:normalViewPr>
  <p:slideViewPr>
    <p:cSldViewPr>
      <p:cViewPr varScale="1">
        <p:scale>
          <a:sx n="69" d="100"/>
          <a:sy n="69" d="100"/>
        </p:scale>
        <p:origin x="-130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mrek\AppData\Roaming\Microsoft\Excel\Book1%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mrek\Desktop\icwsm%20-%20San%20Diego%20Weather%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641707980946829E-2"/>
          <c:y val="2.6434570678665167E-2"/>
          <c:w val="0.92738298337707792"/>
          <c:h val="0.48758136482939635"/>
        </c:manualLayout>
      </c:layout>
      <c:barChart>
        <c:barDir val="col"/>
        <c:grouping val="clustered"/>
        <c:varyColors val="0"/>
        <c:ser>
          <c:idx val="0"/>
          <c:order val="0"/>
          <c:invertIfNegative val="0"/>
          <c:cat>
            <c:strRef>
              <c:f>'Donut shops 2'!$L$1:$L$17</c:f>
              <c:strCache>
                <c:ptCount val="17"/>
                <c:pt idx="0">
                  <c:v>dunkin donuts</c:v>
                </c:pt>
                <c:pt idx="1">
                  <c:v>donut shop</c:v>
                </c:pt>
                <c:pt idx="2">
                  <c:v>krispy kreme</c:v>
                </c:pt>
                <c:pt idx="3">
                  <c:v>coffee people</c:v>
                </c:pt>
                <c:pt idx="4">
                  <c:v>doughnut shop</c:v>
                </c:pt>
                <c:pt idx="5">
                  <c:v>mister donut</c:v>
                </c:pt>
                <c:pt idx="6">
                  <c:v>starbucks</c:v>
                </c:pt>
                <c:pt idx="7">
                  <c:v>voodoo doughnut</c:v>
                </c:pt>
                <c:pt idx="8">
                  <c:v>donut king</c:v>
                </c:pt>
                <c:pt idx="9">
                  <c:v>bella cucina</c:v>
                </c:pt>
                <c:pt idx="10">
                  <c:v>donut palace</c:v>
                </c:pt>
                <c:pt idx="11">
                  <c:v>donut house</c:v>
                </c:pt>
                <c:pt idx="12">
                  <c:v>tim hortons</c:v>
                </c:pt>
                <c:pt idx="13">
                  <c:v>doughnut plant</c:v>
                </c:pt>
                <c:pt idx="14">
                  <c:v>donut wheel</c:v>
                </c:pt>
                <c:pt idx="15">
                  <c:v>donut connection</c:v>
                </c:pt>
                <c:pt idx="16">
                  <c:v>mr donut</c:v>
                </c:pt>
              </c:strCache>
            </c:strRef>
          </c:cat>
          <c:val>
            <c:numRef>
              <c:f>'Donut shops 2'!$M$1:$M$17</c:f>
              <c:numCache>
                <c:formatCode>General</c:formatCode>
                <c:ptCount val="17"/>
                <c:pt idx="0">
                  <c:v>1823</c:v>
                </c:pt>
                <c:pt idx="1">
                  <c:v>1773</c:v>
                </c:pt>
                <c:pt idx="2">
                  <c:v>1333</c:v>
                </c:pt>
                <c:pt idx="3">
                  <c:v>512</c:v>
                </c:pt>
                <c:pt idx="4">
                  <c:v>406</c:v>
                </c:pt>
                <c:pt idx="5">
                  <c:v>224</c:v>
                </c:pt>
                <c:pt idx="6">
                  <c:v>182</c:v>
                </c:pt>
                <c:pt idx="7">
                  <c:v>160</c:v>
                </c:pt>
                <c:pt idx="8">
                  <c:v>133</c:v>
                </c:pt>
                <c:pt idx="9">
                  <c:v>131</c:v>
                </c:pt>
                <c:pt idx="10">
                  <c:v>129</c:v>
                </c:pt>
                <c:pt idx="11">
                  <c:v>126</c:v>
                </c:pt>
                <c:pt idx="12">
                  <c:v>126</c:v>
                </c:pt>
                <c:pt idx="13">
                  <c:v>92</c:v>
                </c:pt>
                <c:pt idx="14">
                  <c:v>82</c:v>
                </c:pt>
                <c:pt idx="15">
                  <c:v>82</c:v>
                </c:pt>
                <c:pt idx="16">
                  <c:v>67</c:v>
                </c:pt>
              </c:numCache>
            </c:numRef>
          </c:val>
        </c:ser>
        <c:dLbls>
          <c:showLegendKey val="0"/>
          <c:showVal val="0"/>
          <c:showCatName val="0"/>
          <c:showSerName val="0"/>
          <c:showPercent val="0"/>
          <c:showBubbleSize val="0"/>
        </c:dLbls>
        <c:gapWidth val="150"/>
        <c:axId val="82699776"/>
        <c:axId val="82701312"/>
      </c:barChart>
      <c:catAx>
        <c:axId val="82699776"/>
        <c:scaling>
          <c:orientation val="minMax"/>
        </c:scaling>
        <c:delete val="0"/>
        <c:axPos val="b"/>
        <c:majorTickMark val="out"/>
        <c:minorTickMark val="none"/>
        <c:tickLblPos val="nextTo"/>
        <c:txPr>
          <a:bodyPr/>
          <a:lstStyle/>
          <a:p>
            <a:pPr>
              <a:defRPr sz="2800"/>
            </a:pPr>
            <a:endParaRPr lang="en-US"/>
          </a:p>
        </c:txPr>
        <c:crossAx val="82701312"/>
        <c:crosses val="autoZero"/>
        <c:auto val="1"/>
        <c:lblAlgn val="ctr"/>
        <c:lblOffset val="100"/>
        <c:noMultiLvlLbl val="0"/>
      </c:catAx>
      <c:valAx>
        <c:axId val="82701312"/>
        <c:scaling>
          <c:orientation val="minMax"/>
        </c:scaling>
        <c:delete val="1"/>
        <c:axPos val="l"/>
        <c:majorGridlines/>
        <c:numFmt formatCode="General" sourceLinked="1"/>
        <c:majorTickMark val="out"/>
        <c:minorTickMark val="none"/>
        <c:tickLblPos val="nextTo"/>
        <c:crossAx val="826997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'Drink with Donuts'!$K$1:$K$6</c:f>
              <c:strCache>
                <c:ptCount val="6"/>
                <c:pt idx="0">
                  <c:v>coffee</c:v>
                </c:pt>
                <c:pt idx="1">
                  <c:v>milk</c:v>
                </c:pt>
                <c:pt idx="2">
                  <c:v>tea</c:v>
                </c:pt>
                <c:pt idx="3">
                  <c:v>pop</c:v>
                </c:pt>
                <c:pt idx="4">
                  <c:v>juice</c:v>
                </c:pt>
                <c:pt idx="5">
                  <c:v>water</c:v>
                </c:pt>
              </c:strCache>
            </c:strRef>
          </c:cat>
          <c:val>
            <c:numRef>
              <c:f>'Drink with Donuts'!$L$1:$L$6</c:f>
              <c:numCache>
                <c:formatCode>General</c:formatCode>
                <c:ptCount val="6"/>
                <c:pt idx="0">
                  <c:v>2.1731159250658236E-3</c:v>
                </c:pt>
                <c:pt idx="1">
                  <c:v>2.7655955767043599E-4</c:v>
                </c:pt>
                <c:pt idx="2">
                  <c:v>2.29948396265306E-4</c:v>
                </c:pt>
                <c:pt idx="3">
                  <c:v>1.6676437747168601E-4</c:v>
                </c:pt>
                <c:pt idx="4">
                  <c:v>1.4708410932285301E-4</c:v>
                </c:pt>
                <c:pt idx="5">
                  <c:v>1.160100017194339E-4</c:v>
                </c:pt>
              </c:numCache>
            </c:numRef>
          </c:val>
        </c:ser>
        <c:dLbls>
          <c:showLegendKey val="0"/>
          <c:showVal val="0"/>
          <c:showCatName val="0"/>
          <c:showSerName val="0"/>
          <c:showPercent val="0"/>
          <c:showBubbleSize val="0"/>
        </c:dLbls>
        <c:gapWidth val="150"/>
        <c:axId val="36868480"/>
        <c:axId val="36870016"/>
      </c:barChart>
      <c:catAx>
        <c:axId val="36868480"/>
        <c:scaling>
          <c:orientation val="minMax"/>
        </c:scaling>
        <c:delete val="0"/>
        <c:axPos val="b"/>
        <c:majorTickMark val="out"/>
        <c:minorTickMark val="none"/>
        <c:tickLblPos val="nextTo"/>
        <c:txPr>
          <a:bodyPr/>
          <a:lstStyle/>
          <a:p>
            <a:pPr>
              <a:defRPr sz="4400"/>
            </a:pPr>
            <a:endParaRPr lang="en-US"/>
          </a:p>
        </c:txPr>
        <c:crossAx val="36870016"/>
        <c:crosses val="autoZero"/>
        <c:auto val="1"/>
        <c:lblAlgn val="ctr"/>
        <c:lblOffset val="100"/>
        <c:noMultiLvlLbl val="0"/>
      </c:catAx>
      <c:valAx>
        <c:axId val="36870016"/>
        <c:scaling>
          <c:orientation val="minMax"/>
        </c:scaling>
        <c:delete val="1"/>
        <c:axPos val="l"/>
        <c:majorGridlines/>
        <c:numFmt formatCode="General" sourceLinked="1"/>
        <c:majorTickMark val="out"/>
        <c:minorTickMark val="none"/>
        <c:tickLblPos val="nextTo"/>
        <c:crossAx val="368684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'Donut types'!$I$1:$I$9</c:f>
              <c:strCache>
                <c:ptCount val="9"/>
                <c:pt idx="0">
                  <c:v>jelly</c:v>
                </c:pt>
                <c:pt idx="1">
                  <c:v>glazed</c:v>
                </c:pt>
                <c:pt idx="2">
                  <c:v>old fashioned</c:v>
                </c:pt>
                <c:pt idx="3">
                  <c:v>maple bacon</c:v>
                </c:pt>
                <c:pt idx="4">
                  <c:v>jam</c:v>
                </c:pt>
                <c:pt idx="5">
                  <c:v>maple</c:v>
                </c:pt>
                <c:pt idx="6">
                  <c:v>chinese</c:v>
                </c:pt>
                <c:pt idx="7">
                  <c:v>powdered</c:v>
                </c:pt>
                <c:pt idx="8">
                  <c:v>potato</c:v>
                </c:pt>
              </c:strCache>
            </c:strRef>
          </c:cat>
          <c:val>
            <c:numRef>
              <c:f>'Donut types'!$J$1:$J$9</c:f>
              <c:numCache>
                <c:formatCode>General</c:formatCode>
                <c:ptCount val="9"/>
                <c:pt idx="0">
                  <c:v>365</c:v>
                </c:pt>
                <c:pt idx="1">
                  <c:v>220</c:v>
                </c:pt>
                <c:pt idx="2">
                  <c:v>96</c:v>
                </c:pt>
                <c:pt idx="3">
                  <c:v>82</c:v>
                </c:pt>
                <c:pt idx="4">
                  <c:v>31</c:v>
                </c:pt>
                <c:pt idx="5">
                  <c:v>28</c:v>
                </c:pt>
                <c:pt idx="6">
                  <c:v>19</c:v>
                </c:pt>
                <c:pt idx="7">
                  <c:v>17</c:v>
                </c:pt>
                <c:pt idx="8">
                  <c:v>8</c:v>
                </c:pt>
              </c:numCache>
            </c:numRef>
          </c:val>
        </c:ser>
        <c:dLbls>
          <c:showLegendKey val="0"/>
          <c:showVal val="0"/>
          <c:showCatName val="0"/>
          <c:showSerName val="0"/>
          <c:showPercent val="0"/>
          <c:showBubbleSize val="0"/>
        </c:dLbls>
        <c:gapWidth val="150"/>
        <c:axId val="37435264"/>
        <c:axId val="37436800"/>
      </c:barChart>
      <c:catAx>
        <c:axId val="37435264"/>
        <c:scaling>
          <c:orientation val="minMax"/>
        </c:scaling>
        <c:delete val="0"/>
        <c:axPos val="b"/>
        <c:majorTickMark val="out"/>
        <c:minorTickMark val="none"/>
        <c:tickLblPos val="nextTo"/>
        <c:txPr>
          <a:bodyPr/>
          <a:lstStyle/>
          <a:p>
            <a:pPr>
              <a:defRPr sz="2800"/>
            </a:pPr>
            <a:endParaRPr lang="en-US"/>
          </a:p>
        </c:txPr>
        <c:crossAx val="37436800"/>
        <c:crosses val="autoZero"/>
        <c:auto val="1"/>
        <c:lblAlgn val="ctr"/>
        <c:lblOffset val="100"/>
        <c:noMultiLvlLbl val="0"/>
      </c:catAx>
      <c:valAx>
        <c:axId val="37436800"/>
        <c:scaling>
          <c:orientation val="minMax"/>
        </c:scaling>
        <c:delete val="1"/>
        <c:axPos val="l"/>
        <c:majorGridlines/>
        <c:numFmt formatCode="General" sourceLinked="1"/>
        <c:majorTickMark val="out"/>
        <c:minorTickMark val="none"/>
        <c:tickLblPos val="nextTo"/>
        <c:crossAx val="3743526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2709800943198"/>
          <c:y val="8.3107096275542247E-2"/>
          <c:w val="0.71276264986119164"/>
          <c:h val="0.79335895896448527"/>
        </c:manualLayout>
      </c:layout>
      <c:scatterChart>
        <c:scatterStyle val="smoothMarker"/>
        <c:varyColors val="0"/>
        <c:ser>
          <c:idx val="0"/>
          <c:order val="0"/>
          <c:tx>
            <c:v>Weather-Related Tweet Rate</c:v>
          </c:tx>
          <c:spPr>
            <a:ln w="12700">
              <a:solidFill>
                <a:schemeClr val="accent1"/>
              </a:solidFill>
            </a:ln>
          </c:spPr>
          <c:marker>
            <c:symbol val="circle"/>
            <c:size val="5"/>
            <c:spPr>
              <a:noFill/>
            </c:spPr>
          </c:marker>
          <c:dLbls>
            <c:dLbl>
              <c:idx val="26"/>
              <c:layout>
                <c:manualLayout>
                  <c:x val="-0.17590149821028117"/>
                  <c:y val="-5.988980921076037E-2"/>
                </c:manualLayout>
              </c:layout>
              <c:tx>
                <c:rich>
                  <a:bodyPr/>
                  <a:lstStyle/>
                  <a:p>
                    <a:r>
                      <a:rPr lang="en-US" sz="2000" b="1"/>
                      <a:t>Hot</a:t>
                    </a:r>
                    <a:r>
                      <a:rPr lang="en-US" sz="2000" b="1" baseline="0"/>
                      <a:t> day, 9/27</a:t>
                    </a:r>
                    <a:endParaRPr lang="en-US" b="1" baseline="0"/>
                  </a:p>
                </c:rich>
              </c:tx>
              <c:showLegendKey val="0"/>
              <c:showVal val="1"/>
              <c:showCatName val="0"/>
              <c:showSerName val="0"/>
              <c:showPercent val="0"/>
              <c:showBubbleSize val="0"/>
            </c:dLbl>
            <c:dLbl>
              <c:idx val="29"/>
              <c:layout>
                <c:manualLayout>
                  <c:x val="-3.9993120221916874E-2"/>
                  <c:y val="-7.1437337033275067E-2"/>
                </c:manualLayout>
              </c:layout>
              <c:tx>
                <c:rich>
                  <a:bodyPr/>
                  <a:lstStyle/>
                  <a:p>
                    <a:r>
                      <a:rPr lang="en-US" sz="2000" b="1"/>
                      <a:t>Thunderstorm, 9/30</a:t>
                    </a:r>
                    <a:endParaRPr lang="en-US" b="1"/>
                  </a:p>
                </c:rich>
              </c:tx>
              <c:showLegendKey val="0"/>
              <c:showVal val="1"/>
              <c:showCatName val="0"/>
              <c:showSerName val="0"/>
              <c:showPercent val="0"/>
              <c:showBubbleSize val="0"/>
            </c:dLbl>
            <c:txPr>
              <a:bodyPr/>
              <a:lstStyle/>
              <a:p>
                <a:pPr>
                  <a:defRPr sz="2000"/>
                </a:pPr>
                <a:endParaRPr lang="en-US"/>
              </a:p>
            </c:txPr>
            <c:showLegendKey val="0"/>
            <c:showVal val="0"/>
            <c:showCatName val="0"/>
            <c:showSerName val="0"/>
            <c:showPercent val="0"/>
            <c:showBubbleSize val="0"/>
          </c:dLbls>
          <c:xVal>
            <c:numRef>
              <c:f>'San Diego Weather'!$D$94:$D$138</c:f>
              <c:numCache>
                <c:formatCode>m/d/yyyy</c:formatCode>
                <c:ptCount val="45"/>
                <c:pt idx="0">
                  <c:v>40422</c:v>
                </c:pt>
                <c:pt idx="1">
                  <c:v>40423</c:v>
                </c:pt>
                <c:pt idx="2">
                  <c:v>40424</c:v>
                </c:pt>
                <c:pt idx="3">
                  <c:v>40425</c:v>
                </c:pt>
                <c:pt idx="4">
                  <c:v>40426</c:v>
                </c:pt>
                <c:pt idx="5">
                  <c:v>40427</c:v>
                </c:pt>
                <c:pt idx="6">
                  <c:v>40428</c:v>
                </c:pt>
                <c:pt idx="7">
                  <c:v>40429</c:v>
                </c:pt>
                <c:pt idx="8">
                  <c:v>40430</c:v>
                </c:pt>
                <c:pt idx="9">
                  <c:v>40431</c:v>
                </c:pt>
                <c:pt idx="10">
                  <c:v>40432</c:v>
                </c:pt>
                <c:pt idx="11">
                  <c:v>40433</c:v>
                </c:pt>
                <c:pt idx="12">
                  <c:v>40434</c:v>
                </c:pt>
                <c:pt idx="13">
                  <c:v>40435</c:v>
                </c:pt>
                <c:pt idx="14">
                  <c:v>40436</c:v>
                </c:pt>
                <c:pt idx="15">
                  <c:v>40437</c:v>
                </c:pt>
                <c:pt idx="16">
                  <c:v>40438</c:v>
                </c:pt>
                <c:pt idx="17">
                  <c:v>40439</c:v>
                </c:pt>
                <c:pt idx="18">
                  <c:v>40440</c:v>
                </c:pt>
                <c:pt idx="19">
                  <c:v>40441</c:v>
                </c:pt>
                <c:pt idx="20">
                  <c:v>40442</c:v>
                </c:pt>
                <c:pt idx="21">
                  <c:v>40443</c:v>
                </c:pt>
                <c:pt idx="22">
                  <c:v>40444</c:v>
                </c:pt>
                <c:pt idx="23">
                  <c:v>40445</c:v>
                </c:pt>
                <c:pt idx="24">
                  <c:v>40446</c:v>
                </c:pt>
                <c:pt idx="25">
                  <c:v>40447</c:v>
                </c:pt>
                <c:pt idx="26">
                  <c:v>40448</c:v>
                </c:pt>
                <c:pt idx="27">
                  <c:v>40449</c:v>
                </c:pt>
                <c:pt idx="28">
                  <c:v>40450</c:v>
                </c:pt>
                <c:pt idx="29">
                  <c:v>40451</c:v>
                </c:pt>
                <c:pt idx="30">
                  <c:v>40452</c:v>
                </c:pt>
                <c:pt idx="31">
                  <c:v>40453</c:v>
                </c:pt>
                <c:pt idx="32">
                  <c:v>40454</c:v>
                </c:pt>
                <c:pt idx="33">
                  <c:v>40455</c:v>
                </c:pt>
                <c:pt idx="34">
                  <c:v>40456</c:v>
                </c:pt>
                <c:pt idx="35">
                  <c:v>40457</c:v>
                </c:pt>
                <c:pt idx="36">
                  <c:v>40458</c:v>
                </c:pt>
                <c:pt idx="37">
                  <c:v>40459</c:v>
                </c:pt>
                <c:pt idx="38">
                  <c:v>40460</c:v>
                </c:pt>
                <c:pt idx="39">
                  <c:v>40461</c:v>
                </c:pt>
                <c:pt idx="40">
                  <c:v>40462</c:v>
                </c:pt>
                <c:pt idx="41">
                  <c:v>40463</c:v>
                </c:pt>
                <c:pt idx="42">
                  <c:v>40464</c:v>
                </c:pt>
                <c:pt idx="43">
                  <c:v>40465</c:v>
                </c:pt>
                <c:pt idx="44">
                  <c:v>40466</c:v>
                </c:pt>
              </c:numCache>
            </c:numRef>
          </c:xVal>
          <c:yVal>
            <c:numRef>
              <c:f>'San Diego Weather'!$H$94:$H$138</c:f>
              <c:numCache>
                <c:formatCode>General</c:formatCode>
                <c:ptCount val="45"/>
                <c:pt idx="0">
                  <c:v>346.99999999999983</c:v>
                </c:pt>
                <c:pt idx="1">
                  <c:v>375.99999999999977</c:v>
                </c:pt>
                <c:pt idx="2">
                  <c:v>411.99999999999983</c:v>
                </c:pt>
                <c:pt idx="3">
                  <c:v>287.99999999999875</c:v>
                </c:pt>
                <c:pt idx="4">
                  <c:v>281.99999999999983</c:v>
                </c:pt>
                <c:pt idx="5">
                  <c:v>317.99999999999983</c:v>
                </c:pt>
                <c:pt idx="6">
                  <c:v>379.99999999999909</c:v>
                </c:pt>
                <c:pt idx="7">
                  <c:v>407.9999999999992</c:v>
                </c:pt>
                <c:pt idx="8">
                  <c:v>443.99999999999926</c:v>
                </c:pt>
                <c:pt idx="9">
                  <c:v>275.9999999999996</c:v>
                </c:pt>
                <c:pt idx="10">
                  <c:v>290.99999999999949</c:v>
                </c:pt>
                <c:pt idx="11">
                  <c:v>254.99999999999955</c:v>
                </c:pt>
                <c:pt idx="12">
                  <c:v>392.99999999999937</c:v>
                </c:pt>
                <c:pt idx="13">
                  <c:v>279.99999999999892</c:v>
                </c:pt>
                <c:pt idx="14">
                  <c:v>299.9999999999992</c:v>
                </c:pt>
                <c:pt idx="15">
                  <c:v>441.99999999999955</c:v>
                </c:pt>
                <c:pt idx="16">
                  <c:v>372.99999999999903</c:v>
                </c:pt>
                <c:pt idx="17">
                  <c:v>442.99999999999937</c:v>
                </c:pt>
                <c:pt idx="18">
                  <c:v>276.99999999999949</c:v>
                </c:pt>
                <c:pt idx="19">
                  <c:v>261.99999999999955</c:v>
                </c:pt>
                <c:pt idx="20">
                  <c:v>262.99999999999937</c:v>
                </c:pt>
                <c:pt idx="21">
                  <c:v>331.99999999999994</c:v>
                </c:pt>
                <c:pt idx="22">
                  <c:v>338.99999999999994</c:v>
                </c:pt>
                <c:pt idx="23">
                  <c:v>367.99999999999989</c:v>
                </c:pt>
                <c:pt idx="24">
                  <c:v>441.99999999999955</c:v>
                </c:pt>
                <c:pt idx="25">
                  <c:v>613</c:v>
                </c:pt>
                <c:pt idx="26">
                  <c:v>1523.9999999999955</c:v>
                </c:pt>
                <c:pt idx="27">
                  <c:v>732.99999999999909</c:v>
                </c:pt>
                <c:pt idx="28">
                  <c:v>124</c:v>
                </c:pt>
                <c:pt idx="29">
                  <c:v>2560.9999999999895</c:v>
                </c:pt>
                <c:pt idx="30">
                  <c:v>376.9999999999996</c:v>
                </c:pt>
                <c:pt idx="31">
                  <c:v>281</c:v>
                </c:pt>
                <c:pt idx="32">
                  <c:v>183.99999999999932</c:v>
                </c:pt>
                <c:pt idx="33">
                  <c:v>591</c:v>
                </c:pt>
                <c:pt idx="34">
                  <c:v>408.99999999999909</c:v>
                </c:pt>
                <c:pt idx="35">
                  <c:v>501.99999999999915</c:v>
                </c:pt>
                <c:pt idx="36">
                  <c:v>177.99999999999912</c:v>
                </c:pt>
                <c:pt idx="37">
                  <c:v>138.99999999999963</c:v>
                </c:pt>
                <c:pt idx="38">
                  <c:v>59.999999999999972</c:v>
                </c:pt>
                <c:pt idx="39">
                  <c:v>135.99999999999889</c:v>
                </c:pt>
                <c:pt idx="40">
                  <c:v>122.99999999999991</c:v>
                </c:pt>
                <c:pt idx="41">
                  <c:v>137.9999999999998</c:v>
                </c:pt>
                <c:pt idx="42">
                  <c:v>125.9999999999999</c:v>
                </c:pt>
                <c:pt idx="43">
                  <c:v>152.99999999999972</c:v>
                </c:pt>
                <c:pt idx="44">
                  <c:v>191.99999999999918</c:v>
                </c:pt>
              </c:numCache>
            </c:numRef>
          </c:yVal>
          <c:smooth val="1"/>
        </c:ser>
        <c:dLbls>
          <c:showLegendKey val="0"/>
          <c:showVal val="0"/>
          <c:showCatName val="0"/>
          <c:showSerName val="0"/>
          <c:showPercent val="0"/>
          <c:showBubbleSize val="0"/>
        </c:dLbls>
        <c:axId val="37468800"/>
        <c:axId val="37475840"/>
      </c:scatterChart>
      <c:scatterChart>
        <c:scatterStyle val="smoothMarker"/>
        <c:varyColors val="0"/>
        <c:ser>
          <c:idx val="1"/>
          <c:order val="1"/>
          <c:tx>
            <c:v>Temperature</c:v>
          </c:tx>
          <c:spPr>
            <a:ln w="12700"/>
          </c:spPr>
          <c:marker>
            <c:symbol val="diamond"/>
            <c:size val="7"/>
            <c:spPr>
              <a:noFill/>
            </c:spPr>
          </c:marker>
          <c:xVal>
            <c:numRef>
              <c:f>'San Diego Weather'!$D$94:$D$138</c:f>
              <c:numCache>
                <c:formatCode>m/d/yyyy</c:formatCode>
                <c:ptCount val="45"/>
                <c:pt idx="0">
                  <c:v>40422</c:v>
                </c:pt>
                <c:pt idx="1">
                  <c:v>40423</c:v>
                </c:pt>
                <c:pt idx="2">
                  <c:v>40424</c:v>
                </c:pt>
                <c:pt idx="3">
                  <c:v>40425</c:v>
                </c:pt>
                <c:pt idx="4">
                  <c:v>40426</c:v>
                </c:pt>
                <c:pt idx="5">
                  <c:v>40427</c:v>
                </c:pt>
                <c:pt idx="6">
                  <c:v>40428</c:v>
                </c:pt>
                <c:pt idx="7">
                  <c:v>40429</c:v>
                </c:pt>
                <c:pt idx="8">
                  <c:v>40430</c:v>
                </c:pt>
                <c:pt idx="9">
                  <c:v>40431</c:v>
                </c:pt>
                <c:pt idx="10">
                  <c:v>40432</c:v>
                </c:pt>
                <c:pt idx="11">
                  <c:v>40433</c:v>
                </c:pt>
                <c:pt idx="12">
                  <c:v>40434</c:v>
                </c:pt>
                <c:pt idx="13">
                  <c:v>40435</c:v>
                </c:pt>
                <c:pt idx="14">
                  <c:v>40436</c:v>
                </c:pt>
                <c:pt idx="15">
                  <c:v>40437</c:v>
                </c:pt>
                <c:pt idx="16">
                  <c:v>40438</c:v>
                </c:pt>
                <c:pt idx="17">
                  <c:v>40439</c:v>
                </c:pt>
                <c:pt idx="18">
                  <c:v>40440</c:v>
                </c:pt>
                <c:pt idx="19">
                  <c:v>40441</c:v>
                </c:pt>
                <c:pt idx="20">
                  <c:v>40442</c:v>
                </c:pt>
                <c:pt idx="21">
                  <c:v>40443</c:v>
                </c:pt>
                <c:pt idx="22">
                  <c:v>40444</c:v>
                </c:pt>
                <c:pt idx="23">
                  <c:v>40445</c:v>
                </c:pt>
                <c:pt idx="24">
                  <c:v>40446</c:v>
                </c:pt>
                <c:pt idx="25">
                  <c:v>40447</c:v>
                </c:pt>
                <c:pt idx="26">
                  <c:v>40448</c:v>
                </c:pt>
                <c:pt idx="27">
                  <c:v>40449</c:v>
                </c:pt>
                <c:pt idx="28">
                  <c:v>40450</c:v>
                </c:pt>
                <c:pt idx="29">
                  <c:v>40451</c:v>
                </c:pt>
                <c:pt idx="30">
                  <c:v>40452</c:v>
                </c:pt>
                <c:pt idx="31">
                  <c:v>40453</c:v>
                </c:pt>
                <c:pt idx="32">
                  <c:v>40454</c:v>
                </c:pt>
                <c:pt idx="33">
                  <c:v>40455</c:v>
                </c:pt>
                <c:pt idx="34">
                  <c:v>40456</c:v>
                </c:pt>
                <c:pt idx="35">
                  <c:v>40457</c:v>
                </c:pt>
                <c:pt idx="36">
                  <c:v>40458</c:v>
                </c:pt>
                <c:pt idx="37">
                  <c:v>40459</c:v>
                </c:pt>
                <c:pt idx="38">
                  <c:v>40460</c:v>
                </c:pt>
                <c:pt idx="39">
                  <c:v>40461</c:v>
                </c:pt>
                <c:pt idx="40">
                  <c:v>40462</c:v>
                </c:pt>
                <c:pt idx="41">
                  <c:v>40463</c:v>
                </c:pt>
                <c:pt idx="42">
                  <c:v>40464</c:v>
                </c:pt>
                <c:pt idx="43">
                  <c:v>40465</c:v>
                </c:pt>
                <c:pt idx="44">
                  <c:v>40466</c:v>
                </c:pt>
              </c:numCache>
            </c:numRef>
          </c:xVal>
          <c:yVal>
            <c:numRef>
              <c:f>'San Diego Weather'!$J$94:$J$138</c:f>
              <c:numCache>
                <c:formatCode>General</c:formatCode>
                <c:ptCount val="45"/>
                <c:pt idx="0">
                  <c:v>26.1</c:v>
                </c:pt>
                <c:pt idx="1">
                  <c:v>26.7</c:v>
                </c:pt>
                <c:pt idx="2">
                  <c:v>29.4</c:v>
                </c:pt>
                <c:pt idx="3">
                  <c:v>30.6</c:v>
                </c:pt>
                <c:pt idx="4">
                  <c:v>23.9</c:v>
                </c:pt>
                <c:pt idx="5">
                  <c:v>20</c:v>
                </c:pt>
                <c:pt idx="6">
                  <c:v>21.1</c:v>
                </c:pt>
                <c:pt idx="7">
                  <c:v>20.6</c:v>
                </c:pt>
                <c:pt idx="8">
                  <c:v>21.1</c:v>
                </c:pt>
                <c:pt idx="9">
                  <c:v>22.8</c:v>
                </c:pt>
                <c:pt idx="10">
                  <c:v>22.2</c:v>
                </c:pt>
                <c:pt idx="11">
                  <c:v>22.8</c:v>
                </c:pt>
                <c:pt idx="12">
                  <c:v>25.6</c:v>
                </c:pt>
                <c:pt idx="13">
                  <c:v>25</c:v>
                </c:pt>
                <c:pt idx="14">
                  <c:v>25.6</c:v>
                </c:pt>
                <c:pt idx="15">
                  <c:v>22.8</c:v>
                </c:pt>
                <c:pt idx="16">
                  <c:v>22.8</c:v>
                </c:pt>
                <c:pt idx="17">
                  <c:v>24.4</c:v>
                </c:pt>
                <c:pt idx="18">
                  <c:v>23.3</c:v>
                </c:pt>
                <c:pt idx="19">
                  <c:v>22.2</c:v>
                </c:pt>
                <c:pt idx="20">
                  <c:v>18.899999999999999</c:v>
                </c:pt>
                <c:pt idx="21">
                  <c:v>21</c:v>
                </c:pt>
                <c:pt idx="22">
                  <c:v>23.3</c:v>
                </c:pt>
                <c:pt idx="23">
                  <c:v>27.2</c:v>
                </c:pt>
                <c:pt idx="24">
                  <c:v>32.200000000000003</c:v>
                </c:pt>
                <c:pt idx="25">
                  <c:v>36.1</c:v>
                </c:pt>
                <c:pt idx="26">
                  <c:v>41.7</c:v>
                </c:pt>
                <c:pt idx="27">
                  <c:v>29.4</c:v>
                </c:pt>
                <c:pt idx="28">
                  <c:v>30</c:v>
                </c:pt>
                <c:pt idx="29">
                  <c:v>26</c:v>
                </c:pt>
                <c:pt idx="30">
                  <c:v>25.6</c:v>
                </c:pt>
                <c:pt idx="31">
                  <c:v>26.1</c:v>
                </c:pt>
                <c:pt idx="32">
                  <c:v>23.9</c:v>
                </c:pt>
                <c:pt idx="33">
                  <c:v>19</c:v>
                </c:pt>
                <c:pt idx="34">
                  <c:v>19</c:v>
                </c:pt>
                <c:pt idx="35">
                  <c:v>18.899999999999999</c:v>
                </c:pt>
                <c:pt idx="36">
                  <c:v>21.1</c:v>
                </c:pt>
                <c:pt idx="37">
                  <c:v>22.2</c:v>
                </c:pt>
                <c:pt idx="38">
                  <c:v>26.1</c:v>
                </c:pt>
                <c:pt idx="39">
                  <c:v>28.3</c:v>
                </c:pt>
                <c:pt idx="40">
                  <c:v>22.2</c:v>
                </c:pt>
                <c:pt idx="41">
                  <c:v>22.8</c:v>
                </c:pt>
                <c:pt idx="42">
                  <c:v>23.9</c:v>
                </c:pt>
                <c:pt idx="43">
                  <c:v>20.6</c:v>
                </c:pt>
                <c:pt idx="44">
                  <c:v>18.3</c:v>
                </c:pt>
              </c:numCache>
            </c:numRef>
          </c:yVal>
          <c:smooth val="1"/>
        </c:ser>
        <c:dLbls>
          <c:showLegendKey val="0"/>
          <c:showVal val="0"/>
          <c:showCatName val="0"/>
          <c:showSerName val="0"/>
          <c:showPercent val="0"/>
          <c:showBubbleSize val="0"/>
        </c:dLbls>
        <c:axId val="37484032"/>
        <c:axId val="37477760"/>
      </c:scatterChart>
      <c:valAx>
        <c:axId val="37468800"/>
        <c:scaling>
          <c:orientation val="minMax"/>
          <c:max val="40469"/>
          <c:min val="40422"/>
        </c:scaling>
        <c:delete val="0"/>
        <c:axPos val="b"/>
        <c:numFmt formatCode="[$-409]mmm\.\ d;@" sourceLinked="0"/>
        <c:majorTickMark val="out"/>
        <c:minorTickMark val="none"/>
        <c:tickLblPos val="nextTo"/>
        <c:crossAx val="37475840"/>
        <c:crosses val="autoZero"/>
        <c:crossBetween val="midCat"/>
        <c:majorUnit val="14"/>
      </c:valAx>
      <c:valAx>
        <c:axId val="37475840"/>
        <c:scaling>
          <c:logBase val="10"/>
          <c:orientation val="minMax"/>
        </c:scaling>
        <c:delete val="0"/>
        <c:axPos val="l"/>
        <c:title>
          <c:tx>
            <c:rich>
              <a:bodyPr rot="-5400000" vert="horz"/>
              <a:lstStyle/>
              <a:p>
                <a:pPr>
                  <a:defRPr sz="2000"/>
                </a:pPr>
                <a:r>
                  <a:rPr lang="en-US" sz="2000"/>
                  <a:t>Daily Tweet Count</a:t>
                </a:r>
              </a:p>
            </c:rich>
          </c:tx>
          <c:layout/>
          <c:overlay val="0"/>
        </c:title>
        <c:numFmt formatCode="General" sourceLinked="1"/>
        <c:majorTickMark val="out"/>
        <c:minorTickMark val="none"/>
        <c:tickLblPos val="nextTo"/>
        <c:txPr>
          <a:bodyPr/>
          <a:lstStyle/>
          <a:p>
            <a:pPr>
              <a:defRPr sz="900"/>
            </a:pPr>
            <a:endParaRPr lang="en-US"/>
          </a:p>
        </c:txPr>
        <c:crossAx val="37468800"/>
        <c:crosses val="autoZero"/>
        <c:crossBetween val="midCat"/>
      </c:valAx>
      <c:valAx>
        <c:axId val="37477760"/>
        <c:scaling>
          <c:orientation val="minMax"/>
          <c:max val="60"/>
        </c:scaling>
        <c:delete val="0"/>
        <c:axPos val="r"/>
        <c:title>
          <c:tx>
            <c:rich>
              <a:bodyPr rot="-5400000" vert="horz"/>
              <a:lstStyle/>
              <a:p>
                <a:pPr>
                  <a:defRPr sz="2000"/>
                </a:pPr>
                <a:r>
                  <a:rPr lang="en-US" sz="2000"/>
                  <a:t>Daily Max Temperature (C)</a:t>
                </a:r>
              </a:p>
            </c:rich>
          </c:tx>
          <c:layout/>
          <c:overlay val="0"/>
        </c:title>
        <c:numFmt formatCode="General" sourceLinked="1"/>
        <c:majorTickMark val="out"/>
        <c:minorTickMark val="none"/>
        <c:tickLblPos val="nextTo"/>
        <c:txPr>
          <a:bodyPr/>
          <a:lstStyle/>
          <a:p>
            <a:pPr>
              <a:defRPr sz="900"/>
            </a:pPr>
            <a:endParaRPr lang="en-US"/>
          </a:p>
        </c:txPr>
        <c:crossAx val="37484032"/>
        <c:crosses val="max"/>
        <c:crossBetween val="midCat"/>
      </c:valAx>
      <c:valAx>
        <c:axId val="37484032"/>
        <c:scaling>
          <c:orientation val="minMax"/>
        </c:scaling>
        <c:delete val="1"/>
        <c:axPos val="b"/>
        <c:numFmt formatCode="m/d/yyyy" sourceLinked="1"/>
        <c:majorTickMark val="out"/>
        <c:minorTickMark val="none"/>
        <c:tickLblPos val="nextTo"/>
        <c:crossAx val="37477760"/>
        <c:crosses val="autoZero"/>
        <c:crossBetween val="midCat"/>
      </c:valAx>
    </c:plotArea>
    <c:legend>
      <c:legendPos val="r"/>
      <c:layout>
        <c:manualLayout>
          <c:xMode val="edge"/>
          <c:yMode val="edge"/>
          <c:x val="0.42521811509672403"/>
          <c:y val="0.69114816007112745"/>
          <c:w val="0.45837987265480712"/>
          <c:h val="0.1701184919098985"/>
        </c:manualLayout>
      </c:layout>
      <c:overlay val="0"/>
      <c:txPr>
        <a:bodyPr/>
        <a:lstStyle/>
        <a:p>
          <a:pPr>
            <a:defRPr sz="2000"/>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FCCF9-450A-4101-A6B1-167AEDA85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B716A6-860C-4E73-B03D-2D1C6A0BD298}">
      <dgm:prSet/>
      <dgm:spPr/>
      <dgm:t>
        <a:bodyPr/>
        <a:lstStyle/>
        <a:p>
          <a:pPr rtl="0"/>
          <a:r>
            <a:rPr lang="en-US" dirty="0" smtClean="0"/>
            <a:t>1. Who is relevant?</a:t>
          </a:r>
          <a:endParaRPr lang="en-US" dirty="0"/>
        </a:p>
      </dgm:t>
    </dgm:pt>
    <dgm:pt modelId="{F2CBCBF7-E72A-4DE8-8D28-76BA09CD10AB}" type="parTrans" cxnId="{22D46CBB-9F1B-42D4-8D35-FBDEE4F41354}">
      <dgm:prSet/>
      <dgm:spPr/>
      <dgm:t>
        <a:bodyPr/>
        <a:lstStyle/>
        <a:p>
          <a:endParaRPr lang="en-US"/>
        </a:p>
      </dgm:t>
    </dgm:pt>
    <dgm:pt modelId="{BD0D3A54-EB03-47F0-8060-A6D10C18DEF8}" type="sibTrans" cxnId="{22D46CBB-9F1B-42D4-8D35-FBDEE4F41354}">
      <dgm:prSet/>
      <dgm:spPr/>
      <dgm:t>
        <a:bodyPr/>
        <a:lstStyle/>
        <a:p>
          <a:endParaRPr lang="en-US"/>
        </a:p>
      </dgm:t>
    </dgm:pt>
    <dgm:pt modelId="{7FDF5ADC-B424-4A66-BB5C-3BF668F93B19}">
      <dgm:prSet/>
      <dgm:spPr/>
      <dgm:t>
        <a:bodyPr/>
        <a:lstStyle/>
        <a:p>
          <a:pPr rtl="0"/>
          <a:r>
            <a:rPr lang="en-US" dirty="0" smtClean="0"/>
            <a:t>(Everybody)</a:t>
          </a:r>
          <a:endParaRPr lang="en-US" dirty="0"/>
        </a:p>
      </dgm:t>
    </dgm:pt>
    <dgm:pt modelId="{EECCF312-8F45-4E8C-96BD-91B1FCE08E89}" type="parTrans" cxnId="{2977D65A-416F-4F64-A165-A403EA630228}">
      <dgm:prSet/>
      <dgm:spPr/>
      <dgm:t>
        <a:bodyPr/>
        <a:lstStyle/>
        <a:p>
          <a:endParaRPr lang="en-US"/>
        </a:p>
      </dgm:t>
    </dgm:pt>
    <dgm:pt modelId="{9367526B-EE2F-492F-B661-20A308330816}" type="sibTrans" cxnId="{2977D65A-416F-4F64-A165-A403EA630228}">
      <dgm:prSet/>
      <dgm:spPr/>
      <dgm:t>
        <a:bodyPr/>
        <a:lstStyle/>
        <a:p>
          <a:endParaRPr lang="en-US"/>
        </a:p>
      </dgm:t>
    </dgm:pt>
    <dgm:pt modelId="{0DA96E91-9E56-49B0-8551-13DF2DD9F948}">
      <dgm:prSet/>
      <dgm:spPr/>
      <dgm:t>
        <a:bodyPr/>
        <a:lstStyle/>
        <a:p>
          <a:pPr rtl="0"/>
          <a:r>
            <a:rPr lang="en-US" dirty="0" smtClean="0"/>
            <a:t>Experts/Authorities</a:t>
          </a:r>
          <a:endParaRPr lang="en-US" dirty="0"/>
        </a:p>
      </dgm:t>
    </dgm:pt>
    <dgm:pt modelId="{F8ABD845-5301-4208-85A9-BFCFC8893717}" type="parTrans" cxnId="{EF779AE4-054C-4B34-97B1-AD6A670FCB03}">
      <dgm:prSet/>
      <dgm:spPr/>
      <dgm:t>
        <a:bodyPr/>
        <a:lstStyle/>
        <a:p>
          <a:endParaRPr lang="en-US"/>
        </a:p>
      </dgm:t>
    </dgm:pt>
    <dgm:pt modelId="{6263083F-0380-41F9-BB6D-248BC2CDB7FD}" type="sibTrans" cxnId="{EF779AE4-054C-4B34-97B1-AD6A670FCB03}">
      <dgm:prSet/>
      <dgm:spPr/>
      <dgm:t>
        <a:bodyPr/>
        <a:lstStyle/>
        <a:p>
          <a:endParaRPr lang="en-US"/>
        </a:p>
      </dgm:t>
    </dgm:pt>
    <dgm:pt modelId="{DABBA3DA-C871-4E9D-A954-57212AD49038}">
      <dgm:prSet/>
      <dgm:spPr/>
      <dgm:t>
        <a:bodyPr/>
        <a:lstStyle/>
        <a:p>
          <a:pPr rtl="0"/>
          <a:r>
            <a:rPr lang="en-US" i="0" dirty="0" smtClean="0"/>
            <a:t>2. What did they do?</a:t>
          </a:r>
          <a:endParaRPr lang="en-US" i="0" dirty="0"/>
        </a:p>
      </dgm:t>
    </dgm:pt>
    <dgm:pt modelId="{A5C19057-DF0C-410E-BF04-398D3D22E362}" type="parTrans" cxnId="{DDA3F560-0F15-4430-B5A5-1A1E6346DB41}">
      <dgm:prSet/>
      <dgm:spPr/>
      <dgm:t>
        <a:bodyPr/>
        <a:lstStyle/>
        <a:p>
          <a:endParaRPr lang="en-US"/>
        </a:p>
      </dgm:t>
    </dgm:pt>
    <dgm:pt modelId="{940802C3-9330-4A43-B54A-DC715B99D24C}" type="sibTrans" cxnId="{DDA3F560-0F15-4430-B5A5-1A1E6346DB41}">
      <dgm:prSet/>
      <dgm:spPr/>
      <dgm:t>
        <a:bodyPr/>
        <a:lstStyle/>
        <a:p>
          <a:endParaRPr lang="en-US"/>
        </a:p>
      </dgm:t>
    </dgm:pt>
    <dgm:pt modelId="{CD8B67D2-9A8D-4356-A6ED-E9F52937DDB8}">
      <dgm:prSet/>
      <dgm:spPr/>
      <dgm:t>
        <a:bodyPr/>
        <a:lstStyle/>
        <a:p>
          <a:pPr rtl="0"/>
          <a:r>
            <a:rPr lang="en-US" dirty="0" smtClean="0"/>
            <a:t>Actions</a:t>
          </a:r>
          <a:endParaRPr lang="en-US" dirty="0"/>
        </a:p>
      </dgm:t>
    </dgm:pt>
    <dgm:pt modelId="{A2B70713-EEE7-4FBF-9DB7-98627D23EB61}" type="parTrans" cxnId="{B5F012C1-4D30-4F42-AB83-7A05092C173E}">
      <dgm:prSet/>
      <dgm:spPr/>
      <dgm:t>
        <a:bodyPr/>
        <a:lstStyle/>
        <a:p>
          <a:endParaRPr lang="en-US"/>
        </a:p>
      </dgm:t>
    </dgm:pt>
    <dgm:pt modelId="{999DA3CE-FF4E-40B6-9A99-84D9503742E9}" type="sibTrans" cxnId="{B5F012C1-4D30-4F42-AB83-7A05092C173E}">
      <dgm:prSet/>
      <dgm:spPr/>
      <dgm:t>
        <a:bodyPr/>
        <a:lstStyle/>
        <a:p>
          <a:endParaRPr lang="en-US"/>
        </a:p>
      </dgm:t>
    </dgm:pt>
    <dgm:pt modelId="{6C389835-00F4-4C9E-A98D-1A825ACFC4F6}">
      <dgm:prSet/>
      <dgm:spPr/>
      <dgm:t>
        <a:bodyPr/>
        <a:lstStyle/>
        <a:p>
          <a:pPr rtl="0"/>
          <a:r>
            <a:rPr lang="en-US" dirty="0" smtClean="0"/>
            <a:t>3. How did they feel about it?</a:t>
          </a:r>
          <a:endParaRPr lang="en-US" dirty="0"/>
        </a:p>
      </dgm:t>
    </dgm:pt>
    <dgm:pt modelId="{80DF9293-CB4B-4917-8641-AEAF056CB434}" type="parTrans" cxnId="{A9E38069-774B-45A4-84CD-3803E14C5383}">
      <dgm:prSet/>
      <dgm:spPr/>
      <dgm:t>
        <a:bodyPr/>
        <a:lstStyle/>
        <a:p>
          <a:endParaRPr lang="en-US"/>
        </a:p>
      </dgm:t>
    </dgm:pt>
    <dgm:pt modelId="{6C14A686-0A11-4B4F-9289-0502B8039E6B}" type="sibTrans" cxnId="{A9E38069-774B-45A4-84CD-3803E14C5383}">
      <dgm:prSet/>
      <dgm:spPr/>
      <dgm:t>
        <a:bodyPr/>
        <a:lstStyle/>
        <a:p>
          <a:endParaRPr lang="en-US"/>
        </a:p>
      </dgm:t>
    </dgm:pt>
    <dgm:pt modelId="{AE5304FD-C7EF-4881-891C-B4F94930CC19}">
      <dgm:prSet/>
      <dgm:spPr/>
      <dgm:t>
        <a:bodyPr/>
        <a:lstStyle/>
        <a:p>
          <a:pPr rtl="0"/>
          <a:r>
            <a:rPr lang="en-US" dirty="0" smtClean="0"/>
            <a:t>Mood and sentiment associated with these actions and entities</a:t>
          </a:r>
          <a:endParaRPr lang="en-US" dirty="0"/>
        </a:p>
      </dgm:t>
    </dgm:pt>
    <dgm:pt modelId="{3F40581C-D831-4552-855B-11856FC692F7}" type="parTrans" cxnId="{702BB152-EDFA-4145-B52E-82548E299E07}">
      <dgm:prSet/>
      <dgm:spPr/>
      <dgm:t>
        <a:bodyPr/>
        <a:lstStyle/>
        <a:p>
          <a:endParaRPr lang="en-US"/>
        </a:p>
      </dgm:t>
    </dgm:pt>
    <dgm:pt modelId="{5E2CA235-ABAD-4783-B5C5-E0537EE2E8E5}" type="sibTrans" cxnId="{702BB152-EDFA-4145-B52E-82548E299E07}">
      <dgm:prSet/>
      <dgm:spPr/>
      <dgm:t>
        <a:bodyPr/>
        <a:lstStyle/>
        <a:p>
          <a:endParaRPr lang="en-US"/>
        </a:p>
      </dgm:t>
    </dgm:pt>
    <dgm:pt modelId="{0E17D15A-0CB2-4893-9980-22EF9CF1C4CE}">
      <dgm:prSet/>
      <dgm:spPr/>
      <dgm:t>
        <a:bodyPr/>
        <a:lstStyle/>
        <a:p>
          <a:pPr rtl="0"/>
          <a:r>
            <a:rPr lang="en-US" dirty="0" smtClean="0"/>
            <a:t>Entities</a:t>
          </a:r>
          <a:endParaRPr lang="en-US" dirty="0"/>
        </a:p>
      </dgm:t>
    </dgm:pt>
    <dgm:pt modelId="{D2335196-15C1-492B-BCC0-429124736201}" type="parTrans" cxnId="{D2B568BF-5260-4BBF-B714-45FB3301EA1C}">
      <dgm:prSet/>
      <dgm:spPr/>
      <dgm:t>
        <a:bodyPr/>
        <a:lstStyle/>
        <a:p>
          <a:endParaRPr lang="en-US"/>
        </a:p>
      </dgm:t>
    </dgm:pt>
    <dgm:pt modelId="{552F0E8B-2E89-4EEE-9363-E6020C60166C}" type="sibTrans" cxnId="{D2B568BF-5260-4BBF-B714-45FB3301EA1C}">
      <dgm:prSet/>
      <dgm:spPr/>
      <dgm:t>
        <a:bodyPr/>
        <a:lstStyle/>
        <a:p>
          <a:endParaRPr lang="en-US"/>
        </a:p>
      </dgm:t>
    </dgm:pt>
    <dgm:pt modelId="{F52467E7-6229-48B1-BD9B-C787DBBA410A}">
      <dgm:prSet/>
      <dgm:spPr/>
      <dgm:t>
        <a:bodyPr/>
        <a:lstStyle/>
        <a:p>
          <a:pPr rtl="0"/>
          <a:r>
            <a:rPr lang="en-US" dirty="0" smtClean="0"/>
            <a:t>Behavior-based</a:t>
          </a:r>
          <a:endParaRPr lang="en-US" dirty="0"/>
        </a:p>
      </dgm:t>
    </dgm:pt>
    <dgm:pt modelId="{C5EAD26E-F3B5-4886-AA7E-031963AE5F28}" type="parTrans" cxnId="{3EFCC556-FA82-4EB0-B883-E5388AD0F543}">
      <dgm:prSet/>
      <dgm:spPr/>
      <dgm:t>
        <a:bodyPr/>
        <a:lstStyle/>
        <a:p>
          <a:endParaRPr lang="en-US"/>
        </a:p>
      </dgm:t>
    </dgm:pt>
    <dgm:pt modelId="{9A26A21C-CC22-4C05-ABB7-819985A29D95}" type="sibTrans" cxnId="{3EFCC556-FA82-4EB0-B883-E5388AD0F543}">
      <dgm:prSet/>
      <dgm:spPr/>
      <dgm:t>
        <a:bodyPr/>
        <a:lstStyle/>
        <a:p>
          <a:endParaRPr lang="en-US"/>
        </a:p>
      </dgm:t>
    </dgm:pt>
    <dgm:pt modelId="{5797F05B-A1FB-4926-B357-3802C266A161}">
      <dgm:prSet/>
      <dgm:spPr/>
      <dgm:t>
        <a:bodyPr/>
        <a:lstStyle/>
        <a:p>
          <a:pPr rtl="0"/>
          <a:r>
            <a:rPr lang="en-US" dirty="0" smtClean="0"/>
            <a:t>Interests</a:t>
          </a:r>
          <a:endParaRPr lang="en-US" dirty="0"/>
        </a:p>
      </dgm:t>
    </dgm:pt>
    <dgm:pt modelId="{5F3E3E59-9280-4B03-A0AB-AD489E1B279A}" type="parTrans" cxnId="{25EF1CAA-6147-4DFF-AF52-7B7830BFB903}">
      <dgm:prSet/>
      <dgm:spPr/>
      <dgm:t>
        <a:bodyPr/>
        <a:lstStyle/>
        <a:p>
          <a:endParaRPr lang="en-US"/>
        </a:p>
      </dgm:t>
    </dgm:pt>
    <dgm:pt modelId="{09D150C6-EDD4-4C8B-AF08-2A3863B9A400}" type="sibTrans" cxnId="{25EF1CAA-6147-4DFF-AF52-7B7830BFB903}">
      <dgm:prSet/>
      <dgm:spPr/>
      <dgm:t>
        <a:bodyPr/>
        <a:lstStyle/>
        <a:p>
          <a:endParaRPr lang="en-US"/>
        </a:p>
      </dgm:t>
    </dgm:pt>
    <dgm:pt modelId="{5473201B-B65D-42BE-8FC3-48CF22D3FEC6}">
      <dgm:prSet/>
      <dgm:spPr/>
      <dgm:t>
        <a:bodyPr/>
        <a:lstStyle/>
        <a:p>
          <a:pPr rtl="0"/>
          <a:r>
            <a:rPr lang="en-US" dirty="0" smtClean="0"/>
            <a:t>Time</a:t>
          </a:r>
          <a:endParaRPr lang="en-US" dirty="0"/>
        </a:p>
      </dgm:t>
    </dgm:pt>
    <dgm:pt modelId="{AF12F979-E61F-4956-9E19-8FF0CD80A6B0}" type="sibTrans" cxnId="{EA5E4CEA-E6CA-4E38-AC79-8FACF63EB70D}">
      <dgm:prSet/>
      <dgm:spPr/>
      <dgm:t>
        <a:bodyPr/>
        <a:lstStyle/>
        <a:p>
          <a:endParaRPr lang="en-US"/>
        </a:p>
      </dgm:t>
    </dgm:pt>
    <dgm:pt modelId="{2D8AB8A1-6707-4FBC-BDFE-7FC3170B8D5C}" type="parTrans" cxnId="{EA5E4CEA-E6CA-4E38-AC79-8FACF63EB70D}">
      <dgm:prSet/>
      <dgm:spPr/>
      <dgm:t>
        <a:bodyPr/>
        <a:lstStyle/>
        <a:p>
          <a:endParaRPr lang="en-US"/>
        </a:p>
      </dgm:t>
    </dgm:pt>
    <dgm:pt modelId="{6649CE39-A901-476E-8DFC-6E1F850C05F1}" type="pres">
      <dgm:prSet presAssocID="{513FCCF9-450A-4101-A6B1-167AEDA85B69}" presName="Name0" presStyleCnt="0">
        <dgm:presLayoutVars>
          <dgm:dir/>
          <dgm:animLvl val="lvl"/>
          <dgm:resizeHandles val="exact"/>
        </dgm:presLayoutVars>
      </dgm:prSet>
      <dgm:spPr/>
      <dgm:t>
        <a:bodyPr/>
        <a:lstStyle/>
        <a:p>
          <a:endParaRPr lang="en-US"/>
        </a:p>
      </dgm:t>
    </dgm:pt>
    <dgm:pt modelId="{AB092386-1217-4B07-BA26-DB40A8F189CF}" type="pres">
      <dgm:prSet presAssocID="{06B716A6-860C-4E73-B03D-2D1C6A0BD298}" presName="composite" presStyleCnt="0"/>
      <dgm:spPr/>
    </dgm:pt>
    <dgm:pt modelId="{F5C378B4-2D48-421F-A297-9AEA878D4399}" type="pres">
      <dgm:prSet presAssocID="{06B716A6-860C-4E73-B03D-2D1C6A0BD298}" presName="parTx" presStyleLbl="alignNode1" presStyleIdx="0" presStyleCnt="3">
        <dgm:presLayoutVars>
          <dgm:chMax val="0"/>
          <dgm:chPref val="0"/>
          <dgm:bulletEnabled val="1"/>
        </dgm:presLayoutVars>
      </dgm:prSet>
      <dgm:spPr/>
      <dgm:t>
        <a:bodyPr/>
        <a:lstStyle/>
        <a:p>
          <a:endParaRPr lang="en-US"/>
        </a:p>
      </dgm:t>
    </dgm:pt>
    <dgm:pt modelId="{B238DBA0-DE28-4F7E-BF4E-621FAD25E528}" type="pres">
      <dgm:prSet presAssocID="{06B716A6-860C-4E73-B03D-2D1C6A0BD298}" presName="desTx" presStyleLbl="alignAccFollowNode1" presStyleIdx="0" presStyleCnt="3">
        <dgm:presLayoutVars>
          <dgm:bulletEnabled val="1"/>
        </dgm:presLayoutVars>
      </dgm:prSet>
      <dgm:spPr/>
      <dgm:t>
        <a:bodyPr/>
        <a:lstStyle/>
        <a:p>
          <a:endParaRPr lang="en-US"/>
        </a:p>
      </dgm:t>
    </dgm:pt>
    <dgm:pt modelId="{9A95E4D1-5C01-4C16-BB12-C3A894EF0F4A}" type="pres">
      <dgm:prSet presAssocID="{BD0D3A54-EB03-47F0-8060-A6D10C18DEF8}" presName="space" presStyleCnt="0"/>
      <dgm:spPr/>
    </dgm:pt>
    <dgm:pt modelId="{A36F5B33-AE88-4E3E-A715-E5B9790E6912}" type="pres">
      <dgm:prSet presAssocID="{DABBA3DA-C871-4E9D-A954-57212AD49038}" presName="composite" presStyleCnt="0"/>
      <dgm:spPr/>
    </dgm:pt>
    <dgm:pt modelId="{7BE9B286-C3D9-4716-AB6B-AAA782D3334F}" type="pres">
      <dgm:prSet presAssocID="{DABBA3DA-C871-4E9D-A954-57212AD49038}" presName="parTx" presStyleLbl="alignNode1" presStyleIdx="1" presStyleCnt="3">
        <dgm:presLayoutVars>
          <dgm:chMax val="0"/>
          <dgm:chPref val="0"/>
          <dgm:bulletEnabled val="1"/>
        </dgm:presLayoutVars>
      </dgm:prSet>
      <dgm:spPr/>
      <dgm:t>
        <a:bodyPr/>
        <a:lstStyle/>
        <a:p>
          <a:endParaRPr lang="en-US"/>
        </a:p>
      </dgm:t>
    </dgm:pt>
    <dgm:pt modelId="{81667252-852D-4453-9582-F5C3ABFCB90A}" type="pres">
      <dgm:prSet presAssocID="{DABBA3DA-C871-4E9D-A954-57212AD49038}" presName="desTx" presStyleLbl="alignAccFollowNode1" presStyleIdx="1" presStyleCnt="3">
        <dgm:presLayoutVars>
          <dgm:bulletEnabled val="1"/>
        </dgm:presLayoutVars>
      </dgm:prSet>
      <dgm:spPr/>
      <dgm:t>
        <a:bodyPr/>
        <a:lstStyle/>
        <a:p>
          <a:endParaRPr lang="en-US"/>
        </a:p>
      </dgm:t>
    </dgm:pt>
    <dgm:pt modelId="{29FDFD02-84DC-4BA2-9854-8E9E0A689186}" type="pres">
      <dgm:prSet presAssocID="{940802C3-9330-4A43-B54A-DC715B99D24C}" presName="space" presStyleCnt="0"/>
      <dgm:spPr/>
    </dgm:pt>
    <dgm:pt modelId="{EC4C090F-A72D-4E6C-875A-B4C98F380FD5}" type="pres">
      <dgm:prSet presAssocID="{6C389835-00F4-4C9E-A98D-1A825ACFC4F6}" presName="composite" presStyleCnt="0"/>
      <dgm:spPr/>
    </dgm:pt>
    <dgm:pt modelId="{41CF9D6A-7D64-4C16-A9E2-617FF631A50D}" type="pres">
      <dgm:prSet presAssocID="{6C389835-00F4-4C9E-A98D-1A825ACFC4F6}" presName="parTx" presStyleLbl="alignNode1" presStyleIdx="2" presStyleCnt="3">
        <dgm:presLayoutVars>
          <dgm:chMax val="0"/>
          <dgm:chPref val="0"/>
          <dgm:bulletEnabled val="1"/>
        </dgm:presLayoutVars>
      </dgm:prSet>
      <dgm:spPr/>
      <dgm:t>
        <a:bodyPr/>
        <a:lstStyle/>
        <a:p>
          <a:endParaRPr lang="en-US"/>
        </a:p>
      </dgm:t>
    </dgm:pt>
    <dgm:pt modelId="{5B5A4469-301C-4741-A36B-D8C16423511C}" type="pres">
      <dgm:prSet presAssocID="{6C389835-00F4-4C9E-A98D-1A825ACFC4F6}" presName="desTx" presStyleLbl="alignAccFollowNode1" presStyleIdx="2" presStyleCnt="3">
        <dgm:presLayoutVars>
          <dgm:bulletEnabled val="1"/>
        </dgm:presLayoutVars>
      </dgm:prSet>
      <dgm:spPr/>
      <dgm:t>
        <a:bodyPr/>
        <a:lstStyle/>
        <a:p>
          <a:endParaRPr lang="en-US"/>
        </a:p>
      </dgm:t>
    </dgm:pt>
  </dgm:ptLst>
  <dgm:cxnLst>
    <dgm:cxn modelId="{159D74F5-9F56-4B3E-A37D-912A9AE3AD68}" type="presOf" srcId="{0DA96E91-9E56-49B0-8551-13DF2DD9F948}" destId="{B238DBA0-DE28-4F7E-BF4E-621FAD25E528}" srcOrd="0" destOrd="1" presId="urn:microsoft.com/office/officeart/2005/8/layout/hList1"/>
    <dgm:cxn modelId="{FE9FF550-B132-43FA-8397-3D2BD20E60F5}" type="presOf" srcId="{5473201B-B65D-42BE-8FC3-48CF22D3FEC6}" destId="{81667252-852D-4453-9582-F5C3ABFCB90A}" srcOrd="0" destOrd="2" presId="urn:microsoft.com/office/officeart/2005/8/layout/hList1"/>
    <dgm:cxn modelId="{25EF1CAA-6147-4DFF-AF52-7B7830BFB903}" srcId="{06B716A6-860C-4E73-B03D-2D1C6A0BD298}" destId="{5797F05B-A1FB-4926-B357-3802C266A161}" srcOrd="3" destOrd="0" parTransId="{5F3E3E59-9280-4B03-A0AB-AD489E1B279A}" sibTransId="{09D150C6-EDD4-4C8B-AF08-2A3863B9A400}"/>
    <dgm:cxn modelId="{D678FFC5-525B-4E5C-A192-9DACBD3F3FA0}" type="presOf" srcId="{DABBA3DA-C871-4E9D-A954-57212AD49038}" destId="{7BE9B286-C3D9-4716-AB6B-AAA782D3334F}" srcOrd="0" destOrd="0" presId="urn:microsoft.com/office/officeart/2005/8/layout/hList1"/>
    <dgm:cxn modelId="{EA5E4CEA-E6CA-4E38-AC79-8FACF63EB70D}" srcId="{DABBA3DA-C871-4E9D-A954-57212AD49038}" destId="{5473201B-B65D-42BE-8FC3-48CF22D3FEC6}" srcOrd="2" destOrd="0" parTransId="{2D8AB8A1-6707-4FBC-BDFE-7FC3170B8D5C}" sibTransId="{AF12F979-E61F-4956-9E19-8FF0CD80A6B0}"/>
    <dgm:cxn modelId="{2B43901A-1CA1-45E5-925A-55258D777AEB}" type="presOf" srcId="{5797F05B-A1FB-4926-B357-3802C266A161}" destId="{B238DBA0-DE28-4F7E-BF4E-621FAD25E528}" srcOrd="0" destOrd="3" presId="urn:microsoft.com/office/officeart/2005/8/layout/hList1"/>
    <dgm:cxn modelId="{A9E38069-774B-45A4-84CD-3803E14C5383}" srcId="{513FCCF9-450A-4101-A6B1-167AEDA85B69}" destId="{6C389835-00F4-4C9E-A98D-1A825ACFC4F6}" srcOrd="2" destOrd="0" parTransId="{80DF9293-CB4B-4917-8641-AEAF056CB434}" sibTransId="{6C14A686-0A11-4B4F-9289-0502B8039E6B}"/>
    <dgm:cxn modelId="{91951334-1431-4B03-B80E-D848B9E1AC29}" type="presOf" srcId="{CD8B67D2-9A8D-4356-A6ED-E9F52937DDB8}" destId="{81667252-852D-4453-9582-F5C3ABFCB90A}" srcOrd="0" destOrd="0" presId="urn:microsoft.com/office/officeart/2005/8/layout/hList1"/>
    <dgm:cxn modelId="{FE783522-6624-4BEC-9CA7-29CD5F840996}" type="presOf" srcId="{7FDF5ADC-B424-4A66-BB5C-3BF668F93B19}" destId="{B238DBA0-DE28-4F7E-BF4E-621FAD25E528}" srcOrd="0" destOrd="0" presId="urn:microsoft.com/office/officeart/2005/8/layout/hList1"/>
    <dgm:cxn modelId="{B5F012C1-4D30-4F42-AB83-7A05092C173E}" srcId="{DABBA3DA-C871-4E9D-A954-57212AD49038}" destId="{CD8B67D2-9A8D-4356-A6ED-E9F52937DDB8}" srcOrd="0" destOrd="0" parTransId="{A2B70713-EEE7-4FBF-9DB7-98627D23EB61}" sibTransId="{999DA3CE-FF4E-40B6-9A99-84D9503742E9}"/>
    <dgm:cxn modelId="{AB8CF540-07AE-4BCB-8664-AB42A707EFE4}" type="presOf" srcId="{AE5304FD-C7EF-4881-891C-B4F94930CC19}" destId="{5B5A4469-301C-4741-A36B-D8C16423511C}" srcOrd="0" destOrd="0" presId="urn:microsoft.com/office/officeart/2005/8/layout/hList1"/>
    <dgm:cxn modelId="{9BB697E3-EE10-41EC-88A6-56BC261E4756}" type="presOf" srcId="{F52467E7-6229-48B1-BD9B-C787DBBA410A}" destId="{B238DBA0-DE28-4F7E-BF4E-621FAD25E528}" srcOrd="0" destOrd="2" presId="urn:microsoft.com/office/officeart/2005/8/layout/hList1"/>
    <dgm:cxn modelId="{D2B568BF-5260-4BBF-B714-45FB3301EA1C}" srcId="{DABBA3DA-C871-4E9D-A954-57212AD49038}" destId="{0E17D15A-0CB2-4893-9980-22EF9CF1C4CE}" srcOrd="1" destOrd="0" parTransId="{D2335196-15C1-492B-BCC0-429124736201}" sibTransId="{552F0E8B-2E89-4EEE-9363-E6020C60166C}"/>
    <dgm:cxn modelId="{2977D65A-416F-4F64-A165-A403EA630228}" srcId="{06B716A6-860C-4E73-B03D-2D1C6A0BD298}" destId="{7FDF5ADC-B424-4A66-BB5C-3BF668F93B19}" srcOrd="0" destOrd="0" parTransId="{EECCF312-8F45-4E8C-96BD-91B1FCE08E89}" sibTransId="{9367526B-EE2F-492F-B661-20A308330816}"/>
    <dgm:cxn modelId="{2209B138-C6B2-4440-972C-5DBF33405AAA}" type="presOf" srcId="{513FCCF9-450A-4101-A6B1-167AEDA85B69}" destId="{6649CE39-A901-476E-8DFC-6E1F850C05F1}" srcOrd="0" destOrd="0" presId="urn:microsoft.com/office/officeart/2005/8/layout/hList1"/>
    <dgm:cxn modelId="{EB81BADA-FA7B-4BE0-B2D3-80163466BFB6}" type="presOf" srcId="{0E17D15A-0CB2-4893-9980-22EF9CF1C4CE}" destId="{81667252-852D-4453-9582-F5C3ABFCB90A}" srcOrd="0" destOrd="1" presId="urn:microsoft.com/office/officeart/2005/8/layout/hList1"/>
    <dgm:cxn modelId="{22D46CBB-9F1B-42D4-8D35-FBDEE4F41354}" srcId="{513FCCF9-450A-4101-A6B1-167AEDA85B69}" destId="{06B716A6-860C-4E73-B03D-2D1C6A0BD298}" srcOrd="0" destOrd="0" parTransId="{F2CBCBF7-E72A-4DE8-8D28-76BA09CD10AB}" sibTransId="{BD0D3A54-EB03-47F0-8060-A6D10C18DEF8}"/>
    <dgm:cxn modelId="{3EFCC556-FA82-4EB0-B883-E5388AD0F543}" srcId="{06B716A6-860C-4E73-B03D-2D1C6A0BD298}" destId="{F52467E7-6229-48B1-BD9B-C787DBBA410A}" srcOrd="2" destOrd="0" parTransId="{C5EAD26E-F3B5-4886-AA7E-031963AE5F28}" sibTransId="{9A26A21C-CC22-4C05-ABB7-819985A29D95}"/>
    <dgm:cxn modelId="{EF779AE4-054C-4B34-97B1-AD6A670FCB03}" srcId="{06B716A6-860C-4E73-B03D-2D1C6A0BD298}" destId="{0DA96E91-9E56-49B0-8551-13DF2DD9F948}" srcOrd="1" destOrd="0" parTransId="{F8ABD845-5301-4208-85A9-BFCFC8893717}" sibTransId="{6263083F-0380-41F9-BB6D-248BC2CDB7FD}"/>
    <dgm:cxn modelId="{96E271FD-405B-4D01-879C-9CB55F59281C}" type="presOf" srcId="{6C389835-00F4-4C9E-A98D-1A825ACFC4F6}" destId="{41CF9D6A-7D64-4C16-A9E2-617FF631A50D}" srcOrd="0" destOrd="0" presId="urn:microsoft.com/office/officeart/2005/8/layout/hList1"/>
    <dgm:cxn modelId="{702BB152-EDFA-4145-B52E-82548E299E07}" srcId="{6C389835-00F4-4C9E-A98D-1A825ACFC4F6}" destId="{AE5304FD-C7EF-4881-891C-B4F94930CC19}" srcOrd="0" destOrd="0" parTransId="{3F40581C-D831-4552-855B-11856FC692F7}" sibTransId="{5E2CA235-ABAD-4783-B5C5-E0537EE2E8E5}"/>
    <dgm:cxn modelId="{DDA3F560-0F15-4430-B5A5-1A1E6346DB41}" srcId="{513FCCF9-450A-4101-A6B1-167AEDA85B69}" destId="{DABBA3DA-C871-4E9D-A954-57212AD49038}" srcOrd="1" destOrd="0" parTransId="{A5C19057-DF0C-410E-BF04-398D3D22E362}" sibTransId="{940802C3-9330-4A43-B54A-DC715B99D24C}"/>
    <dgm:cxn modelId="{60F3FCD3-AEBA-421B-95BD-8E4E7924C2D1}" type="presOf" srcId="{06B716A6-860C-4E73-B03D-2D1C6A0BD298}" destId="{F5C378B4-2D48-421F-A297-9AEA878D4399}" srcOrd="0" destOrd="0" presId="urn:microsoft.com/office/officeart/2005/8/layout/hList1"/>
    <dgm:cxn modelId="{36BDFDB2-DA30-4199-899D-6F386885B09C}" type="presParOf" srcId="{6649CE39-A901-476E-8DFC-6E1F850C05F1}" destId="{AB092386-1217-4B07-BA26-DB40A8F189CF}" srcOrd="0" destOrd="0" presId="urn:microsoft.com/office/officeart/2005/8/layout/hList1"/>
    <dgm:cxn modelId="{FB7A57AA-804E-4A1C-BB86-8A0D8FB05CEB}" type="presParOf" srcId="{AB092386-1217-4B07-BA26-DB40A8F189CF}" destId="{F5C378B4-2D48-421F-A297-9AEA878D4399}" srcOrd="0" destOrd="0" presId="urn:microsoft.com/office/officeart/2005/8/layout/hList1"/>
    <dgm:cxn modelId="{D329D25B-2482-4E21-983D-28D5139ED4CC}" type="presParOf" srcId="{AB092386-1217-4B07-BA26-DB40A8F189CF}" destId="{B238DBA0-DE28-4F7E-BF4E-621FAD25E528}" srcOrd="1" destOrd="0" presId="urn:microsoft.com/office/officeart/2005/8/layout/hList1"/>
    <dgm:cxn modelId="{3BD27629-F19F-43C7-969C-BC1EFE099468}" type="presParOf" srcId="{6649CE39-A901-476E-8DFC-6E1F850C05F1}" destId="{9A95E4D1-5C01-4C16-BB12-C3A894EF0F4A}" srcOrd="1" destOrd="0" presId="urn:microsoft.com/office/officeart/2005/8/layout/hList1"/>
    <dgm:cxn modelId="{34D57612-996B-4899-8495-21DAFBB7945D}" type="presParOf" srcId="{6649CE39-A901-476E-8DFC-6E1F850C05F1}" destId="{A36F5B33-AE88-4E3E-A715-E5B9790E6912}" srcOrd="2" destOrd="0" presId="urn:microsoft.com/office/officeart/2005/8/layout/hList1"/>
    <dgm:cxn modelId="{520A1167-6E27-4A67-8F02-F9BA5DCC7A77}" type="presParOf" srcId="{A36F5B33-AE88-4E3E-A715-E5B9790E6912}" destId="{7BE9B286-C3D9-4716-AB6B-AAA782D3334F}" srcOrd="0" destOrd="0" presId="urn:microsoft.com/office/officeart/2005/8/layout/hList1"/>
    <dgm:cxn modelId="{4531DE32-F395-431B-8754-4B478262D3FF}" type="presParOf" srcId="{A36F5B33-AE88-4E3E-A715-E5B9790E6912}" destId="{81667252-852D-4453-9582-F5C3ABFCB90A}" srcOrd="1" destOrd="0" presId="urn:microsoft.com/office/officeart/2005/8/layout/hList1"/>
    <dgm:cxn modelId="{F95A1D62-ACA0-4242-A2BC-ABDFD51C6D27}" type="presParOf" srcId="{6649CE39-A901-476E-8DFC-6E1F850C05F1}" destId="{29FDFD02-84DC-4BA2-9854-8E9E0A689186}" srcOrd="3" destOrd="0" presId="urn:microsoft.com/office/officeart/2005/8/layout/hList1"/>
    <dgm:cxn modelId="{3D512885-A460-438D-9732-12B360ED4467}" type="presParOf" srcId="{6649CE39-A901-476E-8DFC-6E1F850C05F1}" destId="{EC4C090F-A72D-4E6C-875A-B4C98F380FD5}" srcOrd="4" destOrd="0" presId="urn:microsoft.com/office/officeart/2005/8/layout/hList1"/>
    <dgm:cxn modelId="{116E167F-D61D-4E84-873E-4D4A5A94741B}" type="presParOf" srcId="{EC4C090F-A72D-4E6C-875A-B4C98F380FD5}" destId="{41CF9D6A-7D64-4C16-A9E2-617FF631A50D}" srcOrd="0" destOrd="0" presId="urn:microsoft.com/office/officeart/2005/8/layout/hList1"/>
    <dgm:cxn modelId="{8A8B3968-E431-46E4-8DE3-6BBB6524DFCB}" type="presParOf" srcId="{EC4C090F-A72D-4E6C-875A-B4C98F380FD5}" destId="{5B5A4469-301C-4741-A36B-D8C1642351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FCCF9-450A-4101-A6B1-167AEDA85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B716A6-860C-4E73-B03D-2D1C6A0BD298}">
      <dgm:prSet/>
      <dgm:spPr/>
      <dgm:t>
        <a:bodyPr/>
        <a:lstStyle/>
        <a:p>
          <a:pPr rtl="0"/>
          <a:r>
            <a:rPr lang="en-US" dirty="0" smtClean="0"/>
            <a:t>1. Who is relevant?</a:t>
          </a:r>
          <a:endParaRPr lang="en-US" dirty="0"/>
        </a:p>
      </dgm:t>
    </dgm:pt>
    <dgm:pt modelId="{F2CBCBF7-E72A-4DE8-8D28-76BA09CD10AB}" type="parTrans" cxnId="{22D46CBB-9F1B-42D4-8D35-FBDEE4F41354}">
      <dgm:prSet/>
      <dgm:spPr/>
      <dgm:t>
        <a:bodyPr/>
        <a:lstStyle/>
        <a:p>
          <a:endParaRPr lang="en-US"/>
        </a:p>
      </dgm:t>
    </dgm:pt>
    <dgm:pt modelId="{BD0D3A54-EB03-47F0-8060-A6D10C18DEF8}" type="sibTrans" cxnId="{22D46CBB-9F1B-42D4-8D35-FBDEE4F41354}">
      <dgm:prSet/>
      <dgm:spPr/>
      <dgm:t>
        <a:bodyPr/>
        <a:lstStyle/>
        <a:p>
          <a:endParaRPr lang="en-US"/>
        </a:p>
      </dgm:t>
    </dgm:pt>
    <dgm:pt modelId="{7FDF5ADC-B424-4A66-BB5C-3BF668F93B19}">
      <dgm:prSet/>
      <dgm:spPr/>
      <dgm:t>
        <a:bodyPr/>
        <a:lstStyle/>
        <a:p>
          <a:pPr rtl="0"/>
          <a:r>
            <a:rPr lang="en-US" dirty="0" smtClean="0"/>
            <a:t>(Everybody)</a:t>
          </a:r>
          <a:endParaRPr lang="en-US" dirty="0"/>
        </a:p>
      </dgm:t>
    </dgm:pt>
    <dgm:pt modelId="{EECCF312-8F45-4E8C-96BD-91B1FCE08E89}" type="parTrans" cxnId="{2977D65A-416F-4F64-A165-A403EA630228}">
      <dgm:prSet/>
      <dgm:spPr/>
      <dgm:t>
        <a:bodyPr/>
        <a:lstStyle/>
        <a:p>
          <a:endParaRPr lang="en-US"/>
        </a:p>
      </dgm:t>
    </dgm:pt>
    <dgm:pt modelId="{9367526B-EE2F-492F-B661-20A308330816}" type="sibTrans" cxnId="{2977D65A-416F-4F64-A165-A403EA630228}">
      <dgm:prSet/>
      <dgm:spPr/>
      <dgm:t>
        <a:bodyPr/>
        <a:lstStyle/>
        <a:p>
          <a:endParaRPr lang="en-US"/>
        </a:p>
      </dgm:t>
    </dgm:pt>
    <dgm:pt modelId="{0DA96E91-9E56-49B0-8551-13DF2DD9F948}">
      <dgm:prSet/>
      <dgm:spPr/>
      <dgm:t>
        <a:bodyPr/>
        <a:lstStyle/>
        <a:p>
          <a:pPr rtl="0"/>
          <a:r>
            <a:rPr lang="en-US" dirty="0" smtClean="0"/>
            <a:t>Experts/Authorities</a:t>
          </a:r>
          <a:endParaRPr lang="en-US" dirty="0"/>
        </a:p>
      </dgm:t>
    </dgm:pt>
    <dgm:pt modelId="{F8ABD845-5301-4208-85A9-BFCFC8893717}" type="parTrans" cxnId="{EF779AE4-054C-4B34-97B1-AD6A670FCB03}">
      <dgm:prSet/>
      <dgm:spPr/>
      <dgm:t>
        <a:bodyPr/>
        <a:lstStyle/>
        <a:p>
          <a:endParaRPr lang="en-US"/>
        </a:p>
      </dgm:t>
    </dgm:pt>
    <dgm:pt modelId="{6263083F-0380-41F9-BB6D-248BC2CDB7FD}" type="sibTrans" cxnId="{EF779AE4-054C-4B34-97B1-AD6A670FCB03}">
      <dgm:prSet/>
      <dgm:spPr/>
      <dgm:t>
        <a:bodyPr/>
        <a:lstStyle/>
        <a:p>
          <a:endParaRPr lang="en-US"/>
        </a:p>
      </dgm:t>
    </dgm:pt>
    <dgm:pt modelId="{DABBA3DA-C871-4E9D-A954-57212AD49038}">
      <dgm:prSet/>
      <dgm:spPr/>
      <dgm:t>
        <a:bodyPr/>
        <a:lstStyle/>
        <a:p>
          <a:pPr rtl="0"/>
          <a:r>
            <a:rPr lang="en-US" i="0" dirty="0" smtClean="0"/>
            <a:t>2. What did they do?</a:t>
          </a:r>
          <a:endParaRPr lang="en-US" i="0" dirty="0"/>
        </a:p>
      </dgm:t>
    </dgm:pt>
    <dgm:pt modelId="{A5C19057-DF0C-410E-BF04-398D3D22E362}" type="parTrans" cxnId="{DDA3F560-0F15-4430-B5A5-1A1E6346DB41}">
      <dgm:prSet/>
      <dgm:spPr/>
      <dgm:t>
        <a:bodyPr/>
        <a:lstStyle/>
        <a:p>
          <a:endParaRPr lang="en-US"/>
        </a:p>
      </dgm:t>
    </dgm:pt>
    <dgm:pt modelId="{940802C3-9330-4A43-B54A-DC715B99D24C}" type="sibTrans" cxnId="{DDA3F560-0F15-4430-B5A5-1A1E6346DB41}">
      <dgm:prSet/>
      <dgm:spPr/>
      <dgm:t>
        <a:bodyPr/>
        <a:lstStyle/>
        <a:p>
          <a:endParaRPr lang="en-US"/>
        </a:p>
      </dgm:t>
    </dgm:pt>
    <dgm:pt modelId="{CD8B67D2-9A8D-4356-A6ED-E9F52937DDB8}">
      <dgm:prSet/>
      <dgm:spPr/>
      <dgm:t>
        <a:bodyPr/>
        <a:lstStyle/>
        <a:p>
          <a:pPr rtl="0"/>
          <a:r>
            <a:rPr lang="en-US" dirty="0" smtClean="0"/>
            <a:t>Actions</a:t>
          </a:r>
          <a:endParaRPr lang="en-US" dirty="0"/>
        </a:p>
      </dgm:t>
    </dgm:pt>
    <dgm:pt modelId="{A2B70713-EEE7-4FBF-9DB7-98627D23EB61}" type="parTrans" cxnId="{B5F012C1-4D30-4F42-AB83-7A05092C173E}">
      <dgm:prSet/>
      <dgm:spPr/>
      <dgm:t>
        <a:bodyPr/>
        <a:lstStyle/>
        <a:p>
          <a:endParaRPr lang="en-US"/>
        </a:p>
      </dgm:t>
    </dgm:pt>
    <dgm:pt modelId="{999DA3CE-FF4E-40B6-9A99-84D9503742E9}" type="sibTrans" cxnId="{B5F012C1-4D30-4F42-AB83-7A05092C173E}">
      <dgm:prSet/>
      <dgm:spPr/>
      <dgm:t>
        <a:bodyPr/>
        <a:lstStyle/>
        <a:p>
          <a:endParaRPr lang="en-US"/>
        </a:p>
      </dgm:t>
    </dgm:pt>
    <dgm:pt modelId="{6C389835-00F4-4C9E-A98D-1A825ACFC4F6}">
      <dgm:prSet/>
      <dgm:spPr/>
      <dgm:t>
        <a:bodyPr/>
        <a:lstStyle/>
        <a:p>
          <a:pPr rtl="0"/>
          <a:r>
            <a:rPr lang="en-US" dirty="0" smtClean="0"/>
            <a:t>3. How did they feel about it?</a:t>
          </a:r>
          <a:endParaRPr lang="en-US" dirty="0"/>
        </a:p>
      </dgm:t>
    </dgm:pt>
    <dgm:pt modelId="{80DF9293-CB4B-4917-8641-AEAF056CB434}" type="parTrans" cxnId="{A9E38069-774B-45A4-84CD-3803E14C5383}">
      <dgm:prSet/>
      <dgm:spPr/>
      <dgm:t>
        <a:bodyPr/>
        <a:lstStyle/>
        <a:p>
          <a:endParaRPr lang="en-US"/>
        </a:p>
      </dgm:t>
    </dgm:pt>
    <dgm:pt modelId="{6C14A686-0A11-4B4F-9289-0502B8039E6B}" type="sibTrans" cxnId="{A9E38069-774B-45A4-84CD-3803E14C5383}">
      <dgm:prSet/>
      <dgm:spPr/>
      <dgm:t>
        <a:bodyPr/>
        <a:lstStyle/>
        <a:p>
          <a:endParaRPr lang="en-US"/>
        </a:p>
      </dgm:t>
    </dgm:pt>
    <dgm:pt modelId="{AE5304FD-C7EF-4881-891C-B4F94930CC19}">
      <dgm:prSet/>
      <dgm:spPr/>
      <dgm:t>
        <a:bodyPr/>
        <a:lstStyle/>
        <a:p>
          <a:pPr rtl="0"/>
          <a:r>
            <a:rPr lang="en-US" dirty="0" smtClean="0"/>
            <a:t>Mood and sentiment associated with these actions and entities</a:t>
          </a:r>
          <a:endParaRPr lang="en-US" dirty="0"/>
        </a:p>
      </dgm:t>
    </dgm:pt>
    <dgm:pt modelId="{3F40581C-D831-4552-855B-11856FC692F7}" type="parTrans" cxnId="{702BB152-EDFA-4145-B52E-82548E299E07}">
      <dgm:prSet/>
      <dgm:spPr/>
      <dgm:t>
        <a:bodyPr/>
        <a:lstStyle/>
        <a:p>
          <a:endParaRPr lang="en-US"/>
        </a:p>
      </dgm:t>
    </dgm:pt>
    <dgm:pt modelId="{5E2CA235-ABAD-4783-B5C5-E0537EE2E8E5}" type="sibTrans" cxnId="{702BB152-EDFA-4145-B52E-82548E299E07}">
      <dgm:prSet/>
      <dgm:spPr/>
      <dgm:t>
        <a:bodyPr/>
        <a:lstStyle/>
        <a:p>
          <a:endParaRPr lang="en-US"/>
        </a:p>
      </dgm:t>
    </dgm:pt>
    <dgm:pt modelId="{0E17D15A-0CB2-4893-9980-22EF9CF1C4CE}">
      <dgm:prSet/>
      <dgm:spPr/>
      <dgm:t>
        <a:bodyPr/>
        <a:lstStyle/>
        <a:p>
          <a:pPr rtl="0"/>
          <a:r>
            <a:rPr lang="en-US" dirty="0" smtClean="0"/>
            <a:t>Entities</a:t>
          </a:r>
          <a:endParaRPr lang="en-US" dirty="0"/>
        </a:p>
      </dgm:t>
    </dgm:pt>
    <dgm:pt modelId="{D2335196-15C1-492B-BCC0-429124736201}" type="parTrans" cxnId="{D2B568BF-5260-4BBF-B714-45FB3301EA1C}">
      <dgm:prSet/>
      <dgm:spPr/>
      <dgm:t>
        <a:bodyPr/>
        <a:lstStyle/>
        <a:p>
          <a:endParaRPr lang="en-US"/>
        </a:p>
      </dgm:t>
    </dgm:pt>
    <dgm:pt modelId="{552F0E8B-2E89-4EEE-9363-E6020C60166C}" type="sibTrans" cxnId="{D2B568BF-5260-4BBF-B714-45FB3301EA1C}">
      <dgm:prSet/>
      <dgm:spPr/>
      <dgm:t>
        <a:bodyPr/>
        <a:lstStyle/>
        <a:p>
          <a:endParaRPr lang="en-US"/>
        </a:p>
      </dgm:t>
    </dgm:pt>
    <dgm:pt modelId="{F52467E7-6229-48B1-BD9B-C787DBBA410A}">
      <dgm:prSet/>
      <dgm:spPr/>
      <dgm:t>
        <a:bodyPr/>
        <a:lstStyle/>
        <a:p>
          <a:pPr rtl="0"/>
          <a:r>
            <a:rPr lang="en-US" dirty="0" smtClean="0"/>
            <a:t>Behavior-based</a:t>
          </a:r>
          <a:endParaRPr lang="en-US" dirty="0"/>
        </a:p>
      </dgm:t>
    </dgm:pt>
    <dgm:pt modelId="{C5EAD26E-F3B5-4886-AA7E-031963AE5F28}" type="parTrans" cxnId="{3EFCC556-FA82-4EB0-B883-E5388AD0F543}">
      <dgm:prSet/>
      <dgm:spPr/>
      <dgm:t>
        <a:bodyPr/>
        <a:lstStyle/>
        <a:p>
          <a:endParaRPr lang="en-US"/>
        </a:p>
      </dgm:t>
    </dgm:pt>
    <dgm:pt modelId="{9A26A21C-CC22-4C05-ABB7-819985A29D95}" type="sibTrans" cxnId="{3EFCC556-FA82-4EB0-B883-E5388AD0F543}">
      <dgm:prSet/>
      <dgm:spPr/>
      <dgm:t>
        <a:bodyPr/>
        <a:lstStyle/>
        <a:p>
          <a:endParaRPr lang="en-US"/>
        </a:p>
      </dgm:t>
    </dgm:pt>
    <dgm:pt modelId="{5797F05B-A1FB-4926-B357-3802C266A161}">
      <dgm:prSet/>
      <dgm:spPr/>
      <dgm:t>
        <a:bodyPr/>
        <a:lstStyle/>
        <a:p>
          <a:pPr rtl="0"/>
          <a:r>
            <a:rPr lang="en-US" dirty="0" smtClean="0"/>
            <a:t>Interests</a:t>
          </a:r>
          <a:endParaRPr lang="en-US" dirty="0"/>
        </a:p>
      </dgm:t>
    </dgm:pt>
    <dgm:pt modelId="{5F3E3E59-9280-4B03-A0AB-AD489E1B279A}" type="parTrans" cxnId="{25EF1CAA-6147-4DFF-AF52-7B7830BFB903}">
      <dgm:prSet/>
      <dgm:spPr/>
      <dgm:t>
        <a:bodyPr/>
        <a:lstStyle/>
        <a:p>
          <a:endParaRPr lang="en-US"/>
        </a:p>
      </dgm:t>
    </dgm:pt>
    <dgm:pt modelId="{09D150C6-EDD4-4C8B-AF08-2A3863B9A400}" type="sibTrans" cxnId="{25EF1CAA-6147-4DFF-AF52-7B7830BFB903}">
      <dgm:prSet/>
      <dgm:spPr/>
      <dgm:t>
        <a:bodyPr/>
        <a:lstStyle/>
        <a:p>
          <a:endParaRPr lang="en-US"/>
        </a:p>
      </dgm:t>
    </dgm:pt>
    <dgm:pt modelId="{5473201B-B65D-42BE-8FC3-48CF22D3FEC6}">
      <dgm:prSet/>
      <dgm:spPr/>
      <dgm:t>
        <a:bodyPr/>
        <a:lstStyle/>
        <a:p>
          <a:pPr rtl="0"/>
          <a:r>
            <a:rPr lang="en-US" dirty="0" smtClean="0"/>
            <a:t>Time</a:t>
          </a:r>
          <a:endParaRPr lang="en-US" dirty="0"/>
        </a:p>
      </dgm:t>
    </dgm:pt>
    <dgm:pt modelId="{AF12F979-E61F-4956-9E19-8FF0CD80A6B0}" type="sibTrans" cxnId="{EA5E4CEA-E6CA-4E38-AC79-8FACF63EB70D}">
      <dgm:prSet/>
      <dgm:spPr/>
      <dgm:t>
        <a:bodyPr/>
        <a:lstStyle/>
        <a:p>
          <a:endParaRPr lang="en-US"/>
        </a:p>
      </dgm:t>
    </dgm:pt>
    <dgm:pt modelId="{2D8AB8A1-6707-4FBC-BDFE-7FC3170B8D5C}" type="parTrans" cxnId="{EA5E4CEA-E6CA-4E38-AC79-8FACF63EB70D}">
      <dgm:prSet/>
      <dgm:spPr/>
      <dgm:t>
        <a:bodyPr/>
        <a:lstStyle/>
        <a:p>
          <a:endParaRPr lang="en-US"/>
        </a:p>
      </dgm:t>
    </dgm:pt>
    <dgm:pt modelId="{6649CE39-A901-476E-8DFC-6E1F850C05F1}" type="pres">
      <dgm:prSet presAssocID="{513FCCF9-450A-4101-A6B1-167AEDA85B69}" presName="Name0" presStyleCnt="0">
        <dgm:presLayoutVars>
          <dgm:dir/>
          <dgm:animLvl val="lvl"/>
          <dgm:resizeHandles val="exact"/>
        </dgm:presLayoutVars>
      </dgm:prSet>
      <dgm:spPr/>
      <dgm:t>
        <a:bodyPr/>
        <a:lstStyle/>
        <a:p>
          <a:endParaRPr lang="en-US"/>
        </a:p>
      </dgm:t>
    </dgm:pt>
    <dgm:pt modelId="{AB092386-1217-4B07-BA26-DB40A8F189CF}" type="pres">
      <dgm:prSet presAssocID="{06B716A6-860C-4E73-B03D-2D1C6A0BD298}" presName="composite" presStyleCnt="0"/>
      <dgm:spPr/>
    </dgm:pt>
    <dgm:pt modelId="{F5C378B4-2D48-421F-A297-9AEA878D4399}" type="pres">
      <dgm:prSet presAssocID="{06B716A6-860C-4E73-B03D-2D1C6A0BD298}" presName="parTx" presStyleLbl="alignNode1" presStyleIdx="0" presStyleCnt="3">
        <dgm:presLayoutVars>
          <dgm:chMax val="0"/>
          <dgm:chPref val="0"/>
          <dgm:bulletEnabled val="1"/>
        </dgm:presLayoutVars>
      </dgm:prSet>
      <dgm:spPr/>
      <dgm:t>
        <a:bodyPr/>
        <a:lstStyle/>
        <a:p>
          <a:endParaRPr lang="en-US"/>
        </a:p>
      </dgm:t>
    </dgm:pt>
    <dgm:pt modelId="{B238DBA0-DE28-4F7E-BF4E-621FAD25E528}" type="pres">
      <dgm:prSet presAssocID="{06B716A6-860C-4E73-B03D-2D1C6A0BD298}" presName="desTx" presStyleLbl="alignAccFollowNode1" presStyleIdx="0" presStyleCnt="3">
        <dgm:presLayoutVars>
          <dgm:bulletEnabled val="1"/>
        </dgm:presLayoutVars>
      </dgm:prSet>
      <dgm:spPr/>
      <dgm:t>
        <a:bodyPr/>
        <a:lstStyle/>
        <a:p>
          <a:endParaRPr lang="en-US"/>
        </a:p>
      </dgm:t>
    </dgm:pt>
    <dgm:pt modelId="{9A95E4D1-5C01-4C16-BB12-C3A894EF0F4A}" type="pres">
      <dgm:prSet presAssocID="{BD0D3A54-EB03-47F0-8060-A6D10C18DEF8}" presName="space" presStyleCnt="0"/>
      <dgm:spPr/>
    </dgm:pt>
    <dgm:pt modelId="{A36F5B33-AE88-4E3E-A715-E5B9790E6912}" type="pres">
      <dgm:prSet presAssocID="{DABBA3DA-C871-4E9D-A954-57212AD49038}" presName="composite" presStyleCnt="0"/>
      <dgm:spPr/>
    </dgm:pt>
    <dgm:pt modelId="{7BE9B286-C3D9-4716-AB6B-AAA782D3334F}" type="pres">
      <dgm:prSet presAssocID="{DABBA3DA-C871-4E9D-A954-57212AD49038}" presName="parTx" presStyleLbl="alignNode1" presStyleIdx="1" presStyleCnt="3">
        <dgm:presLayoutVars>
          <dgm:chMax val="0"/>
          <dgm:chPref val="0"/>
          <dgm:bulletEnabled val="1"/>
        </dgm:presLayoutVars>
      </dgm:prSet>
      <dgm:spPr/>
      <dgm:t>
        <a:bodyPr/>
        <a:lstStyle/>
        <a:p>
          <a:endParaRPr lang="en-US"/>
        </a:p>
      </dgm:t>
    </dgm:pt>
    <dgm:pt modelId="{81667252-852D-4453-9582-F5C3ABFCB90A}" type="pres">
      <dgm:prSet presAssocID="{DABBA3DA-C871-4E9D-A954-57212AD49038}" presName="desTx" presStyleLbl="alignAccFollowNode1" presStyleIdx="1" presStyleCnt="3">
        <dgm:presLayoutVars>
          <dgm:bulletEnabled val="1"/>
        </dgm:presLayoutVars>
      </dgm:prSet>
      <dgm:spPr/>
      <dgm:t>
        <a:bodyPr/>
        <a:lstStyle/>
        <a:p>
          <a:endParaRPr lang="en-US"/>
        </a:p>
      </dgm:t>
    </dgm:pt>
    <dgm:pt modelId="{29FDFD02-84DC-4BA2-9854-8E9E0A689186}" type="pres">
      <dgm:prSet presAssocID="{940802C3-9330-4A43-B54A-DC715B99D24C}" presName="space" presStyleCnt="0"/>
      <dgm:spPr/>
    </dgm:pt>
    <dgm:pt modelId="{EC4C090F-A72D-4E6C-875A-B4C98F380FD5}" type="pres">
      <dgm:prSet presAssocID="{6C389835-00F4-4C9E-A98D-1A825ACFC4F6}" presName="composite" presStyleCnt="0"/>
      <dgm:spPr/>
    </dgm:pt>
    <dgm:pt modelId="{41CF9D6A-7D64-4C16-A9E2-617FF631A50D}" type="pres">
      <dgm:prSet presAssocID="{6C389835-00F4-4C9E-A98D-1A825ACFC4F6}" presName="parTx" presStyleLbl="alignNode1" presStyleIdx="2" presStyleCnt="3">
        <dgm:presLayoutVars>
          <dgm:chMax val="0"/>
          <dgm:chPref val="0"/>
          <dgm:bulletEnabled val="1"/>
        </dgm:presLayoutVars>
      </dgm:prSet>
      <dgm:spPr/>
      <dgm:t>
        <a:bodyPr/>
        <a:lstStyle/>
        <a:p>
          <a:endParaRPr lang="en-US"/>
        </a:p>
      </dgm:t>
    </dgm:pt>
    <dgm:pt modelId="{5B5A4469-301C-4741-A36B-D8C16423511C}" type="pres">
      <dgm:prSet presAssocID="{6C389835-00F4-4C9E-A98D-1A825ACFC4F6}" presName="desTx" presStyleLbl="alignAccFollowNode1" presStyleIdx="2" presStyleCnt="3">
        <dgm:presLayoutVars>
          <dgm:bulletEnabled val="1"/>
        </dgm:presLayoutVars>
      </dgm:prSet>
      <dgm:spPr/>
      <dgm:t>
        <a:bodyPr/>
        <a:lstStyle/>
        <a:p>
          <a:endParaRPr lang="en-US"/>
        </a:p>
      </dgm:t>
    </dgm:pt>
  </dgm:ptLst>
  <dgm:cxnLst>
    <dgm:cxn modelId="{25EF1CAA-6147-4DFF-AF52-7B7830BFB903}" srcId="{06B716A6-860C-4E73-B03D-2D1C6A0BD298}" destId="{5797F05B-A1FB-4926-B357-3802C266A161}" srcOrd="3" destOrd="0" parTransId="{5F3E3E59-9280-4B03-A0AB-AD489E1B279A}" sibTransId="{09D150C6-EDD4-4C8B-AF08-2A3863B9A400}"/>
    <dgm:cxn modelId="{871E5188-D6A6-4CD2-B106-A3E772C0E761}" type="presOf" srcId="{5473201B-B65D-42BE-8FC3-48CF22D3FEC6}" destId="{81667252-852D-4453-9582-F5C3ABFCB90A}" srcOrd="0" destOrd="2" presId="urn:microsoft.com/office/officeart/2005/8/layout/hList1"/>
    <dgm:cxn modelId="{EA5E4CEA-E6CA-4E38-AC79-8FACF63EB70D}" srcId="{DABBA3DA-C871-4E9D-A954-57212AD49038}" destId="{5473201B-B65D-42BE-8FC3-48CF22D3FEC6}" srcOrd="2" destOrd="0" parTransId="{2D8AB8A1-6707-4FBC-BDFE-7FC3170B8D5C}" sibTransId="{AF12F979-E61F-4956-9E19-8FF0CD80A6B0}"/>
    <dgm:cxn modelId="{686C4194-9A2F-4F11-B47B-2DF81C0EF68A}" type="presOf" srcId="{513FCCF9-450A-4101-A6B1-167AEDA85B69}" destId="{6649CE39-A901-476E-8DFC-6E1F850C05F1}" srcOrd="0" destOrd="0" presId="urn:microsoft.com/office/officeart/2005/8/layout/hList1"/>
    <dgm:cxn modelId="{A9E38069-774B-45A4-84CD-3803E14C5383}" srcId="{513FCCF9-450A-4101-A6B1-167AEDA85B69}" destId="{6C389835-00F4-4C9E-A98D-1A825ACFC4F6}" srcOrd="2" destOrd="0" parTransId="{80DF9293-CB4B-4917-8641-AEAF056CB434}" sibTransId="{6C14A686-0A11-4B4F-9289-0502B8039E6B}"/>
    <dgm:cxn modelId="{842FC7C7-57BF-4509-9FAC-BC62A73E3CD7}" type="presOf" srcId="{F52467E7-6229-48B1-BD9B-C787DBBA410A}" destId="{B238DBA0-DE28-4F7E-BF4E-621FAD25E528}" srcOrd="0" destOrd="2" presId="urn:microsoft.com/office/officeart/2005/8/layout/hList1"/>
    <dgm:cxn modelId="{C341B5A6-1D8F-484A-AFEE-832A77BFE1DA}" type="presOf" srcId="{5797F05B-A1FB-4926-B357-3802C266A161}" destId="{B238DBA0-DE28-4F7E-BF4E-621FAD25E528}" srcOrd="0" destOrd="3" presId="urn:microsoft.com/office/officeart/2005/8/layout/hList1"/>
    <dgm:cxn modelId="{297B5236-53B4-437A-B2BB-1B33CFBA871C}" type="presOf" srcId="{7FDF5ADC-B424-4A66-BB5C-3BF668F93B19}" destId="{B238DBA0-DE28-4F7E-BF4E-621FAD25E528}" srcOrd="0" destOrd="0" presId="urn:microsoft.com/office/officeart/2005/8/layout/hList1"/>
    <dgm:cxn modelId="{B5F012C1-4D30-4F42-AB83-7A05092C173E}" srcId="{DABBA3DA-C871-4E9D-A954-57212AD49038}" destId="{CD8B67D2-9A8D-4356-A6ED-E9F52937DDB8}" srcOrd="0" destOrd="0" parTransId="{A2B70713-EEE7-4FBF-9DB7-98627D23EB61}" sibTransId="{999DA3CE-FF4E-40B6-9A99-84D9503742E9}"/>
    <dgm:cxn modelId="{181E6E86-A2DC-43CB-AF11-665B745E88BC}" type="presOf" srcId="{6C389835-00F4-4C9E-A98D-1A825ACFC4F6}" destId="{41CF9D6A-7D64-4C16-A9E2-617FF631A50D}" srcOrd="0" destOrd="0" presId="urn:microsoft.com/office/officeart/2005/8/layout/hList1"/>
    <dgm:cxn modelId="{D2B568BF-5260-4BBF-B714-45FB3301EA1C}" srcId="{DABBA3DA-C871-4E9D-A954-57212AD49038}" destId="{0E17D15A-0CB2-4893-9980-22EF9CF1C4CE}" srcOrd="1" destOrd="0" parTransId="{D2335196-15C1-492B-BCC0-429124736201}" sibTransId="{552F0E8B-2E89-4EEE-9363-E6020C60166C}"/>
    <dgm:cxn modelId="{2977D65A-416F-4F64-A165-A403EA630228}" srcId="{06B716A6-860C-4E73-B03D-2D1C6A0BD298}" destId="{7FDF5ADC-B424-4A66-BB5C-3BF668F93B19}" srcOrd="0" destOrd="0" parTransId="{EECCF312-8F45-4E8C-96BD-91B1FCE08E89}" sibTransId="{9367526B-EE2F-492F-B661-20A308330816}"/>
    <dgm:cxn modelId="{786A73BD-6C67-43A4-9D8B-7364094608C3}" type="presOf" srcId="{0DA96E91-9E56-49B0-8551-13DF2DD9F948}" destId="{B238DBA0-DE28-4F7E-BF4E-621FAD25E528}" srcOrd="0" destOrd="1" presId="urn:microsoft.com/office/officeart/2005/8/layout/hList1"/>
    <dgm:cxn modelId="{06EDF88A-53A6-4E24-9F7C-83278B3D8FB2}" type="presOf" srcId="{DABBA3DA-C871-4E9D-A954-57212AD49038}" destId="{7BE9B286-C3D9-4716-AB6B-AAA782D3334F}" srcOrd="0" destOrd="0" presId="urn:microsoft.com/office/officeart/2005/8/layout/hList1"/>
    <dgm:cxn modelId="{7BE9AAA1-F262-4F39-AF9A-F11BE53E29A1}" type="presOf" srcId="{0E17D15A-0CB2-4893-9980-22EF9CF1C4CE}" destId="{81667252-852D-4453-9582-F5C3ABFCB90A}" srcOrd="0" destOrd="1" presId="urn:microsoft.com/office/officeart/2005/8/layout/hList1"/>
    <dgm:cxn modelId="{76A2AB41-7DE1-4D6F-8F09-CF6B12ADBE6D}" type="presOf" srcId="{AE5304FD-C7EF-4881-891C-B4F94930CC19}" destId="{5B5A4469-301C-4741-A36B-D8C16423511C}" srcOrd="0" destOrd="0" presId="urn:microsoft.com/office/officeart/2005/8/layout/hList1"/>
    <dgm:cxn modelId="{22D46CBB-9F1B-42D4-8D35-FBDEE4F41354}" srcId="{513FCCF9-450A-4101-A6B1-167AEDA85B69}" destId="{06B716A6-860C-4E73-B03D-2D1C6A0BD298}" srcOrd="0" destOrd="0" parTransId="{F2CBCBF7-E72A-4DE8-8D28-76BA09CD10AB}" sibTransId="{BD0D3A54-EB03-47F0-8060-A6D10C18DEF8}"/>
    <dgm:cxn modelId="{3EFCC556-FA82-4EB0-B883-E5388AD0F543}" srcId="{06B716A6-860C-4E73-B03D-2D1C6A0BD298}" destId="{F52467E7-6229-48B1-BD9B-C787DBBA410A}" srcOrd="2" destOrd="0" parTransId="{C5EAD26E-F3B5-4886-AA7E-031963AE5F28}" sibTransId="{9A26A21C-CC22-4C05-ABB7-819985A29D95}"/>
    <dgm:cxn modelId="{EF779AE4-054C-4B34-97B1-AD6A670FCB03}" srcId="{06B716A6-860C-4E73-B03D-2D1C6A0BD298}" destId="{0DA96E91-9E56-49B0-8551-13DF2DD9F948}" srcOrd="1" destOrd="0" parTransId="{F8ABD845-5301-4208-85A9-BFCFC8893717}" sibTransId="{6263083F-0380-41F9-BB6D-248BC2CDB7FD}"/>
    <dgm:cxn modelId="{702BB152-EDFA-4145-B52E-82548E299E07}" srcId="{6C389835-00F4-4C9E-A98D-1A825ACFC4F6}" destId="{AE5304FD-C7EF-4881-891C-B4F94930CC19}" srcOrd="0" destOrd="0" parTransId="{3F40581C-D831-4552-855B-11856FC692F7}" sibTransId="{5E2CA235-ABAD-4783-B5C5-E0537EE2E8E5}"/>
    <dgm:cxn modelId="{DB1789A4-095D-45E1-A846-6E11632349AA}" type="presOf" srcId="{06B716A6-860C-4E73-B03D-2D1C6A0BD298}" destId="{F5C378B4-2D48-421F-A297-9AEA878D4399}" srcOrd="0" destOrd="0" presId="urn:microsoft.com/office/officeart/2005/8/layout/hList1"/>
    <dgm:cxn modelId="{DDA3F560-0F15-4430-B5A5-1A1E6346DB41}" srcId="{513FCCF9-450A-4101-A6B1-167AEDA85B69}" destId="{DABBA3DA-C871-4E9D-A954-57212AD49038}" srcOrd="1" destOrd="0" parTransId="{A5C19057-DF0C-410E-BF04-398D3D22E362}" sibTransId="{940802C3-9330-4A43-B54A-DC715B99D24C}"/>
    <dgm:cxn modelId="{ED68535D-184A-4732-9E28-C89874D7AF02}" type="presOf" srcId="{CD8B67D2-9A8D-4356-A6ED-E9F52937DDB8}" destId="{81667252-852D-4453-9582-F5C3ABFCB90A}" srcOrd="0" destOrd="0" presId="urn:microsoft.com/office/officeart/2005/8/layout/hList1"/>
    <dgm:cxn modelId="{251B1EC1-F1F2-4805-9A65-A1672A40D8BB}" type="presParOf" srcId="{6649CE39-A901-476E-8DFC-6E1F850C05F1}" destId="{AB092386-1217-4B07-BA26-DB40A8F189CF}" srcOrd="0" destOrd="0" presId="urn:microsoft.com/office/officeart/2005/8/layout/hList1"/>
    <dgm:cxn modelId="{1E088CA1-6B90-4E47-91AE-9547B3C89746}" type="presParOf" srcId="{AB092386-1217-4B07-BA26-DB40A8F189CF}" destId="{F5C378B4-2D48-421F-A297-9AEA878D4399}" srcOrd="0" destOrd="0" presId="urn:microsoft.com/office/officeart/2005/8/layout/hList1"/>
    <dgm:cxn modelId="{71B307C2-1C5F-4AAF-960B-863C9839974D}" type="presParOf" srcId="{AB092386-1217-4B07-BA26-DB40A8F189CF}" destId="{B238DBA0-DE28-4F7E-BF4E-621FAD25E528}" srcOrd="1" destOrd="0" presId="urn:microsoft.com/office/officeart/2005/8/layout/hList1"/>
    <dgm:cxn modelId="{F0551EC9-CB6E-463A-8A42-2B53F3DA5ACB}" type="presParOf" srcId="{6649CE39-A901-476E-8DFC-6E1F850C05F1}" destId="{9A95E4D1-5C01-4C16-BB12-C3A894EF0F4A}" srcOrd="1" destOrd="0" presId="urn:microsoft.com/office/officeart/2005/8/layout/hList1"/>
    <dgm:cxn modelId="{5A5FCE87-8703-46EE-8E8A-CF0EAC89C9CF}" type="presParOf" srcId="{6649CE39-A901-476E-8DFC-6E1F850C05F1}" destId="{A36F5B33-AE88-4E3E-A715-E5B9790E6912}" srcOrd="2" destOrd="0" presId="urn:microsoft.com/office/officeart/2005/8/layout/hList1"/>
    <dgm:cxn modelId="{6B275C2A-8F10-4432-8727-46DDDFDC0ACA}" type="presParOf" srcId="{A36F5B33-AE88-4E3E-A715-E5B9790E6912}" destId="{7BE9B286-C3D9-4716-AB6B-AAA782D3334F}" srcOrd="0" destOrd="0" presId="urn:microsoft.com/office/officeart/2005/8/layout/hList1"/>
    <dgm:cxn modelId="{B3A04802-8046-4E08-A7CE-B8252E247B62}" type="presParOf" srcId="{A36F5B33-AE88-4E3E-A715-E5B9790E6912}" destId="{81667252-852D-4453-9582-F5C3ABFCB90A}" srcOrd="1" destOrd="0" presId="urn:microsoft.com/office/officeart/2005/8/layout/hList1"/>
    <dgm:cxn modelId="{E691E574-A5B8-489E-994F-511D61BDFBC6}" type="presParOf" srcId="{6649CE39-A901-476E-8DFC-6E1F850C05F1}" destId="{29FDFD02-84DC-4BA2-9854-8E9E0A689186}" srcOrd="3" destOrd="0" presId="urn:microsoft.com/office/officeart/2005/8/layout/hList1"/>
    <dgm:cxn modelId="{BF0737D9-EB03-4594-B7FA-451713A1BA7D}" type="presParOf" srcId="{6649CE39-A901-476E-8DFC-6E1F850C05F1}" destId="{EC4C090F-A72D-4E6C-875A-B4C98F380FD5}" srcOrd="4" destOrd="0" presId="urn:microsoft.com/office/officeart/2005/8/layout/hList1"/>
    <dgm:cxn modelId="{76336D29-6DCC-436B-AC28-1F1647E8A033}" type="presParOf" srcId="{EC4C090F-A72D-4E6C-875A-B4C98F380FD5}" destId="{41CF9D6A-7D64-4C16-A9E2-617FF631A50D}" srcOrd="0" destOrd="0" presId="urn:microsoft.com/office/officeart/2005/8/layout/hList1"/>
    <dgm:cxn modelId="{7D2150DD-0979-4A4F-9443-0A12B3BC7D13}" type="presParOf" srcId="{EC4C090F-A72D-4E6C-875A-B4C98F380FD5}" destId="{5B5A4469-301C-4741-A36B-D8C1642351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CCF9-450A-4101-A6B1-167AEDA85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B716A6-860C-4E73-B03D-2D1C6A0BD298}">
      <dgm:prSet/>
      <dgm:spPr/>
      <dgm:t>
        <a:bodyPr/>
        <a:lstStyle/>
        <a:p>
          <a:pPr rtl="0"/>
          <a:r>
            <a:rPr lang="en-US" dirty="0" smtClean="0"/>
            <a:t>1. Who is relevant?</a:t>
          </a:r>
          <a:endParaRPr lang="en-US" dirty="0"/>
        </a:p>
      </dgm:t>
    </dgm:pt>
    <dgm:pt modelId="{F2CBCBF7-E72A-4DE8-8D28-76BA09CD10AB}" type="parTrans" cxnId="{22D46CBB-9F1B-42D4-8D35-FBDEE4F41354}">
      <dgm:prSet/>
      <dgm:spPr/>
      <dgm:t>
        <a:bodyPr/>
        <a:lstStyle/>
        <a:p>
          <a:endParaRPr lang="en-US"/>
        </a:p>
      </dgm:t>
    </dgm:pt>
    <dgm:pt modelId="{BD0D3A54-EB03-47F0-8060-A6D10C18DEF8}" type="sibTrans" cxnId="{22D46CBB-9F1B-42D4-8D35-FBDEE4F41354}">
      <dgm:prSet/>
      <dgm:spPr/>
      <dgm:t>
        <a:bodyPr/>
        <a:lstStyle/>
        <a:p>
          <a:endParaRPr lang="en-US"/>
        </a:p>
      </dgm:t>
    </dgm:pt>
    <dgm:pt modelId="{7FDF5ADC-B424-4A66-BB5C-3BF668F93B19}">
      <dgm:prSet/>
      <dgm:spPr/>
      <dgm:t>
        <a:bodyPr/>
        <a:lstStyle/>
        <a:p>
          <a:pPr rtl="0"/>
          <a:r>
            <a:rPr lang="en-US" dirty="0" smtClean="0"/>
            <a:t>(Everybody)</a:t>
          </a:r>
          <a:endParaRPr lang="en-US" dirty="0"/>
        </a:p>
      </dgm:t>
    </dgm:pt>
    <dgm:pt modelId="{EECCF312-8F45-4E8C-96BD-91B1FCE08E89}" type="parTrans" cxnId="{2977D65A-416F-4F64-A165-A403EA630228}">
      <dgm:prSet/>
      <dgm:spPr/>
      <dgm:t>
        <a:bodyPr/>
        <a:lstStyle/>
        <a:p>
          <a:endParaRPr lang="en-US"/>
        </a:p>
      </dgm:t>
    </dgm:pt>
    <dgm:pt modelId="{9367526B-EE2F-492F-B661-20A308330816}" type="sibTrans" cxnId="{2977D65A-416F-4F64-A165-A403EA630228}">
      <dgm:prSet/>
      <dgm:spPr/>
      <dgm:t>
        <a:bodyPr/>
        <a:lstStyle/>
        <a:p>
          <a:endParaRPr lang="en-US"/>
        </a:p>
      </dgm:t>
    </dgm:pt>
    <dgm:pt modelId="{0DA96E91-9E56-49B0-8551-13DF2DD9F948}">
      <dgm:prSet/>
      <dgm:spPr/>
      <dgm:t>
        <a:bodyPr/>
        <a:lstStyle/>
        <a:p>
          <a:pPr rtl="0"/>
          <a:r>
            <a:rPr lang="en-US" dirty="0" smtClean="0"/>
            <a:t>Experts/Authorities</a:t>
          </a:r>
          <a:endParaRPr lang="en-US" dirty="0"/>
        </a:p>
      </dgm:t>
    </dgm:pt>
    <dgm:pt modelId="{F8ABD845-5301-4208-85A9-BFCFC8893717}" type="parTrans" cxnId="{EF779AE4-054C-4B34-97B1-AD6A670FCB03}">
      <dgm:prSet/>
      <dgm:spPr/>
      <dgm:t>
        <a:bodyPr/>
        <a:lstStyle/>
        <a:p>
          <a:endParaRPr lang="en-US"/>
        </a:p>
      </dgm:t>
    </dgm:pt>
    <dgm:pt modelId="{6263083F-0380-41F9-BB6D-248BC2CDB7FD}" type="sibTrans" cxnId="{EF779AE4-054C-4B34-97B1-AD6A670FCB03}">
      <dgm:prSet/>
      <dgm:spPr/>
      <dgm:t>
        <a:bodyPr/>
        <a:lstStyle/>
        <a:p>
          <a:endParaRPr lang="en-US"/>
        </a:p>
      </dgm:t>
    </dgm:pt>
    <dgm:pt modelId="{DABBA3DA-C871-4E9D-A954-57212AD49038}">
      <dgm:prSet/>
      <dgm:spPr/>
      <dgm:t>
        <a:bodyPr/>
        <a:lstStyle/>
        <a:p>
          <a:pPr rtl="0"/>
          <a:r>
            <a:rPr lang="en-US" i="0" dirty="0" smtClean="0"/>
            <a:t>2. What did they do?</a:t>
          </a:r>
          <a:endParaRPr lang="en-US" i="0" dirty="0"/>
        </a:p>
      </dgm:t>
    </dgm:pt>
    <dgm:pt modelId="{A5C19057-DF0C-410E-BF04-398D3D22E362}" type="parTrans" cxnId="{DDA3F560-0F15-4430-B5A5-1A1E6346DB41}">
      <dgm:prSet/>
      <dgm:spPr/>
      <dgm:t>
        <a:bodyPr/>
        <a:lstStyle/>
        <a:p>
          <a:endParaRPr lang="en-US"/>
        </a:p>
      </dgm:t>
    </dgm:pt>
    <dgm:pt modelId="{940802C3-9330-4A43-B54A-DC715B99D24C}" type="sibTrans" cxnId="{DDA3F560-0F15-4430-B5A5-1A1E6346DB41}">
      <dgm:prSet/>
      <dgm:spPr/>
      <dgm:t>
        <a:bodyPr/>
        <a:lstStyle/>
        <a:p>
          <a:endParaRPr lang="en-US"/>
        </a:p>
      </dgm:t>
    </dgm:pt>
    <dgm:pt modelId="{CD8B67D2-9A8D-4356-A6ED-E9F52937DDB8}">
      <dgm:prSet/>
      <dgm:spPr/>
      <dgm:t>
        <a:bodyPr/>
        <a:lstStyle/>
        <a:p>
          <a:pPr rtl="0"/>
          <a:r>
            <a:rPr lang="en-US" dirty="0" smtClean="0"/>
            <a:t>Actions</a:t>
          </a:r>
          <a:endParaRPr lang="en-US" dirty="0"/>
        </a:p>
      </dgm:t>
    </dgm:pt>
    <dgm:pt modelId="{A2B70713-EEE7-4FBF-9DB7-98627D23EB61}" type="parTrans" cxnId="{B5F012C1-4D30-4F42-AB83-7A05092C173E}">
      <dgm:prSet/>
      <dgm:spPr/>
      <dgm:t>
        <a:bodyPr/>
        <a:lstStyle/>
        <a:p>
          <a:endParaRPr lang="en-US"/>
        </a:p>
      </dgm:t>
    </dgm:pt>
    <dgm:pt modelId="{999DA3CE-FF4E-40B6-9A99-84D9503742E9}" type="sibTrans" cxnId="{B5F012C1-4D30-4F42-AB83-7A05092C173E}">
      <dgm:prSet/>
      <dgm:spPr/>
      <dgm:t>
        <a:bodyPr/>
        <a:lstStyle/>
        <a:p>
          <a:endParaRPr lang="en-US"/>
        </a:p>
      </dgm:t>
    </dgm:pt>
    <dgm:pt modelId="{6C389835-00F4-4C9E-A98D-1A825ACFC4F6}">
      <dgm:prSet/>
      <dgm:spPr/>
      <dgm:t>
        <a:bodyPr/>
        <a:lstStyle/>
        <a:p>
          <a:pPr rtl="0"/>
          <a:r>
            <a:rPr lang="en-US" dirty="0" smtClean="0"/>
            <a:t>3. How did they feel about it?</a:t>
          </a:r>
          <a:endParaRPr lang="en-US" dirty="0"/>
        </a:p>
      </dgm:t>
    </dgm:pt>
    <dgm:pt modelId="{80DF9293-CB4B-4917-8641-AEAF056CB434}" type="parTrans" cxnId="{A9E38069-774B-45A4-84CD-3803E14C5383}">
      <dgm:prSet/>
      <dgm:spPr/>
      <dgm:t>
        <a:bodyPr/>
        <a:lstStyle/>
        <a:p>
          <a:endParaRPr lang="en-US"/>
        </a:p>
      </dgm:t>
    </dgm:pt>
    <dgm:pt modelId="{6C14A686-0A11-4B4F-9289-0502B8039E6B}" type="sibTrans" cxnId="{A9E38069-774B-45A4-84CD-3803E14C5383}">
      <dgm:prSet/>
      <dgm:spPr/>
      <dgm:t>
        <a:bodyPr/>
        <a:lstStyle/>
        <a:p>
          <a:endParaRPr lang="en-US"/>
        </a:p>
      </dgm:t>
    </dgm:pt>
    <dgm:pt modelId="{AE5304FD-C7EF-4881-891C-B4F94930CC19}">
      <dgm:prSet/>
      <dgm:spPr/>
      <dgm:t>
        <a:bodyPr/>
        <a:lstStyle/>
        <a:p>
          <a:pPr rtl="0"/>
          <a:r>
            <a:rPr lang="en-US" dirty="0" smtClean="0"/>
            <a:t>Mood and sentiment associated with these actions and entities</a:t>
          </a:r>
          <a:endParaRPr lang="en-US" dirty="0"/>
        </a:p>
      </dgm:t>
    </dgm:pt>
    <dgm:pt modelId="{3F40581C-D831-4552-855B-11856FC692F7}" type="parTrans" cxnId="{702BB152-EDFA-4145-B52E-82548E299E07}">
      <dgm:prSet/>
      <dgm:spPr/>
      <dgm:t>
        <a:bodyPr/>
        <a:lstStyle/>
        <a:p>
          <a:endParaRPr lang="en-US"/>
        </a:p>
      </dgm:t>
    </dgm:pt>
    <dgm:pt modelId="{5E2CA235-ABAD-4783-B5C5-E0537EE2E8E5}" type="sibTrans" cxnId="{702BB152-EDFA-4145-B52E-82548E299E07}">
      <dgm:prSet/>
      <dgm:spPr/>
      <dgm:t>
        <a:bodyPr/>
        <a:lstStyle/>
        <a:p>
          <a:endParaRPr lang="en-US"/>
        </a:p>
      </dgm:t>
    </dgm:pt>
    <dgm:pt modelId="{0E17D15A-0CB2-4893-9980-22EF9CF1C4CE}">
      <dgm:prSet/>
      <dgm:spPr/>
      <dgm:t>
        <a:bodyPr/>
        <a:lstStyle/>
        <a:p>
          <a:pPr rtl="0"/>
          <a:r>
            <a:rPr lang="en-US" dirty="0" smtClean="0"/>
            <a:t>Entities</a:t>
          </a:r>
          <a:endParaRPr lang="en-US" dirty="0"/>
        </a:p>
      </dgm:t>
    </dgm:pt>
    <dgm:pt modelId="{D2335196-15C1-492B-BCC0-429124736201}" type="parTrans" cxnId="{D2B568BF-5260-4BBF-B714-45FB3301EA1C}">
      <dgm:prSet/>
      <dgm:spPr/>
      <dgm:t>
        <a:bodyPr/>
        <a:lstStyle/>
        <a:p>
          <a:endParaRPr lang="en-US"/>
        </a:p>
      </dgm:t>
    </dgm:pt>
    <dgm:pt modelId="{552F0E8B-2E89-4EEE-9363-E6020C60166C}" type="sibTrans" cxnId="{D2B568BF-5260-4BBF-B714-45FB3301EA1C}">
      <dgm:prSet/>
      <dgm:spPr/>
      <dgm:t>
        <a:bodyPr/>
        <a:lstStyle/>
        <a:p>
          <a:endParaRPr lang="en-US"/>
        </a:p>
      </dgm:t>
    </dgm:pt>
    <dgm:pt modelId="{F52467E7-6229-48B1-BD9B-C787DBBA410A}">
      <dgm:prSet/>
      <dgm:spPr/>
      <dgm:t>
        <a:bodyPr/>
        <a:lstStyle/>
        <a:p>
          <a:pPr rtl="0"/>
          <a:r>
            <a:rPr lang="en-US" dirty="0" smtClean="0"/>
            <a:t>Behavior-based</a:t>
          </a:r>
          <a:endParaRPr lang="en-US" dirty="0"/>
        </a:p>
      </dgm:t>
    </dgm:pt>
    <dgm:pt modelId="{C5EAD26E-F3B5-4886-AA7E-031963AE5F28}" type="parTrans" cxnId="{3EFCC556-FA82-4EB0-B883-E5388AD0F543}">
      <dgm:prSet/>
      <dgm:spPr/>
      <dgm:t>
        <a:bodyPr/>
        <a:lstStyle/>
        <a:p>
          <a:endParaRPr lang="en-US"/>
        </a:p>
      </dgm:t>
    </dgm:pt>
    <dgm:pt modelId="{9A26A21C-CC22-4C05-ABB7-819985A29D95}" type="sibTrans" cxnId="{3EFCC556-FA82-4EB0-B883-E5388AD0F543}">
      <dgm:prSet/>
      <dgm:spPr/>
      <dgm:t>
        <a:bodyPr/>
        <a:lstStyle/>
        <a:p>
          <a:endParaRPr lang="en-US"/>
        </a:p>
      </dgm:t>
    </dgm:pt>
    <dgm:pt modelId="{5797F05B-A1FB-4926-B357-3802C266A161}">
      <dgm:prSet/>
      <dgm:spPr/>
      <dgm:t>
        <a:bodyPr/>
        <a:lstStyle/>
        <a:p>
          <a:pPr rtl="0"/>
          <a:r>
            <a:rPr lang="en-US" dirty="0" smtClean="0"/>
            <a:t>Interests</a:t>
          </a:r>
          <a:endParaRPr lang="en-US" dirty="0"/>
        </a:p>
      </dgm:t>
    </dgm:pt>
    <dgm:pt modelId="{5F3E3E59-9280-4B03-A0AB-AD489E1B279A}" type="parTrans" cxnId="{25EF1CAA-6147-4DFF-AF52-7B7830BFB903}">
      <dgm:prSet/>
      <dgm:spPr/>
      <dgm:t>
        <a:bodyPr/>
        <a:lstStyle/>
        <a:p>
          <a:endParaRPr lang="en-US"/>
        </a:p>
      </dgm:t>
    </dgm:pt>
    <dgm:pt modelId="{09D150C6-EDD4-4C8B-AF08-2A3863B9A400}" type="sibTrans" cxnId="{25EF1CAA-6147-4DFF-AF52-7B7830BFB903}">
      <dgm:prSet/>
      <dgm:spPr/>
      <dgm:t>
        <a:bodyPr/>
        <a:lstStyle/>
        <a:p>
          <a:endParaRPr lang="en-US"/>
        </a:p>
      </dgm:t>
    </dgm:pt>
    <dgm:pt modelId="{5473201B-B65D-42BE-8FC3-48CF22D3FEC6}">
      <dgm:prSet/>
      <dgm:spPr/>
      <dgm:t>
        <a:bodyPr/>
        <a:lstStyle/>
        <a:p>
          <a:pPr rtl="0"/>
          <a:r>
            <a:rPr lang="en-US" dirty="0" smtClean="0"/>
            <a:t>Time</a:t>
          </a:r>
          <a:endParaRPr lang="en-US" dirty="0"/>
        </a:p>
      </dgm:t>
    </dgm:pt>
    <dgm:pt modelId="{AF12F979-E61F-4956-9E19-8FF0CD80A6B0}" type="sibTrans" cxnId="{EA5E4CEA-E6CA-4E38-AC79-8FACF63EB70D}">
      <dgm:prSet/>
      <dgm:spPr/>
      <dgm:t>
        <a:bodyPr/>
        <a:lstStyle/>
        <a:p>
          <a:endParaRPr lang="en-US"/>
        </a:p>
      </dgm:t>
    </dgm:pt>
    <dgm:pt modelId="{2D8AB8A1-6707-4FBC-BDFE-7FC3170B8D5C}" type="parTrans" cxnId="{EA5E4CEA-E6CA-4E38-AC79-8FACF63EB70D}">
      <dgm:prSet/>
      <dgm:spPr/>
      <dgm:t>
        <a:bodyPr/>
        <a:lstStyle/>
        <a:p>
          <a:endParaRPr lang="en-US"/>
        </a:p>
      </dgm:t>
    </dgm:pt>
    <dgm:pt modelId="{6649CE39-A901-476E-8DFC-6E1F850C05F1}" type="pres">
      <dgm:prSet presAssocID="{513FCCF9-450A-4101-A6B1-167AEDA85B69}" presName="Name0" presStyleCnt="0">
        <dgm:presLayoutVars>
          <dgm:dir/>
          <dgm:animLvl val="lvl"/>
          <dgm:resizeHandles val="exact"/>
        </dgm:presLayoutVars>
      </dgm:prSet>
      <dgm:spPr/>
      <dgm:t>
        <a:bodyPr/>
        <a:lstStyle/>
        <a:p>
          <a:endParaRPr lang="en-US"/>
        </a:p>
      </dgm:t>
    </dgm:pt>
    <dgm:pt modelId="{AB092386-1217-4B07-BA26-DB40A8F189CF}" type="pres">
      <dgm:prSet presAssocID="{06B716A6-860C-4E73-B03D-2D1C6A0BD298}" presName="composite" presStyleCnt="0"/>
      <dgm:spPr/>
    </dgm:pt>
    <dgm:pt modelId="{F5C378B4-2D48-421F-A297-9AEA878D4399}" type="pres">
      <dgm:prSet presAssocID="{06B716A6-860C-4E73-B03D-2D1C6A0BD298}" presName="parTx" presStyleLbl="alignNode1" presStyleIdx="0" presStyleCnt="3">
        <dgm:presLayoutVars>
          <dgm:chMax val="0"/>
          <dgm:chPref val="0"/>
          <dgm:bulletEnabled val="1"/>
        </dgm:presLayoutVars>
      </dgm:prSet>
      <dgm:spPr/>
      <dgm:t>
        <a:bodyPr/>
        <a:lstStyle/>
        <a:p>
          <a:endParaRPr lang="en-US"/>
        </a:p>
      </dgm:t>
    </dgm:pt>
    <dgm:pt modelId="{B238DBA0-DE28-4F7E-BF4E-621FAD25E528}" type="pres">
      <dgm:prSet presAssocID="{06B716A6-860C-4E73-B03D-2D1C6A0BD298}" presName="desTx" presStyleLbl="alignAccFollowNode1" presStyleIdx="0" presStyleCnt="3">
        <dgm:presLayoutVars>
          <dgm:bulletEnabled val="1"/>
        </dgm:presLayoutVars>
      </dgm:prSet>
      <dgm:spPr/>
      <dgm:t>
        <a:bodyPr/>
        <a:lstStyle/>
        <a:p>
          <a:endParaRPr lang="en-US"/>
        </a:p>
      </dgm:t>
    </dgm:pt>
    <dgm:pt modelId="{9A95E4D1-5C01-4C16-BB12-C3A894EF0F4A}" type="pres">
      <dgm:prSet presAssocID="{BD0D3A54-EB03-47F0-8060-A6D10C18DEF8}" presName="space" presStyleCnt="0"/>
      <dgm:spPr/>
    </dgm:pt>
    <dgm:pt modelId="{A36F5B33-AE88-4E3E-A715-E5B9790E6912}" type="pres">
      <dgm:prSet presAssocID="{DABBA3DA-C871-4E9D-A954-57212AD49038}" presName="composite" presStyleCnt="0"/>
      <dgm:spPr/>
    </dgm:pt>
    <dgm:pt modelId="{7BE9B286-C3D9-4716-AB6B-AAA782D3334F}" type="pres">
      <dgm:prSet presAssocID="{DABBA3DA-C871-4E9D-A954-57212AD49038}" presName="parTx" presStyleLbl="alignNode1" presStyleIdx="1" presStyleCnt="3">
        <dgm:presLayoutVars>
          <dgm:chMax val="0"/>
          <dgm:chPref val="0"/>
          <dgm:bulletEnabled val="1"/>
        </dgm:presLayoutVars>
      </dgm:prSet>
      <dgm:spPr/>
      <dgm:t>
        <a:bodyPr/>
        <a:lstStyle/>
        <a:p>
          <a:endParaRPr lang="en-US"/>
        </a:p>
      </dgm:t>
    </dgm:pt>
    <dgm:pt modelId="{81667252-852D-4453-9582-F5C3ABFCB90A}" type="pres">
      <dgm:prSet presAssocID="{DABBA3DA-C871-4E9D-A954-57212AD49038}" presName="desTx" presStyleLbl="alignAccFollowNode1" presStyleIdx="1" presStyleCnt="3">
        <dgm:presLayoutVars>
          <dgm:bulletEnabled val="1"/>
        </dgm:presLayoutVars>
      </dgm:prSet>
      <dgm:spPr/>
      <dgm:t>
        <a:bodyPr/>
        <a:lstStyle/>
        <a:p>
          <a:endParaRPr lang="en-US"/>
        </a:p>
      </dgm:t>
    </dgm:pt>
    <dgm:pt modelId="{29FDFD02-84DC-4BA2-9854-8E9E0A689186}" type="pres">
      <dgm:prSet presAssocID="{940802C3-9330-4A43-B54A-DC715B99D24C}" presName="space" presStyleCnt="0"/>
      <dgm:spPr/>
    </dgm:pt>
    <dgm:pt modelId="{EC4C090F-A72D-4E6C-875A-B4C98F380FD5}" type="pres">
      <dgm:prSet presAssocID="{6C389835-00F4-4C9E-A98D-1A825ACFC4F6}" presName="composite" presStyleCnt="0"/>
      <dgm:spPr/>
    </dgm:pt>
    <dgm:pt modelId="{41CF9D6A-7D64-4C16-A9E2-617FF631A50D}" type="pres">
      <dgm:prSet presAssocID="{6C389835-00F4-4C9E-A98D-1A825ACFC4F6}" presName="parTx" presStyleLbl="alignNode1" presStyleIdx="2" presStyleCnt="3">
        <dgm:presLayoutVars>
          <dgm:chMax val="0"/>
          <dgm:chPref val="0"/>
          <dgm:bulletEnabled val="1"/>
        </dgm:presLayoutVars>
      </dgm:prSet>
      <dgm:spPr/>
      <dgm:t>
        <a:bodyPr/>
        <a:lstStyle/>
        <a:p>
          <a:endParaRPr lang="en-US"/>
        </a:p>
      </dgm:t>
    </dgm:pt>
    <dgm:pt modelId="{5B5A4469-301C-4741-A36B-D8C16423511C}" type="pres">
      <dgm:prSet presAssocID="{6C389835-00F4-4C9E-A98D-1A825ACFC4F6}" presName="desTx" presStyleLbl="alignAccFollowNode1" presStyleIdx="2" presStyleCnt="3">
        <dgm:presLayoutVars>
          <dgm:bulletEnabled val="1"/>
        </dgm:presLayoutVars>
      </dgm:prSet>
      <dgm:spPr/>
      <dgm:t>
        <a:bodyPr/>
        <a:lstStyle/>
        <a:p>
          <a:endParaRPr lang="en-US"/>
        </a:p>
      </dgm:t>
    </dgm:pt>
  </dgm:ptLst>
  <dgm:cxnLst>
    <dgm:cxn modelId="{25EF1CAA-6147-4DFF-AF52-7B7830BFB903}" srcId="{06B716A6-860C-4E73-B03D-2D1C6A0BD298}" destId="{5797F05B-A1FB-4926-B357-3802C266A161}" srcOrd="3" destOrd="0" parTransId="{5F3E3E59-9280-4B03-A0AB-AD489E1B279A}" sibTransId="{09D150C6-EDD4-4C8B-AF08-2A3863B9A400}"/>
    <dgm:cxn modelId="{D4D9306C-A282-4438-9CC1-326378A88F90}" type="presOf" srcId="{5797F05B-A1FB-4926-B357-3802C266A161}" destId="{B238DBA0-DE28-4F7E-BF4E-621FAD25E528}" srcOrd="0" destOrd="3" presId="urn:microsoft.com/office/officeart/2005/8/layout/hList1"/>
    <dgm:cxn modelId="{EA5E4CEA-E6CA-4E38-AC79-8FACF63EB70D}" srcId="{DABBA3DA-C871-4E9D-A954-57212AD49038}" destId="{5473201B-B65D-42BE-8FC3-48CF22D3FEC6}" srcOrd="2" destOrd="0" parTransId="{2D8AB8A1-6707-4FBC-BDFE-7FC3170B8D5C}" sibTransId="{AF12F979-E61F-4956-9E19-8FF0CD80A6B0}"/>
    <dgm:cxn modelId="{A9E38069-774B-45A4-84CD-3803E14C5383}" srcId="{513FCCF9-450A-4101-A6B1-167AEDA85B69}" destId="{6C389835-00F4-4C9E-A98D-1A825ACFC4F6}" srcOrd="2" destOrd="0" parTransId="{80DF9293-CB4B-4917-8641-AEAF056CB434}" sibTransId="{6C14A686-0A11-4B4F-9289-0502B8039E6B}"/>
    <dgm:cxn modelId="{94E6B372-6A92-40B4-9B76-6715CB8EBC0F}" type="presOf" srcId="{DABBA3DA-C871-4E9D-A954-57212AD49038}" destId="{7BE9B286-C3D9-4716-AB6B-AAA782D3334F}" srcOrd="0" destOrd="0" presId="urn:microsoft.com/office/officeart/2005/8/layout/hList1"/>
    <dgm:cxn modelId="{17BEB9EC-9C95-4D14-B544-0149E7CFCD01}" type="presOf" srcId="{0DA96E91-9E56-49B0-8551-13DF2DD9F948}" destId="{B238DBA0-DE28-4F7E-BF4E-621FAD25E528}" srcOrd="0" destOrd="1" presId="urn:microsoft.com/office/officeart/2005/8/layout/hList1"/>
    <dgm:cxn modelId="{B5F012C1-4D30-4F42-AB83-7A05092C173E}" srcId="{DABBA3DA-C871-4E9D-A954-57212AD49038}" destId="{CD8B67D2-9A8D-4356-A6ED-E9F52937DDB8}" srcOrd="0" destOrd="0" parTransId="{A2B70713-EEE7-4FBF-9DB7-98627D23EB61}" sibTransId="{999DA3CE-FF4E-40B6-9A99-84D9503742E9}"/>
    <dgm:cxn modelId="{C325ED07-7E58-4958-8F4B-C73CBA4FAC75}" type="presOf" srcId="{513FCCF9-450A-4101-A6B1-167AEDA85B69}" destId="{6649CE39-A901-476E-8DFC-6E1F850C05F1}" srcOrd="0" destOrd="0" presId="urn:microsoft.com/office/officeart/2005/8/layout/hList1"/>
    <dgm:cxn modelId="{E6AFA110-93A5-483D-A2B0-561A85B282B4}" type="presOf" srcId="{6C389835-00F4-4C9E-A98D-1A825ACFC4F6}" destId="{41CF9D6A-7D64-4C16-A9E2-617FF631A50D}" srcOrd="0" destOrd="0" presId="urn:microsoft.com/office/officeart/2005/8/layout/hList1"/>
    <dgm:cxn modelId="{D2B568BF-5260-4BBF-B714-45FB3301EA1C}" srcId="{DABBA3DA-C871-4E9D-A954-57212AD49038}" destId="{0E17D15A-0CB2-4893-9980-22EF9CF1C4CE}" srcOrd="1" destOrd="0" parTransId="{D2335196-15C1-492B-BCC0-429124736201}" sibTransId="{552F0E8B-2E89-4EEE-9363-E6020C60166C}"/>
    <dgm:cxn modelId="{083B1816-7F23-4401-94B7-721E133F6F8A}" type="presOf" srcId="{0E17D15A-0CB2-4893-9980-22EF9CF1C4CE}" destId="{81667252-852D-4453-9582-F5C3ABFCB90A}" srcOrd="0" destOrd="1" presId="urn:microsoft.com/office/officeart/2005/8/layout/hList1"/>
    <dgm:cxn modelId="{0239704A-5B20-466E-86E0-5D86E46C1609}" type="presOf" srcId="{5473201B-B65D-42BE-8FC3-48CF22D3FEC6}" destId="{81667252-852D-4453-9582-F5C3ABFCB90A}" srcOrd="0" destOrd="2" presId="urn:microsoft.com/office/officeart/2005/8/layout/hList1"/>
    <dgm:cxn modelId="{5400CD45-0EFB-4FB2-B24D-9E760CB599AA}" type="presOf" srcId="{CD8B67D2-9A8D-4356-A6ED-E9F52937DDB8}" destId="{81667252-852D-4453-9582-F5C3ABFCB90A}" srcOrd="0" destOrd="0" presId="urn:microsoft.com/office/officeart/2005/8/layout/hList1"/>
    <dgm:cxn modelId="{4C195A41-35E9-4661-96C0-74288B92F097}" type="presOf" srcId="{F52467E7-6229-48B1-BD9B-C787DBBA410A}" destId="{B238DBA0-DE28-4F7E-BF4E-621FAD25E528}" srcOrd="0" destOrd="2" presId="urn:microsoft.com/office/officeart/2005/8/layout/hList1"/>
    <dgm:cxn modelId="{54396A22-3583-4B07-A921-0BD39088B015}" type="presOf" srcId="{06B716A6-860C-4E73-B03D-2D1C6A0BD298}" destId="{F5C378B4-2D48-421F-A297-9AEA878D4399}" srcOrd="0" destOrd="0" presId="urn:microsoft.com/office/officeart/2005/8/layout/hList1"/>
    <dgm:cxn modelId="{2977D65A-416F-4F64-A165-A403EA630228}" srcId="{06B716A6-860C-4E73-B03D-2D1C6A0BD298}" destId="{7FDF5ADC-B424-4A66-BB5C-3BF668F93B19}" srcOrd="0" destOrd="0" parTransId="{EECCF312-8F45-4E8C-96BD-91B1FCE08E89}" sibTransId="{9367526B-EE2F-492F-B661-20A308330816}"/>
    <dgm:cxn modelId="{8207A6FC-9617-4A1F-86E3-2CF779C739C0}" type="presOf" srcId="{AE5304FD-C7EF-4881-891C-B4F94930CC19}" destId="{5B5A4469-301C-4741-A36B-D8C16423511C}" srcOrd="0" destOrd="0" presId="urn:microsoft.com/office/officeart/2005/8/layout/hList1"/>
    <dgm:cxn modelId="{22D46CBB-9F1B-42D4-8D35-FBDEE4F41354}" srcId="{513FCCF9-450A-4101-A6B1-167AEDA85B69}" destId="{06B716A6-860C-4E73-B03D-2D1C6A0BD298}" srcOrd="0" destOrd="0" parTransId="{F2CBCBF7-E72A-4DE8-8D28-76BA09CD10AB}" sibTransId="{BD0D3A54-EB03-47F0-8060-A6D10C18DEF8}"/>
    <dgm:cxn modelId="{3EFCC556-FA82-4EB0-B883-E5388AD0F543}" srcId="{06B716A6-860C-4E73-B03D-2D1C6A0BD298}" destId="{F52467E7-6229-48B1-BD9B-C787DBBA410A}" srcOrd="2" destOrd="0" parTransId="{C5EAD26E-F3B5-4886-AA7E-031963AE5F28}" sibTransId="{9A26A21C-CC22-4C05-ABB7-819985A29D95}"/>
    <dgm:cxn modelId="{EF779AE4-054C-4B34-97B1-AD6A670FCB03}" srcId="{06B716A6-860C-4E73-B03D-2D1C6A0BD298}" destId="{0DA96E91-9E56-49B0-8551-13DF2DD9F948}" srcOrd="1" destOrd="0" parTransId="{F8ABD845-5301-4208-85A9-BFCFC8893717}" sibTransId="{6263083F-0380-41F9-BB6D-248BC2CDB7FD}"/>
    <dgm:cxn modelId="{702BB152-EDFA-4145-B52E-82548E299E07}" srcId="{6C389835-00F4-4C9E-A98D-1A825ACFC4F6}" destId="{AE5304FD-C7EF-4881-891C-B4F94930CC19}" srcOrd="0" destOrd="0" parTransId="{3F40581C-D831-4552-855B-11856FC692F7}" sibTransId="{5E2CA235-ABAD-4783-B5C5-E0537EE2E8E5}"/>
    <dgm:cxn modelId="{DDA3F560-0F15-4430-B5A5-1A1E6346DB41}" srcId="{513FCCF9-450A-4101-A6B1-167AEDA85B69}" destId="{DABBA3DA-C871-4E9D-A954-57212AD49038}" srcOrd="1" destOrd="0" parTransId="{A5C19057-DF0C-410E-BF04-398D3D22E362}" sibTransId="{940802C3-9330-4A43-B54A-DC715B99D24C}"/>
    <dgm:cxn modelId="{67196F80-F0D7-4EAA-818F-44AABD960C0E}" type="presOf" srcId="{7FDF5ADC-B424-4A66-BB5C-3BF668F93B19}" destId="{B238DBA0-DE28-4F7E-BF4E-621FAD25E528}" srcOrd="0" destOrd="0" presId="urn:microsoft.com/office/officeart/2005/8/layout/hList1"/>
    <dgm:cxn modelId="{CA416AC8-158A-486D-BBC3-65F0C30880F8}" type="presParOf" srcId="{6649CE39-A901-476E-8DFC-6E1F850C05F1}" destId="{AB092386-1217-4B07-BA26-DB40A8F189CF}" srcOrd="0" destOrd="0" presId="urn:microsoft.com/office/officeart/2005/8/layout/hList1"/>
    <dgm:cxn modelId="{756E5827-9648-44A7-B280-B2207B930DCF}" type="presParOf" srcId="{AB092386-1217-4B07-BA26-DB40A8F189CF}" destId="{F5C378B4-2D48-421F-A297-9AEA878D4399}" srcOrd="0" destOrd="0" presId="urn:microsoft.com/office/officeart/2005/8/layout/hList1"/>
    <dgm:cxn modelId="{C9AA8B5A-3BC1-42ED-9D5C-AA3C9F24F6B8}" type="presParOf" srcId="{AB092386-1217-4B07-BA26-DB40A8F189CF}" destId="{B238DBA0-DE28-4F7E-BF4E-621FAD25E528}" srcOrd="1" destOrd="0" presId="urn:microsoft.com/office/officeart/2005/8/layout/hList1"/>
    <dgm:cxn modelId="{90E4CA87-4FAE-4E67-A71B-6E0E5C9B8877}" type="presParOf" srcId="{6649CE39-A901-476E-8DFC-6E1F850C05F1}" destId="{9A95E4D1-5C01-4C16-BB12-C3A894EF0F4A}" srcOrd="1" destOrd="0" presId="urn:microsoft.com/office/officeart/2005/8/layout/hList1"/>
    <dgm:cxn modelId="{B420A720-4DC5-4E8B-AACC-DB235899936E}" type="presParOf" srcId="{6649CE39-A901-476E-8DFC-6E1F850C05F1}" destId="{A36F5B33-AE88-4E3E-A715-E5B9790E6912}" srcOrd="2" destOrd="0" presId="urn:microsoft.com/office/officeart/2005/8/layout/hList1"/>
    <dgm:cxn modelId="{BC727589-57C8-4774-BF46-4C85F017EA13}" type="presParOf" srcId="{A36F5B33-AE88-4E3E-A715-E5B9790E6912}" destId="{7BE9B286-C3D9-4716-AB6B-AAA782D3334F}" srcOrd="0" destOrd="0" presId="urn:microsoft.com/office/officeart/2005/8/layout/hList1"/>
    <dgm:cxn modelId="{B5207935-D365-49AD-9E13-B94DABB1CD1E}" type="presParOf" srcId="{A36F5B33-AE88-4E3E-A715-E5B9790E6912}" destId="{81667252-852D-4453-9582-F5C3ABFCB90A}" srcOrd="1" destOrd="0" presId="urn:microsoft.com/office/officeart/2005/8/layout/hList1"/>
    <dgm:cxn modelId="{26114908-79C1-47AB-962D-133F14B052B7}" type="presParOf" srcId="{6649CE39-A901-476E-8DFC-6E1F850C05F1}" destId="{29FDFD02-84DC-4BA2-9854-8E9E0A689186}" srcOrd="3" destOrd="0" presId="urn:microsoft.com/office/officeart/2005/8/layout/hList1"/>
    <dgm:cxn modelId="{E972F98F-A8EB-4B0A-85F0-4DB24087E14F}" type="presParOf" srcId="{6649CE39-A901-476E-8DFC-6E1F850C05F1}" destId="{EC4C090F-A72D-4E6C-875A-B4C98F380FD5}" srcOrd="4" destOrd="0" presId="urn:microsoft.com/office/officeart/2005/8/layout/hList1"/>
    <dgm:cxn modelId="{5ABAC889-EDF7-4DE7-8F07-ADE78BF86A0F}" type="presParOf" srcId="{EC4C090F-A72D-4E6C-875A-B4C98F380FD5}" destId="{41CF9D6A-7D64-4C16-A9E2-617FF631A50D}" srcOrd="0" destOrd="0" presId="urn:microsoft.com/office/officeart/2005/8/layout/hList1"/>
    <dgm:cxn modelId="{C759F044-C7A2-4F90-BDCB-A0CFA87638CE}" type="presParOf" srcId="{EC4C090F-A72D-4E6C-875A-B4C98F380FD5}" destId="{5B5A4469-301C-4741-A36B-D8C1642351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FCCF9-450A-4101-A6B1-167AEDA85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B716A6-860C-4E73-B03D-2D1C6A0BD298}">
      <dgm:prSet/>
      <dgm:spPr/>
      <dgm:t>
        <a:bodyPr/>
        <a:lstStyle/>
        <a:p>
          <a:pPr rtl="0"/>
          <a:r>
            <a:rPr lang="en-US" dirty="0" smtClean="0"/>
            <a:t>1. Who is relevant?</a:t>
          </a:r>
          <a:endParaRPr lang="en-US" dirty="0"/>
        </a:p>
      </dgm:t>
    </dgm:pt>
    <dgm:pt modelId="{F2CBCBF7-E72A-4DE8-8D28-76BA09CD10AB}" type="parTrans" cxnId="{22D46CBB-9F1B-42D4-8D35-FBDEE4F41354}">
      <dgm:prSet/>
      <dgm:spPr/>
      <dgm:t>
        <a:bodyPr/>
        <a:lstStyle/>
        <a:p>
          <a:endParaRPr lang="en-US"/>
        </a:p>
      </dgm:t>
    </dgm:pt>
    <dgm:pt modelId="{BD0D3A54-EB03-47F0-8060-A6D10C18DEF8}" type="sibTrans" cxnId="{22D46CBB-9F1B-42D4-8D35-FBDEE4F41354}">
      <dgm:prSet/>
      <dgm:spPr/>
      <dgm:t>
        <a:bodyPr/>
        <a:lstStyle/>
        <a:p>
          <a:endParaRPr lang="en-US"/>
        </a:p>
      </dgm:t>
    </dgm:pt>
    <dgm:pt modelId="{7FDF5ADC-B424-4A66-BB5C-3BF668F93B19}">
      <dgm:prSet/>
      <dgm:spPr/>
      <dgm:t>
        <a:bodyPr/>
        <a:lstStyle/>
        <a:p>
          <a:pPr rtl="0"/>
          <a:r>
            <a:rPr lang="en-US" dirty="0" smtClean="0"/>
            <a:t>(Everybody)</a:t>
          </a:r>
          <a:endParaRPr lang="en-US" dirty="0"/>
        </a:p>
      </dgm:t>
    </dgm:pt>
    <dgm:pt modelId="{EECCF312-8F45-4E8C-96BD-91B1FCE08E89}" type="parTrans" cxnId="{2977D65A-416F-4F64-A165-A403EA630228}">
      <dgm:prSet/>
      <dgm:spPr/>
      <dgm:t>
        <a:bodyPr/>
        <a:lstStyle/>
        <a:p>
          <a:endParaRPr lang="en-US"/>
        </a:p>
      </dgm:t>
    </dgm:pt>
    <dgm:pt modelId="{9367526B-EE2F-492F-B661-20A308330816}" type="sibTrans" cxnId="{2977D65A-416F-4F64-A165-A403EA630228}">
      <dgm:prSet/>
      <dgm:spPr/>
      <dgm:t>
        <a:bodyPr/>
        <a:lstStyle/>
        <a:p>
          <a:endParaRPr lang="en-US"/>
        </a:p>
      </dgm:t>
    </dgm:pt>
    <dgm:pt modelId="{0DA96E91-9E56-49B0-8551-13DF2DD9F948}">
      <dgm:prSet/>
      <dgm:spPr/>
      <dgm:t>
        <a:bodyPr/>
        <a:lstStyle/>
        <a:p>
          <a:pPr rtl="0"/>
          <a:r>
            <a:rPr lang="en-US" dirty="0" smtClean="0"/>
            <a:t>Experts/Authorities</a:t>
          </a:r>
          <a:endParaRPr lang="en-US" dirty="0"/>
        </a:p>
      </dgm:t>
    </dgm:pt>
    <dgm:pt modelId="{F8ABD845-5301-4208-85A9-BFCFC8893717}" type="parTrans" cxnId="{EF779AE4-054C-4B34-97B1-AD6A670FCB03}">
      <dgm:prSet/>
      <dgm:spPr/>
      <dgm:t>
        <a:bodyPr/>
        <a:lstStyle/>
        <a:p>
          <a:endParaRPr lang="en-US"/>
        </a:p>
      </dgm:t>
    </dgm:pt>
    <dgm:pt modelId="{6263083F-0380-41F9-BB6D-248BC2CDB7FD}" type="sibTrans" cxnId="{EF779AE4-054C-4B34-97B1-AD6A670FCB03}">
      <dgm:prSet/>
      <dgm:spPr/>
      <dgm:t>
        <a:bodyPr/>
        <a:lstStyle/>
        <a:p>
          <a:endParaRPr lang="en-US"/>
        </a:p>
      </dgm:t>
    </dgm:pt>
    <dgm:pt modelId="{DABBA3DA-C871-4E9D-A954-57212AD49038}">
      <dgm:prSet/>
      <dgm:spPr/>
      <dgm:t>
        <a:bodyPr/>
        <a:lstStyle/>
        <a:p>
          <a:pPr rtl="0"/>
          <a:r>
            <a:rPr lang="en-US" i="0" dirty="0" smtClean="0"/>
            <a:t>2. What did they do?</a:t>
          </a:r>
          <a:endParaRPr lang="en-US" i="0" dirty="0"/>
        </a:p>
      </dgm:t>
    </dgm:pt>
    <dgm:pt modelId="{A5C19057-DF0C-410E-BF04-398D3D22E362}" type="parTrans" cxnId="{DDA3F560-0F15-4430-B5A5-1A1E6346DB41}">
      <dgm:prSet/>
      <dgm:spPr/>
      <dgm:t>
        <a:bodyPr/>
        <a:lstStyle/>
        <a:p>
          <a:endParaRPr lang="en-US"/>
        </a:p>
      </dgm:t>
    </dgm:pt>
    <dgm:pt modelId="{940802C3-9330-4A43-B54A-DC715B99D24C}" type="sibTrans" cxnId="{DDA3F560-0F15-4430-B5A5-1A1E6346DB41}">
      <dgm:prSet/>
      <dgm:spPr/>
      <dgm:t>
        <a:bodyPr/>
        <a:lstStyle/>
        <a:p>
          <a:endParaRPr lang="en-US"/>
        </a:p>
      </dgm:t>
    </dgm:pt>
    <dgm:pt modelId="{CD8B67D2-9A8D-4356-A6ED-E9F52937DDB8}">
      <dgm:prSet/>
      <dgm:spPr/>
      <dgm:t>
        <a:bodyPr/>
        <a:lstStyle/>
        <a:p>
          <a:pPr rtl="0"/>
          <a:r>
            <a:rPr lang="en-US" dirty="0" smtClean="0"/>
            <a:t>Actions</a:t>
          </a:r>
          <a:endParaRPr lang="en-US" dirty="0"/>
        </a:p>
      </dgm:t>
    </dgm:pt>
    <dgm:pt modelId="{A2B70713-EEE7-4FBF-9DB7-98627D23EB61}" type="parTrans" cxnId="{B5F012C1-4D30-4F42-AB83-7A05092C173E}">
      <dgm:prSet/>
      <dgm:spPr/>
      <dgm:t>
        <a:bodyPr/>
        <a:lstStyle/>
        <a:p>
          <a:endParaRPr lang="en-US"/>
        </a:p>
      </dgm:t>
    </dgm:pt>
    <dgm:pt modelId="{999DA3CE-FF4E-40B6-9A99-84D9503742E9}" type="sibTrans" cxnId="{B5F012C1-4D30-4F42-AB83-7A05092C173E}">
      <dgm:prSet/>
      <dgm:spPr/>
      <dgm:t>
        <a:bodyPr/>
        <a:lstStyle/>
        <a:p>
          <a:endParaRPr lang="en-US"/>
        </a:p>
      </dgm:t>
    </dgm:pt>
    <dgm:pt modelId="{6C389835-00F4-4C9E-A98D-1A825ACFC4F6}">
      <dgm:prSet/>
      <dgm:spPr/>
      <dgm:t>
        <a:bodyPr/>
        <a:lstStyle/>
        <a:p>
          <a:pPr rtl="0"/>
          <a:r>
            <a:rPr lang="en-US" dirty="0" smtClean="0"/>
            <a:t>3. How did they feel about it?</a:t>
          </a:r>
          <a:endParaRPr lang="en-US" dirty="0"/>
        </a:p>
      </dgm:t>
    </dgm:pt>
    <dgm:pt modelId="{80DF9293-CB4B-4917-8641-AEAF056CB434}" type="parTrans" cxnId="{A9E38069-774B-45A4-84CD-3803E14C5383}">
      <dgm:prSet/>
      <dgm:spPr/>
      <dgm:t>
        <a:bodyPr/>
        <a:lstStyle/>
        <a:p>
          <a:endParaRPr lang="en-US"/>
        </a:p>
      </dgm:t>
    </dgm:pt>
    <dgm:pt modelId="{6C14A686-0A11-4B4F-9289-0502B8039E6B}" type="sibTrans" cxnId="{A9E38069-774B-45A4-84CD-3803E14C5383}">
      <dgm:prSet/>
      <dgm:spPr/>
      <dgm:t>
        <a:bodyPr/>
        <a:lstStyle/>
        <a:p>
          <a:endParaRPr lang="en-US"/>
        </a:p>
      </dgm:t>
    </dgm:pt>
    <dgm:pt modelId="{AE5304FD-C7EF-4881-891C-B4F94930CC19}">
      <dgm:prSet/>
      <dgm:spPr/>
      <dgm:t>
        <a:bodyPr/>
        <a:lstStyle/>
        <a:p>
          <a:pPr rtl="0"/>
          <a:r>
            <a:rPr lang="en-US" dirty="0" smtClean="0"/>
            <a:t>Mood and sentiment</a:t>
          </a:r>
          <a:endParaRPr lang="en-US" dirty="0"/>
        </a:p>
      </dgm:t>
    </dgm:pt>
    <dgm:pt modelId="{3F40581C-D831-4552-855B-11856FC692F7}" type="parTrans" cxnId="{702BB152-EDFA-4145-B52E-82548E299E07}">
      <dgm:prSet/>
      <dgm:spPr/>
      <dgm:t>
        <a:bodyPr/>
        <a:lstStyle/>
        <a:p>
          <a:endParaRPr lang="en-US"/>
        </a:p>
      </dgm:t>
    </dgm:pt>
    <dgm:pt modelId="{5E2CA235-ABAD-4783-B5C5-E0537EE2E8E5}" type="sibTrans" cxnId="{702BB152-EDFA-4145-B52E-82548E299E07}">
      <dgm:prSet/>
      <dgm:spPr/>
      <dgm:t>
        <a:bodyPr/>
        <a:lstStyle/>
        <a:p>
          <a:endParaRPr lang="en-US"/>
        </a:p>
      </dgm:t>
    </dgm:pt>
    <dgm:pt modelId="{0E17D15A-0CB2-4893-9980-22EF9CF1C4CE}">
      <dgm:prSet/>
      <dgm:spPr/>
      <dgm:t>
        <a:bodyPr/>
        <a:lstStyle/>
        <a:p>
          <a:pPr rtl="0"/>
          <a:r>
            <a:rPr lang="en-US" dirty="0" smtClean="0"/>
            <a:t>Entities</a:t>
          </a:r>
          <a:endParaRPr lang="en-US" dirty="0"/>
        </a:p>
      </dgm:t>
    </dgm:pt>
    <dgm:pt modelId="{D2335196-15C1-492B-BCC0-429124736201}" type="parTrans" cxnId="{D2B568BF-5260-4BBF-B714-45FB3301EA1C}">
      <dgm:prSet/>
      <dgm:spPr/>
      <dgm:t>
        <a:bodyPr/>
        <a:lstStyle/>
        <a:p>
          <a:endParaRPr lang="en-US"/>
        </a:p>
      </dgm:t>
    </dgm:pt>
    <dgm:pt modelId="{552F0E8B-2E89-4EEE-9363-E6020C60166C}" type="sibTrans" cxnId="{D2B568BF-5260-4BBF-B714-45FB3301EA1C}">
      <dgm:prSet/>
      <dgm:spPr/>
      <dgm:t>
        <a:bodyPr/>
        <a:lstStyle/>
        <a:p>
          <a:endParaRPr lang="en-US"/>
        </a:p>
      </dgm:t>
    </dgm:pt>
    <dgm:pt modelId="{F52467E7-6229-48B1-BD9B-C787DBBA410A}">
      <dgm:prSet/>
      <dgm:spPr/>
      <dgm:t>
        <a:bodyPr/>
        <a:lstStyle/>
        <a:p>
          <a:pPr rtl="0"/>
          <a:r>
            <a:rPr lang="en-US" dirty="0" smtClean="0"/>
            <a:t>Behavior-based</a:t>
          </a:r>
          <a:endParaRPr lang="en-US" dirty="0"/>
        </a:p>
      </dgm:t>
    </dgm:pt>
    <dgm:pt modelId="{C5EAD26E-F3B5-4886-AA7E-031963AE5F28}" type="parTrans" cxnId="{3EFCC556-FA82-4EB0-B883-E5388AD0F543}">
      <dgm:prSet/>
      <dgm:spPr/>
      <dgm:t>
        <a:bodyPr/>
        <a:lstStyle/>
        <a:p>
          <a:endParaRPr lang="en-US"/>
        </a:p>
      </dgm:t>
    </dgm:pt>
    <dgm:pt modelId="{9A26A21C-CC22-4C05-ABB7-819985A29D95}" type="sibTrans" cxnId="{3EFCC556-FA82-4EB0-B883-E5388AD0F543}">
      <dgm:prSet/>
      <dgm:spPr/>
      <dgm:t>
        <a:bodyPr/>
        <a:lstStyle/>
        <a:p>
          <a:endParaRPr lang="en-US"/>
        </a:p>
      </dgm:t>
    </dgm:pt>
    <dgm:pt modelId="{5797F05B-A1FB-4926-B357-3802C266A161}">
      <dgm:prSet/>
      <dgm:spPr/>
      <dgm:t>
        <a:bodyPr/>
        <a:lstStyle/>
        <a:p>
          <a:pPr rtl="0"/>
          <a:r>
            <a:rPr lang="en-US" dirty="0" smtClean="0"/>
            <a:t>Interests</a:t>
          </a:r>
          <a:endParaRPr lang="en-US" dirty="0"/>
        </a:p>
      </dgm:t>
    </dgm:pt>
    <dgm:pt modelId="{5F3E3E59-9280-4B03-A0AB-AD489E1B279A}" type="parTrans" cxnId="{25EF1CAA-6147-4DFF-AF52-7B7830BFB903}">
      <dgm:prSet/>
      <dgm:spPr/>
      <dgm:t>
        <a:bodyPr/>
        <a:lstStyle/>
        <a:p>
          <a:endParaRPr lang="en-US"/>
        </a:p>
      </dgm:t>
    </dgm:pt>
    <dgm:pt modelId="{09D150C6-EDD4-4C8B-AF08-2A3863B9A400}" type="sibTrans" cxnId="{25EF1CAA-6147-4DFF-AF52-7B7830BFB903}">
      <dgm:prSet/>
      <dgm:spPr/>
      <dgm:t>
        <a:bodyPr/>
        <a:lstStyle/>
        <a:p>
          <a:endParaRPr lang="en-US"/>
        </a:p>
      </dgm:t>
    </dgm:pt>
    <dgm:pt modelId="{5473201B-B65D-42BE-8FC3-48CF22D3FEC6}">
      <dgm:prSet/>
      <dgm:spPr/>
      <dgm:t>
        <a:bodyPr/>
        <a:lstStyle/>
        <a:p>
          <a:pPr rtl="0"/>
          <a:r>
            <a:rPr lang="en-US" dirty="0" smtClean="0"/>
            <a:t>Time</a:t>
          </a:r>
          <a:endParaRPr lang="en-US" dirty="0"/>
        </a:p>
      </dgm:t>
    </dgm:pt>
    <dgm:pt modelId="{AF12F979-E61F-4956-9E19-8FF0CD80A6B0}" type="sibTrans" cxnId="{EA5E4CEA-E6CA-4E38-AC79-8FACF63EB70D}">
      <dgm:prSet/>
      <dgm:spPr/>
      <dgm:t>
        <a:bodyPr/>
        <a:lstStyle/>
        <a:p>
          <a:endParaRPr lang="en-US"/>
        </a:p>
      </dgm:t>
    </dgm:pt>
    <dgm:pt modelId="{2D8AB8A1-6707-4FBC-BDFE-7FC3170B8D5C}" type="parTrans" cxnId="{EA5E4CEA-E6CA-4E38-AC79-8FACF63EB70D}">
      <dgm:prSet/>
      <dgm:spPr/>
      <dgm:t>
        <a:bodyPr/>
        <a:lstStyle/>
        <a:p>
          <a:endParaRPr lang="en-US"/>
        </a:p>
      </dgm:t>
    </dgm:pt>
    <dgm:pt modelId="{6649CE39-A901-476E-8DFC-6E1F850C05F1}" type="pres">
      <dgm:prSet presAssocID="{513FCCF9-450A-4101-A6B1-167AEDA85B69}" presName="Name0" presStyleCnt="0">
        <dgm:presLayoutVars>
          <dgm:dir/>
          <dgm:animLvl val="lvl"/>
          <dgm:resizeHandles val="exact"/>
        </dgm:presLayoutVars>
      </dgm:prSet>
      <dgm:spPr/>
      <dgm:t>
        <a:bodyPr/>
        <a:lstStyle/>
        <a:p>
          <a:endParaRPr lang="en-US"/>
        </a:p>
      </dgm:t>
    </dgm:pt>
    <dgm:pt modelId="{AB092386-1217-4B07-BA26-DB40A8F189CF}" type="pres">
      <dgm:prSet presAssocID="{06B716A6-860C-4E73-B03D-2D1C6A0BD298}" presName="composite" presStyleCnt="0"/>
      <dgm:spPr/>
    </dgm:pt>
    <dgm:pt modelId="{F5C378B4-2D48-421F-A297-9AEA878D4399}" type="pres">
      <dgm:prSet presAssocID="{06B716A6-860C-4E73-B03D-2D1C6A0BD298}" presName="parTx" presStyleLbl="alignNode1" presStyleIdx="0" presStyleCnt="3">
        <dgm:presLayoutVars>
          <dgm:chMax val="0"/>
          <dgm:chPref val="0"/>
          <dgm:bulletEnabled val="1"/>
        </dgm:presLayoutVars>
      </dgm:prSet>
      <dgm:spPr/>
      <dgm:t>
        <a:bodyPr/>
        <a:lstStyle/>
        <a:p>
          <a:endParaRPr lang="en-US"/>
        </a:p>
      </dgm:t>
    </dgm:pt>
    <dgm:pt modelId="{B238DBA0-DE28-4F7E-BF4E-621FAD25E528}" type="pres">
      <dgm:prSet presAssocID="{06B716A6-860C-4E73-B03D-2D1C6A0BD298}" presName="desTx" presStyleLbl="alignAccFollowNode1" presStyleIdx="0" presStyleCnt="3">
        <dgm:presLayoutVars>
          <dgm:bulletEnabled val="1"/>
        </dgm:presLayoutVars>
      </dgm:prSet>
      <dgm:spPr/>
      <dgm:t>
        <a:bodyPr/>
        <a:lstStyle/>
        <a:p>
          <a:endParaRPr lang="en-US"/>
        </a:p>
      </dgm:t>
    </dgm:pt>
    <dgm:pt modelId="{9A95E4D1-5C01-4C16-BB12-C3A894EF0F4A}" type="pres">
      <dgm:prSet presAssocID="{BD0D3A54-EB03-47F0-8060-A6D10C18DEF8}" presName="space" presStyleCnt="0"/>
      <dgm:spPr/>
    </dgm:pt>
    <dgm:pt modelId="{A36F5B33-AE88-4E3E-A715-E5B9790E6912}" type="pres">
      <dgm:prSet presAssocID="{DABBA3DA-C871-4E9D-A954-57212AD49038}" presName="composite" presStyleCnt="0"/>
      <dgm:spPr/>
    </dgm:pt>
    <dgm:pt modelId="{7BE9B286-C3D9-4716-AB6B-AAA782D3334F}" type="pres">
      <dgm:prSet presAssocID="{DABBA3DA-C871-4E9D-A954-57212AD49038}" presName="parTx" presStyleLbl="alignNode1" presStyleIdx="1" presStyleCnt="3">
        <dgm:presLayoutVars>
          <dgm:chMax val="0"/>
          <dgm:chPref val="0"/>
          <dgm:bulletEnabled val="1"/>
        </dgm:presLayoutVars>
      </dgm:prSet>
      <dgm:spPr/>
      <dgm:t>
        <a:bodyPr/>
        <a:lstStyle/>
        <a:p>
          <a:endParaRPr lang="en-US"/>
        </a:p>
      </dgm:t>
    </dgm:pt>
    <dgm:pt modelId="{81667252-852D-4453-9582-F5C3ABFCB90A}" type="pres">
      <dgm:prSet presAssocID="{DABBA3DA-C871-4E9D-A954-57212AD49038}" presName="desTx" presStyleLbl="alignAccFollowNode1" presStyleIdx="1" presStyleCnt="3">
        <dgm:presLayoutVars>
          <dgm:bulletEnabled val="1"/>
        </dgm:presLayoutVars>
      </dgm:prSet>
      <dgm:spPr/>
      <dgm:t>
        <a:bodyPr/>
        <a:lstStyle/>
        <a:p>
          <a:endParaRPr lang="en-US"/>
        </a:p>
      </dgm:t>
    </dgm:pt>
    <dgm:pt modelId="{29FDFD02-84DC-4BA2-9854-8E9E0A689186}" type="pres">
      <dgm:prSet presAssocID="{940802C3-9330-4A43-B54A-DC715B99D24C}" presName="space" presStyleCnt="0"/>
      <dgm:spPr/>
    </dgm:pt>
    <dgm:pt modelId="{EC4C090F-A72D-4E6C-875A-B4C98F380FD5}" type="pres">
      <dgm:prSet presAssocID="{6C389835-00F4-4C9E-A98D-1A825ACFC4F6}" presName="composite" presStyleCnt="0"/>
      <dgm:spPr/>
    </dgm:pt>
    <dgm:pt modelId="{41CF9D6A-7D64-4C16-A9E2-617FF631A50D}" type="pres">
      <dgm:prSet presAssocID="{6C389835-00F4-4C9E-A98D-1A825ACFC4F6}" presName="parTx" presStyleLbl="alignNode1" presStyleIdx="2" presStyleCnt="3">
        <dgm:presLayoutVars>
          <dgm:chMax val="0"/>
          <dgm:chPref val="0"/>
          <dgm:bulletEnabled val="1"/>
        </dgm:presLayoutVars>
      </dgm:prSet>
      <dgm:spPr/>
      <dgm:t>
        <a:bodyPr/>
        <a:lstStyle/>
        <a:p>
          <a:endParaRPr lang="en-US"/>
        </a:p>
      </dgm:t>
    </dgm:pt>
    <dgm:pt modelId="{5B5A4469-301C-4741-A36B-D8C16423511C}" type="pres">
      <dgm:prSet presAssocID="{6C389835-00F4-4C9E-A98D-1A825ACFC4F6}" presName="desTx" presStyleLbl="alignAccFollowNode1" presStyleIdx="2" presStyleCnt="3">
        <dgm:presLayoutVars>
          <dgm:bulletEnabled val="1"/>
        </dgm:presLayoutVars>
      </dgm:prSet>
      <dgm:spPr/>
      <dgm:t>
        <a:bodyPr/>
        <a:lstStyle/>
        <a:p>
          <a:endParaRPr lang="en-US"/>
        </a:p>
      </dgm:t>
    </dgm:pt>
  </dgm:ptLst>
  <dgm:cxnLst>
    <dgm:cxn modelId="{94E6BEAB-AD17-417C-BAFF-2F1A11747308}" type="presOf" srcId="{CD8B67D2-9A8D-4356-A6ED-E9F52937DDB8}" destId="{81667252-852D-4453-9582-F5C3ABFCB90A}" srcOrd="0" destOrd="0" presId="urn:microsoft.com/office/officeart/2005/8/layout/hList1"/>
    <dgm:cxn modelId="{25EF1CAA-6147-4DFF-AF52-7B7830BFB903}" srcId="{06B716A6-860C-4E73-B03D-2D1C6A0BD298}" destId="{5797F05B-A1FB-4926-B357-3802C266A161}" srcOrd="3" destOrd="0" parTransId="{5F3E3E59-9280-4B03-A0AB-AD489E1B279A}" sibTransId="{09D150C6-EDD4-4C8B-AF08-2A3863B9A400}"/>
    <dgm:cxn modelId="{20CD1423-D31E-42F0-80E7-B956220DFA84}" type="presOf" srcId="{6C389835-00F4-4C9E-A98D-1A825ACFC4F6}" destId="{41CF9D6A-7D64-4C16-A9E2-617FF631A50D}" srcOrd="0" destOrd="0" presId="urn:microsoft.com/office/officeart/2005/8/layout/hList1"/>
    <dgm:cxn modelId="{0819555C-BFD3-4CB7-B1EB-B01E8DD69105}" type="presOf" srcId="{7FDF5ADC-B424-4A66-BB5C-3BF668F93B19}" destId="{B238DBA0-DE28-4F7E-BF4E-621FAD25E528}" srcOrd="0" destOrd="0" presId="urn:microsoft.com/office/officeart/2005/8/layout/hList1"/>
    <dgm:cxn modelId="{2B487042-4555-41C6-808B-0E5011B91450}" type="presOf" srcId="{5473201B-B65D-42BE-8FC3-48CF22D3FEC6}" destId="{81667252-852D-4453-9582-F5C3ABFCB90A}" srcOrd="0" destOrd="2" presId="urn:microsoft.com/office/officeart/2005/8/layout/hList1"/>
    <dgm:cxn modelId="{EA5E4CEA-E6CA-4E38-AC79-8FACF63EB70D}" srcId="{DABBA3DA-C871-4E9D-A954-57212AD49038}" destId="{5473201B-B65D-42BE-8FC3-48CF22D3FEC6}" srcOrd="2" destOrd="0" parTransId="{2D8AB8A1-6707-4FBC-BDFE-7FC3170B8D5C}" sibTransId="{AF12F979-E61F-4956-9E19-8FF0CD80A6B0}"/>
    <dgm:cxn modelId="{A9E38069-774B-45A4-84CD-3803E14C5383}" srcId="{513FCCF9-450A-4101-A6B1-167AEDA85B69}" destId="{6C389835-00F4-4C9E-A98D-1A825ACFC4F6}" srcOrd="2" destOrd="0" parTransId="{80DF9293-CB4B-4917-8641-AEAF056CB434}" sibTransId="{6C14A686-0A11-4B4F-9289-0502B8039E6B}"/>
    <dgm:cxn modelId="{B5F012C1-4D30-4F42-AB83-7A05092C173E}" srcId="{DABBA3DA-C871-4E9D-A954-57212AD49038}" destId="{CD8B67D2-9A8D-4356-A6ED-E9F52937DDB8}" srcOrd="0" destOrd="0" parTransId="{A2B70713-EEE7-4FBF-9DB7-98627D23EB61}" sibTransId="{999DA3CE-FF4E-40B6-9A99-84D9503742E9}"/>
    <dgm:cxn modelId="{D2B568BF-5260-4BBF-B714-45FB3301EA1C}" srcId="{DABBA3DA-C871-4E9D-A954-57212AD49038}" destId="{0E17D15A-0CB2-4893-9980-22EF9CF1C4CE}" srcOrd="1" destOrd="0" parTransId="{D2335196-15C1-492B-BCC0-429124736201}" sibTransId="{552F0E8B-2E89-4EEE-9363-E6020C60166C}"/>
    <dgm:cxn modelId="{E0DBF3B0-9F14-46B6-ABB7-05DC6C074E17}" type="presOf" srcId="{F52467E7-6229-48B1-BD9B-C787DBBA410A}" destId="{B238DBA0-DE28-4F7E-BF4E-621FAD25E528}" srcOrd="0" destOrd="2" presId="urn:microsoft.com/office/officeart/2005/8/layout/hList1"/>
    <dgm:cxn modelId="{2977D65A-416F-4F64-A165-A403EA630228}" srcId="{06B716A6-860C-4E73-B03D-2D1C6A0BD298}" destId="{7FDF5ADC-B424-4A66-BB5C-3BF668F93B19}" srcOrd="0" destOrd="0" parTransId="{EECCF312-8F45-4E8C-96BD-91B1FCE08E89}" sibTransId="{9367526B-EE2F-492F-B661-20A308330816}"/>
    <dgm:cxn modelId="{7EFB4D3B-646F-43AF-AB38-9FD95A5E8D41}" type="presOf" srcId="{DABBA3DA-C871-4E9D-A954-57212AD49038}" destId="{7BE9B286-C3D9-4716-AB6B-AAA782D3334F}" srcOrd="0" destOrd="0" presId="urn:microsoft.com/office/officeart/2005/8/layout/hList1"/>
    <dgm:cxn modelId="{7C3CCC48-FA69-4101-9EE7-36771F9F5C0D}" type="presOf" srcId="{06B716A6-860C-4E73-B03D-2D1C6A0BD298}" destId="{F5C378B4-2D48-421F-A297-9AEA878D4399}" srcOrd="0" destOrd="0" presId="urn:microsoft.com/office/officeart/2005/8/layout/hList1"/>
    <dgm:cxn modelId="{22D46CBB-9F1B-42D4-8D35-FBDEE4F41354}" srcId="{513FCCF9-450A-4101-A6B1-167AEDA85B69}" destId="{06B716A6-860C-4E73-B03D-2D1C6A0BD298}" srcOrd="0" destOrd="0" parTransId="{F2CBCBF7-E72A-4DE8-8D28-76BA09CD10AB}" sibTransId="{BD0D3A54-EB03-47F0-8060-A6D10C18DEF8}"/>
    <dgm:cxn modelId="{3EFCC556-FA82-4EB0-B883-E5388AD0F543}" srcId="{06B716A6-860C-4E73-B03D-2D1C6A0BD298}" destId="{F52467E7-6229-48B1-BD9B-C787DBBA410A}" srcOrd="2" destOrd="0" parTransId="{C5EAD26E-F3B5-4886-AA7E-031963AE5F28}" sibTransId="{9A26A21C-CC22-4C05-ABB7-819985A29D95}"/>
    <dgm:cxn modelId="{EF779AE4-054C-4B34-97B1-AD6A670FCB03}" srcId="{06B716A6-860C-4E73-B03D-2D1C6A0BD298}" destId="{0DA96E91-9E56-49B0-8551-13DF2DD9F948}" srcOrd="1" destOrd="0" parTransId="{F8ABD845-5301-4208-85A9-BFCFC8893717}" sibTransId="{6263083F-0380-41F9-BB6D-248BC2CDB7FD}"/>
    <dgm:cxn modelId="{CAFE05D7-5D35-4776-A999-149E5D094BFA}" type="presOf" srcId="{0E17D15A-0CB2-4893-9980-22EF9CF1C4CE}" destId="{81667252-852D-4453-9582-F5C3ABFCB90A}" srcOrd="0" destOrd="1" presId="urn:microsoft.com/office/officeart/2005/8/layout/hList1"/>
    <dgm:cxn modelId="{702BB152-EDFA-4145-B52E-82548E299E07}" srcId="{6C389835-00F4-4C9E-A98D-1A825ACFC4F6}" destId="{AE5304FD-C7EF-4881-891C-B4F94930CC19}" srcOrd="0" destOrd="0" parTransId="{3F40581C-D831-4552-855B-11856FC692F7}" sibTransId="{5E2CA235-ABAD-4783-B5C5-E0537EE2E8E5}"/>
    <dgm:cxn modelId="{895E73A9-316A-4CEE-9588-CBA25228F628}" type="presOf" srcId="{5797F05B-A1FB-4926-B357-3802C266A161}" destId="{B238DBA0-DE28-4F7E-BF4E-621FAD25E528}" srcOrd="0" destOrd="3" presId="urn:microsoft.com/office/officeart/2005/8/layout/hList1"/>
    <dgm:cxn modelId="{EE7F7BAE-EBBC-411B-9A9D-792F1E0BD032}" type="presOf" srcId="{AE5304FD-C7EF-4881-891C-B4F94930CC19}" destId="{5B5A4469-301C-4741-A36B-D8C16423511C}" srcOrd="0" destOrd="0" presId="urn:microsoft.com/office/officeart/2005/8/layout/hList1"/>
    <dgm:cxn modelId="{DDA3F560-0F15-4430-B5A5-1A1E6346DB41}" srcId="{513FCCF9-450A-4101-A6B1-167AEDA85B69}" destId="{DABBA3DA-C871-4E9D-A954-57212AD49038}" srcOrd="1" destOrd="0" parTransId="{A5C19057-DF0C-410E-BF04-398D3D22E362}" sibTransId="{940802C3-9330-4A43-B54A-DC715B99D24C}"/>
    <dgm:cxn modelId="{AB7D6DB2-79AE-4399-BAF1-D72E00B99265}" type="presOf" srcId="{0DA96E91-9E56-49B0-8551-13DF2DD9F948}" destId="{B238DBA0-DE28-4F7E-BF4E-621FAD25E528}" srcOrd="0" destOrd="1" presId="urn:microsoft.com/office/officeart/2005/8/layout/hList1"/>
    <dgm:cxn modelId="{E133641D-8C55-49DB-9066-E3F177DE52D2}" type="presOf" srcId="{513FCCF9-450A-4101-A6B1-167AEDA85B69}" destId="{6649CE39-A901-476E-8DFC-6E1F850C05F1}" srcOrd="0" destOrd="0" presId="urn:microsoft.com/office/officeart/2005/8/layout/hList1"/>
    <dgm:cxn modelId="{00612E80-0BAC-4B4E-81CC-E26BE310AD24}" type="presParOf" srcId="{6649CE39-A901-476E-8DFC-6E1F850C05F1}" destId="{AB092386-1217-4B07-BA26-DB40A8F189CF}" srcOrd="0" destOrd="0" presId="urn:microsoft.com/office/officeart/2005/8/layout/hList1"/>
    <dgm:cxn modelId="{9C748C71-0384-46D4-9EDE-76C0EFB1EA9B}" type="presParOf" srcId="{AB092386-1217-4B07-BA26-DB40A8F189CF}" destId="{F5C378B4-2D48-421F-A297-9AEA878D4399}" srcOrd="0" destOrd="0" presId="urn:microsoft.com/office/officeart/2005/8/layout/hList1"/>
    <dgm:cxn modelId="{DE6BDF5B-AAAB-4DB6-B701-44AC41A119BE}" type="presParOf" srcId="{AB092386-1217-4B07-BA26-DB40A8F189CF}" destId="{B238DBA0-DE28-4F7E-BF4E-621FAD25E528}" srcOrd="1" destOrd="0" presId="urn:microsoft.com/office/officeart/2005/8/layout/hList1"/>
    <dgm:cxn modelId="{213B9502-A35D-4F1D-B00F-522538268BA7}" type="presParOf" srcId="{6649CE39-A901-476E-8DFC-6E1F850C05F1}" destId="{9A95E4D1-5C01-4C16-BB12-C3A894EF0F4A}" srcOrd="1" destOrd="0" presId="urn:microsoft.com/office/officeart/2005/8/layout/hList1"/>
    <dgm:cxn modelId="{B9B8C536-1F7E-4D5D-91B2-CE3EE4943F6B}" type="presParOf" srcId="{6649CE39-A901-476E-8DFC-6E1F850C05F1}" destId="{A36F5B33-AE88-4E3E-A715-E5B9790E6912}" srcOrd="2" destOrd="0" presId="urn:microsoft.com/office/officeart/2005/8/layout/hList1"/>
    <dgm:cxn modelId="{950E3E6A-99F9-4256-A59E-7298EA0AD734}" type="presParOf" srcId="{A36F5B33-AE88-4E3E-A715-E5B9790E6912}" destId="{7BE9B286-C3D9-4716-AB6B-AAA782D3334F}" srcOrd="0" destOrd="0" presId="urn:microsoft.com/office/officeart/2005/8/layout/hList1"/>
    <dgm:cxn modelId="{3F48CCD2-F3CE-474A-9751-1235DA0723D1}" type="presParOf" srcId="{A36F5B33-AE88-4E3E-A715-E5B9790E6912}" destId="{81667252-852D-4453-9582-F5C3ABFCB90A}" srcOrd="1" destOrd="0" presId="urn:microsoft.com/office/officeart/2005/8/layout/hList1"/>
    <dgm:cxn modelId="{F9EAF4C1-61FD-4343-AAF8-69FD359F14E6}" type="presParOf" srcId="{6649CE39-A901-476E-8DFC-6E1F850C05F1}" destId="{29FDFD02-84DC-4BA2-9854-8E9E0A689186}" srcOrd="3" destOrd="0" presId="urn:microsoft.com/office/officeart/2005/8/layout/hList1"/>
    <dgm:cxn modelId="{0B74BAF9-C462-4723-AD07-762D726C14A6}" type="presParOf" srcId="{6649CE39-A901-476E-8DFC-6E1F850C05F1}" destId="{EC4C090F-A72D-4E6C-875A-B4C98F380FD5}" srcOrd="4" destOrd="0" presId="urn:microsoft.com/office/officeart/2005/8/layout/hList1"/>
    <dgm:cxn modelId="{96076B65-5AA2-41B0-A44D-0A2BF78B672E}" type="presParOf" srcId="{EC4C090F-A72D-4E6C-875A-B4C98F380FD5}" destId="{41CF9D6A-7D64-4C16-A9E2-617FF631A50D}" srcOrd="0" destOrd="0" presId="urn:microsoft.com/office/officeart/2005/8/layout/hList1"/>
    <dgm:cxn modelId="{2484F0E8-D6C5-4B5C-A45E-42A424CA24D0}" type="presParOf" srcId="{EC4C090F-A72D-4E6C-875A-B4C98F380FD5}" destId="{5B5A4469-301C-4741-A36B-D8C1642351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3FCCF9-450A-4101-A6B1-167AEDA85B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B716A6-860C-4E73-B03D-2D1C6A0BD298}">
      <dgm:prSet/>
      <dgm:spPr/>
      <dgm:t>
        <a:bodyPr/>
        <a:lstStyle/>
        <a:p>
          <a:pPr rtl="0"/>
          <a:r>
            <a:rPr lang="en-US" dirty="0" smtClean="0"/>
            <a:t>1. Who is relevant?</a:t>
          </a:r>
          <a:endParaRPr lang="en-US" dirty="0"/>
        </a:p>
      </dgm:t>
    </dgm:pt>
    <dgm:pt modelId="{F2CBCBF7-E72A-4DE8-8D28-76BA09CD10AB}" type="parTrans" cxnId="{22D46CBB-9F1B-42D4-8D35-FBDEE4F41354}">
      <dgm:prSet/>
      <dgm:spPr/>
      <dgm:t>
        <a:bodyPr/>
        <a:lstStyle/>
        <a:p>
          <a:endParaRPr lang="en-US"/>
        </a:p>
      </dgm:t>
    </dgm:pt>
    <dgm:pt modelId="{BD0D3A54-EB03-47F0-8060-A6D10C18DEF8}" type="sibTrans" cxnId="{22D46CBB-9F1B-42D4-8D35-FBDEE4F41354}">
      <dgm:prSet/>
      <dgm:spPr/>
      <dgm:t>
        <a:bodyPr/>
        <a:lstStyle/>
        <a:p>
          <a:endParaRPr lang="en-US"/>
        </a:p>
      </dgm:t>
    </dgm:pt>
    <dgm:pt modelId="{7FDF5ADC-B424-4A66-BB5C-3BF668F93B19}">
      <dgm:prSet/>
      <dgm:spPr/>
      <dgm:t>
        <a:bodyPr/>
        <a:lstStyle/>
        <a:p>
          <a:pPr rtl="0"/>
          <a:r>
            <a:rPr lang="en-US" dirty="0" smtClean="0"/>
            <a:t>(Everybody)</a:t>
          </a:r>
          <a:endParaRPr lang="en-US" dirty="0"/>
        </a:p>
      </dgm:t>
    </dgm:pt>
    <dgm:pt modelId="{EECCF312-8F45-4E8C-96BD-91B1FCE08E89}" type="parTrans" cxnId="{2977D65A-416F-4F64-A165-A403EA630228}">
      <dgm:prSet/>
      <dgm:spPr/>
      <dgm:t>
        <a:bodyPr/>
        <a:lstStyle/>
        <a:p>
          <a:endParaRPr lang="en-US"/>
        </a:p>
      </dgm:t>
    </dgm:pt>
    <dgm:pt modelId="{9367526B-EE2F-492F-B661-20A308330816}" type="sibTrans" cxnId="{2977D65A-416F-4F64-A165-A403EA630228}">
      <dgm:prSet/>
      <dgm:spPr/>
      <dgm:t>
        <a:bodyPr/>
        <a:lstStyle/>
        <a:p>
          <a:endParaRPr lang="en-US"/>
        </a:p>
      </dgm:t>
    </dgm:pt>
    <dgm:pt modelId="{0DA96E91-9E56-49B0-8551-13DF2DD9F948}">
      <dgm:prSet/>
      <dgm:spPr/>
      <dgm:t>
        <a:bodyPr/>
        <a:lstStyle/>
        <a:p>
          <a:pPr rtl="0"/>
          <a:r>
            <a:rPr lang="en-US" dirty="0" smtClean="0"/>
            <a:t>Experts/Authorities</a:t>
          </a:r>
          <a:endParaRPr lang="en-US" dirty="0"/>
        </a:p>
      </dgm:t>
    </dgm:pt>
    <dgm:pt modelId="{F8ABD845-5301-4208-85A9-BFCFC8893717}" type="parTrans" cxnId="{EF779AE4-054C-4B34-97B1-AD6A670FCB03}">
      <dgm:prSet/>
      <dgm:spPr/>
      <dgm:t>
        <a:bodyPr/>
        <a:lstStyle/>
        <a:p>
          <a:endParaRPr lang="en-US"/>
        </a:p>
      </dgm:t>
    </dgm:pt>
    <dgm:pt modelId="{6263083F-0380-41F9-BB6D-248BC2CDB7FD}" type="sibTrans" cxnId="{EF779AE4-054C-4B34-97B1-AD6A670FCB03}">
      <dgm:prSet/>
      <dgm:spPr/>
      <dgm:t>
        <a:bodyPr/>
        <a:lstStyle/>
        <a:p>
          <a:endParaRPr lang="en-US"/>
        </a:p>
      </dgm:t>
    </dgm:pt>
    <dgm:pt modelId="{DABBA3DA-C871-4E9D-A954-57212AD49038}">
      <dgm:prSet/>
      <dgm:spPr/>
      <dgm:t>
        <a:bodyPr/>
        <a:lstStyle/>
        <a:p>
          <a:pPr rtl="0"/>
          <a:r>
            <a:rPr lang="en-US" i="0" dirty="0" smtClean="0"/>
            <a:t>2. What did they do?</a:t>
          </a:r>
          <a:endParaRPr lang="en-US" i="0" dirty="0"/>
        </a:p>
      </dgm:t>
    </dgm:pt>
    <dgm:pt modelId="{A5C19057-DF0C-410E-BF04-398D3D22E362}" type="parTrans" cxnId="{DDA3F560-0F15-4430-B5A5-1A1E6346DB41}">
      <dgm:prSet/>
      <dgm:spPr/>
      <dgm:t>
        <a:bodyPr/>
        <a:lstStyle/>
        <a:p>
          <a:endParaRPr lang="en-US"/>
        </a:p>
      </dgm:t>
    </dgm:pt>
    <dgm:pt modelId="{940802C3-9330-4A43-B54A-DC715B99D24C}" type="sibTrans" cxnId="{DDA3F560-0F15-4430-B5A5-1A1E6346DB41}">
      <dgm:prSet/>
      <dgm:spPr/>
      <dgm:t>
        <a:bodyPr/>
        <a:lstStyle/>
        <a:p>
          <a:endParaRPr lang="en-US"/>
        </a:p>
      </dgm:t>
    </dgm:pt>
    <dgm:pt modelId="{CD8B67D2-9A8D-4356-A6ED-E9F52937DDB8}">
      <dgm:prSet/>
      <dgm:spPr/>
      <dgm:t>
        <a:bodyPr/>
        <a:lstStyle/>
        <a:p>
          <a:pPr rtl="0"/>
          <a:r>
            <a:rPr lang="en-US" dirty="0" smtClean="0"/>
            <a:t>Actions</a:t>
          </a:r>
          <a:endParaRPr lang="en-US" dirty="0"/>
        </a:p>
      </dgm:t>
    </dgm:pt>
    <dgm:pt modelId="{A2B70713-EEE7-4FBF-9DB7-98627D23EB61}" type="parTrans" cxnId="{B5F012C1-4D30-4F42-AB83-7A05092C173E}">
      <dgm:prSet/>
      <dgm:spPr/>
      <dgm:t>
        <a:bodyPr/>
        <a:lstStyle/>
        <a:p>
          <a:endParaRPr lang="en-US"/>
        </a:p>
      </dgm:t>
    </dgm:pt>
    <dgm:pt modelId="{999DA3CE-FF4E-40B6-9A99-84D9503742E9}" type="sibTrans" cxnId="{B5F012C1-4D30-4F42-AB83-7A05092C173E}">
      <dgm:prSet/>
      <dgm:spPr/>
      <dgm:t>
        <a:bodyPr/>
        <a:lstStyle/>
        <a:p>
          <a:endParaRPr lang="en-US"/>
        </a:p>
      </dgm:t>
    </dgm:pt>
    <dgm:pt modelId="{6C389835-00F4-4C9E-A98D-1A825ACFC4F6}">
      <dgm:prSet/>
      <dgm:spPr/>
      <dgm:t>
        <a:bodyPr/>
        <a:lstStyle/>
        <a:p>
          <a:pPr rtl="0"/>
          <a:r>
            <a:rPr lang="en-US" dirty="0" smtClean="0"/>
            <a:t>3. How did they feel about it?</a:t>
          </a:r>
          <a:endParaRPr lang="en-US" dirty="0"/>
        </a:p>
      </dgm:t>
    </dgm:pt>
    <dgm:pt modelId="{80DF9293-CB4B-4917-8641-AEAF056CB434}" type="parTrans" cxnId="{A9E38069-774B-45A4-84CD-3803E14C5383}">
      <dgm:prSet/>
      <dgm:spPr/>
      <dgm:t>
        <a:bodyPr/>
        <a:lstStyle/>
        <a:p>
          <a:endParaRPr lang="en-US"/>
        </a:p>
      </dgm:t>
    </dgm:pt>
    <dgm:pt modelId="{6C14A686-0A11-4B4F-9289-0502B8039E6B}" type="sibTrans" cxnId="{A9E38069-774B-45A4-84CD-3803E14C5383}">
      <dgm:prSet/>
      <dgm:spPr/>
      <dgm:t>
        <a:bodyPr/>
        <a:lstStyle/>
        <a:p>
          <a:endParaRPr lang="en-US"/>
        </a:p>
      </dgm:t>
    </dgm:pt>
    <dgm:pt modelId="{AE5304FD-C7EF-4881-891C-B4F94930CC19}">
      <dgm:prSet/>
      <dgm:spPr/>
      <dgm:t>
        <a:bodyPr/>
        <a:lstStyle/>
        <a:p>
          <a:pPr rtl="0"/>
          <a:r>
            <a:rPr lang="en-US" dirty="0" smtClean="0"/>
            <a:t>Mood and sentiment</a:t>
          </a:r>
          <a:endParaRPr lang="en-US" dirty="0"/>
        </a:p>
      </dgm:t>
    </dgm:pt>
    <dgm:pt modelId="{3F40581C-D831-4552-855B-11856FC692F7}" type="parTrans" cxnId="{702BB152-EDFA-4145-B52E-82548E299E07}">
      <dgm:prSet/>
      <dgm:spPr/>
      <dgm:t>
        <a:bodyPr/>
        <a:lstStyle/>
        <a:p>
          <a:endParaRPr lang="en-US"/>
        </a:p>
      </dgm:t>
    </dgm:pt>
    <dgm:pt modelId="{5E2CA235-ABAD-4783-B5C5-E0537EE2E8E5}" type="sibTrans" cxnId="{702BB152-EDFA-4145-B52E-82548E299E07}">
      <dgm:prSet/>
      <dgm:spPr/>
      <dgm:t>
        <a:bodyPr/>
        <a:lstStyle/>
        <a:p>
          <a:endParaRPr lang="en-US"/>
        </a:p>
      </dgm:t>
    </dgm:pt>
    <dgm:pt modelId="{0E17D15A-0CB2-4893-9980-22EF9CF1C4CE}">
      <dgm:prSet/>
      <dgm:spPr/>
      <dgm:t>
        <a:bodyPr/>
        <a:lstStyle/>
        <a:p>
          <a:pPr rtl="0"/>
          <a:r>
            <a:rPr lang="en-US" dirty="0" smtClean="0"/>
            <a:t>Entities</a:t>
          </a:r>
          <a:endParaRPr lang="en-US" dirty="0"/>
        </a:p>
      </dgm:t>
    </dgm:pt>
    <dgm:pt modelId="{D2335196-15C1-492B-BCC0-429124736201}" type="parTrans" cxnId="{D2B568BF-5260-4BBF-B714-45FB3301EA1C}">
      <dgm:prSet/>
      <dgm:spPr/>
      <dgm:t>
        <a:bodyPr/>
        <a:lstStyle/>
        <a:p>
          <a:endParaRPr lang="en-US"/>
        </a:p>
      </dgm:t>
    </dgm:pt>
    <dgm:pt modelId="{552F0E8B-2E89-4EEE-9363-E6020C60166C}" type="sibTrans" cxnId="{D2B568BF-5260-4BBF-B714-45FB3301EA1C}">
      <dgm:prSet/>
      <dgm:spPr/>
      <dgm:t>
        <a:bodyPr/>
        <a:lstStyle/>
        <a:p>
          <a:endParaRPr lang="en-US"/>
        </a:p>
      </dgm:t>
    </dgm:pt>
    <dgm:pt modelId="{F52467E7-6229-48B1-BD9B-C787DBBA410A}">
      <dgm:prSet/>
      <dgm:spPr/>
      <dgm:t>
        <a:bodyPr/>
        <a:lstStyle/>
        <a:p>
          <a:pPr rtl="0"/>
          <a:r>
            <a:rPr lang="en-US" dirty="0" smtClean="0"/>
            <a:t>Behavior-based</a:t>
          </a:r>
          <a:endParaRPr lang="en-US" dirty="0"/>
        </a:p>
      </dgm:t>
    </dgm:pt>
    <dgm:pt modelId="{C5EAD26E-F3B5-4886-AA7E-031963AE5F28}" type="parTrans" cxnId="{3EFCC556-FA82-4EB0-B883-E5388AD0F543}">
      <dgm:prSet/>
      <dgm:spPr/>
      <dgm:t>
        <a:bodyPr/>
        <a:lstStyle/>
        <a:p>
          <a:endParaRPr lang="en-US"/>
        </a:p>
      </dgm:t>
    </dgm:pt>
    <dgm:pt modelId="{9A26A21C-CC22-4C05-ABB7-819985A29D95}" type="sibTrans" cxnId="{3EFCC556-FA82-4EB0-B883-E5388AD0F543}">
      <dgm:prSet/>
      <dgm:spPr/>
      <dgm:t>
        <a:bodyPr/>
        <a:lstStyle/>
        <a:p>
          <a:endParaRPr lang="en-US"/>
        </a:p>
      </dgm:t>
    </dgm:pt>
    <dgm:pt modelId="{5797F05B-A1FB-4926-B357-3802C266A161}">
      <dgm:prSet/>
      <dgm:spPr/>
      <dgm:t>
        <a:bodyPr/>
        <a:lstStyle/>
        <a:p>
          <a:pPr rtl="0"/>
          <a:r>
            <a:rPr lang="en-US" dirty="0" smtClean="0"/>
            <a:t>Interests</a:t>
          </a:r>
          <a:endParaRPr lang="en-US" dirty="0"/>
        </a:p>
      </dgm:t>
    </dgm:pt>
    <dgm:pt modelId="{5F3E3E59-9280-4B03-A0AB-AD489E1B279A}" type="parTrans" cxnId="{25EF1CAA-6147-4DFF-AF52-7B7830BFB903}">
      <dgm:prSet/>
      <dgm:spPr/>
      <dgm:t>
        <a:bodyPr/>
        <a:lstStyle/>
        <a:p>
          <a:endParaRPr lang="en-US"/>
        </a:p>
      </dgm:t>
    </dgm:pt>
    <dgm:pt modelId="{09D150C6-EDD4-4C8B-AF08-2A3863B9A400}" type="sibTrans" cxnId="{25EF1CAA-6147-4DFF-AF52-7B7830BFB903}">
      <dgm:prSet/>
      <dgm:spPr/>
      <dgm:t>
        <a:bodyPr/>
        <a:lstStyle/>
        <a:p>
          <a:endParaRPr lang="en-US"/>
        </a:p>
      </dgm:t>
    </dgm:pt>
    <dgm:pt modelId="{5473201B-B65D-42BE-8FC3-48CF22D3FEC6}">
      <dgm:prSet/>
      <dgm:spPr/>
      <dgm:t>
        <a:bodyPr/>
        <a:lstStyle/>
        <a:p>
          <a:pPr rtl="0"/>
          <a:r>
            <a:rPr lang="en-US" dirty="0" smtClean="0"/>
            <a:t>Time</a:t>
          </a:r>
          <a:endParaRPr lang="en-US" dirty="0"/>
        </a:p>
      </dgm:t>
    </dgm:pt>
    <dgm:pt modelId="{AF12F979-E61F-4956-9E19-8FF0CD80A6B0}" type="sibTrans" cxnId="{EA5E4CEA-E6CA-4E38-AC79-8FACF63EB70D}">
      <dgm:prSet/>
      <dgm:spPr/>
      <dgm:t>
        <a:bodyPr/>
        <a:lstStyle/>
        <a:p>
          <a:endParaRPr lang="en-US"/>
        </a:p>
      </dgm:t>
    </dgm:pt>
    <dgm:pt modelId="{2D8AB8A1-6707-4FBC-BDFE-7FC3170B8D5C}" type="parTrans" cxnId="{EA5E4CEA-E6CA-4E38-AC79-8FACF63EB70D}">
      <dgm:prSet/>
      <dgm:spPr/>
      <dgm:t>
        <a:bodyPr/>
        <a:lstStyle/>
        <a:p>
          <a:endParaRPr lang="en-US"/>
        </a:p>
      </dgm:t>
    </dgm:pt>
    <dgm:pt modelId="{6649CE39-A901-476E-8DFC-6E1F850C05F1}" type="pres">
      <dgm:prSet presAssocID="{513FCCF9-450A-4101-A6B1-167AEDA85B69}" presName="Name0" presStyleCnt="0">
        <dgm:presLayoutVars>
          <dgm:dir/>
          <dgm:animLvl val="lvl"/>
          <dgm:resizeHandles val="exact"/>
        </dgm:presLayoutVars>
      </dgm:prSet>
      <dgm:spPr/>
      <dgm:t>
        <a:bodyPr/>
        <a:lstStyle/>
        <a:p>
          <a:endParaRPr lang="en-US"/>
        </a:p>
      </dgm:t>
    </dgm:pt>
    <dgm:pt modelId="{AB092386-1217-4B07-BA26-DB40A8F189CF}" type="pres">
      <dgm:prSet presAssocID="{06B716A6-860C-4E73-B03D-2D1C6A0BD298}" presName="composite" presStyleCnt="0"/>
      <dgm:spPr/>
    </dgm:pt>
    <dgm:pt modelId="{F5C378B4-2D48-421F-A297-9AEA878D4399}" type="pres">
      <dgm:prSet presAssocID="{06B716A6-860C-4E73-B03D-2D1C6A0BD298}" presName="parTx" presStyleLbl="alignNode1" presStyleIdx="0" presStyleCnt="3">
        <dgm:presLayoutVars>
          <dgm:chMax val="0"/>
          <dgm:chPref val="0"/>
          <dgm:bulletEnabled val="1"/>
        </dgm:presLayoutVars>
      </dgm:prSet>
      <dgm:spPr/>
      <dgm:t>
        <a:bodyPr/>
        <a:lstStyle/>
        <a:p>
          <a:endParaRPr lang="en-US"/>
        </a:p>
      </dgm:t>
    </dgm:pt>
    <dgm:pt modelId="{B238DBA0-DE28-4F7E-BF4E-621FAD25E528}" type="pres">
      <dgm:prSet presAssocID="{06B716A6-860C-4E73-B03D-2D1C6A0BD298}" presName="desTx" presStyleLbl="alignAccFollowNode1" presStyleIdx="0" presStyleCnt="3">
        <dgm:presLayoutVars>
          <dgm:bulletEnabled val="1"/>
        </dgm:presLayoutVars>
      </dgm:prSet>
      <dgm:spPr/>
      <dgm:t>
        <a:bodyPr/>
        <a:lstStyle/>
        <a:p>
          <a:endParaRPr lang="en-US"/>
        </a:p>
      </dgm:t>
    </dgm:pt>
    <dgm:pt modelId="{9A95E4D1-5C01-4C16-BB12-C3A894EF0F4A}" type="pres">
      <dgm:prSet presAssocID="{BD0D3A54-EB03-47F0-8060-A6D10C18DEF8}" presName="space" presStyleCnt="0"/>
      <dgm:spPr/>
    </dgm:pt>
    <dgm:pt modelId="{A36F5B33-AE88-4E3E-A715-E5B9790E6912}" type="pres">
      <dgm:prSet presAssocID="{DABBA3DA-C871-4E9D-A954-57212AD49038}" presName="composite" presStyleCnt="0"/>
      <dgm:spPr/>
    </dgm:pt>
    <dgm:pt modelId="{7BE9B286-C3D9-4716-AB6B-AAA782D3334F}" type="pres">
      <dgm:prSet presAssocID="{DABBA3DA-C871-4E9D-A954-57212AD49038}" presName="parTx" presStyleLbl="alignNode1" presStyleIdx="1" presStyleCnt="3">
        <dgm:presLayoutVars>
          <dgm:chMax val="0"/>
          <dgm:chPref val="0"/>
          <dgm:bulletEnabled val="1"/>
        </dgm:presLayoutVars>
      </dgm:prSet>
      <dgm:spPr/>
      <dgm:t>
        <a:bodyPr/>
        <a:lstStyle/>
        <a:p>
          <a:endParaRPr lang="en-US"/>
        </a:p>
      </dgm:t>
    </dgm:pt>
    <dgm:pt modelId="{81667252-852D-4453-9582-F5C3ABFCB90A}" type="pres">
      <dgm:prSet presAssocID="{DABBA3DA-C871-4E9D-A954-57212AD49038}" presName="desTx" presStyleLbl="alignAccFollowNode1" presStyleIdx="1" presStyleCnt="3">
        <dgm:presLayoutVars>
          <dgm:bulletEnabled val="1"/>
        </dgm:presLayoutVars>
      </dgm:prSet>
      <dgm:spPr/>
      <dgm:t>
        <a:bodyPr/>
        <a:lstStyle/>
        <a:p>
          <a:endParaRPr lang="en-US"/>
        </a:p>
      </dgm:t>
    </dgm:pt>
    <dgm:pt modelId="{29FDFD02-84DC-4BA2-9854-8E9E0A689186}" type="pres">
      <dgm:prSet presAssocID="{940802C3-9330-4A43-B54A-DC715B99D24C}" presName="space" presStyleCnt="0"/>
      <dgm:spPr/>
    </dgm:pt>
    <dgm:pt modelId="{EC4C090F-A72D-4E6C-875A-B4C98F380FD5}" type="pres">
      <dgm:prSet presAssocID="{6C389835-00F4-4C9E-A98D-1A825ACFC4F6}" presName="composite" presStyleCnt="0"/>
      <dgm:spPr/>
    </dgm:pt>
    <dgm:pt modelId="{41CF9D6A-7D64-4C16-A9E2-617FF631A50D}" type="pres">
      <dgm:prSet presAssocID="{6C389835-00F4-4C9E-A98D-1A825ACFC4F6}" presName="parTx" presStyleLbl="alignNode1" presStyleIdx="2" presStyleCnt="3">
        <dgm:presLayoutVars>
          <dgm:chMax val="0"/>
          <dgm:chPref val="0"/>
          <dgm:bulletEnabled val="1"/>
        </dgm:presLayoutVars>
      </dgm:prSet>
      <dgm:spPr/>
      <dgm:t>
        <a:bodyPr/>
        <a:lstStyle/>
        <a:p>
          <a:endParaRPr lang="en-US"/>
        </a:p>
      </dgm:t>
    </dgm:pt>
    <dgm:pt modelId="{5B5A4469-301C-4741-A36B-D8C16423511C}" type="pres">
      <dgm:prSet presAssocID="{6C389835-00F4-4C9E-A98D-1A825ACFC4F6}" presName="desTx" presStyleLbl="alignAccFollowNode1" presStyleIdx="2" presStyleCnt="3">
        <dgm:presLayoutVars>
          <dgm:bulletEnabled val="1"/>
        </dgm:presLayoutVars>
      </dgm:prSet>
      <dgm:spPr/>
      <dgm:t>
        <a:bodyPr/>
        <a:lstStyle/>
        <a:p>
          <a:endParaRPr lang="en-US"/>
        </a:p>
      </dgm:t>
    </dgm:pt>
  </dgm:ptLst>
  <dgm:cxnLst>
    <dgm:cxn modelId="{EABA5660-8E85-4027-B546-9E03469B6C65}" type="presOf" srcId="{DABBA3DA-C871-4E9D-A954-57212AD49038}" destId="{7BE9B286-C3D9-4716-AB6B-AAA782D3334F}" srcOrd="0" destOrd="0" presId="urn:microsoft.com/office/officeart/2005/8/layout/hList1"/>
    <dgm:cxn modelId="{25EF1CAA-6147-4DFF-AF52-7B7830BFB903}" srcId="{06B716A6-860C-4E73-B03D-2D1C6A0BD298}" destId="{5797F05B-A1FB-4926-B357-3802C266A161}" srcOrd="3" destOrd="0" parTransId="{5F3E3E59-9280-4B03-A0AB-AD489E1B279A}" sibTransId="{09D150C6-EDD4-4C8B-AF08-2A3863B9A400}"/>
    <dgm:cxn modelId="{27AE83DF-47A9-4B9A-9E92-0724BD765C10}" type="presOf" srcId="{7FDF5ADC-B424-4A66-BB5C-3BF668F93B19}" destId="{B238DBA0-DE28-4F7E-BF4E-621FAD25E528}" srcOrd="0" destOrd="0" presId="urn:microsoft.com/office/officeart/2005/8/layout/hList1"/>
    <dgm:cxn modelId="{EA5E4CEA-E6CA-4E38-AC79-8FACF63EB70D}" srcId="{DABBA3DA-C871-4E9D-A954-57212AD49038}" destId="{5473201B-B65D-42BE-8FC3-48CF22D3FEC6}" srcOrd="2" destOrd="0" parTransId="{2D8AB8A1-6707-4FBC-BDFE-7FC3170B8D5C}" sibTransId="{AF12F979-E61F-4956-9E19-8FF0CD80A6B0}"/>
    <dgm:cxn modelId="{A9E38069-774B-45A4-84CD-3803E14C5383}" srcId="{513FCCF9-450A-4101-A6B1-167AEDA85B69}" destId="{6C389835-00F4-4C9E-A98D-1A825ACFC4F6}" srcOrd="2" destOrd="0" parTransId="{80DF9293-CB4B-4917-8641-AEAF056CB434}" sibTransId="{6C14A686-0A11-4B4F-9289-0502B8039E6B}"/>
    <dgm:cxn modelId="{DD872B77-D8FA-4F3C-A1DB-B1C15737B718}" type="presOf" srcId="{0E17D15A-0CB2-4893-9980-22EF9CF1C4CE}" destId="{81667252-852D-4453-9582-F5C3ABFCB90A}" srcOrd="0" destOrd="1" presId="urn:microsoft.com/office/officeart/2005/8/layout/hList1"/>
    <dgm:cxn modelId="{B5F012C1-4D30-4F42-AB83-7A05092C173E}" srcId="{DABBA3DA-C871-4E9D-A954-57212AD49038}" destId="{CD8B67D2-9A8D-4356-A6ED-E9F52937DDB8}" srcOrd="0" destOrd="0" parTransId="{A2B70713-EEE7-4FBF-9DB7-98627D23EB61}" sibTransId="{999DA3CE-FF4E-40B6-9A99-84D9503742E9}"/>
    <dgm:cxn modelId="{D2B568BF-5260-4BBF-B714-45FB3301EA1C}" srcId="{DABBA3DA-C871-4E9D-A954-57212AD49038}" destId="{0E17D15A-0CB2-4893-9980-22EF9CF1C4CE}" srcOrd="1" destOrd="0" parTransId="{D2335196-15C1-492B-BCC0-429124736201}" sibTransId="{552F0E8B-2E89-4EEE-9363-E6020C60166C}"/>
    <dgm:cxn modelId="{BA25F8DF-4B74-4321-9E5A-B359CDB9D567}" type="presOf" srcId="{CD8B67D2-9A8D-4356-A6ED-E9F52937DDB8}" destId="{81667252-852D-4453-9582-F5C3ABFCB90A}" srcOrd="0" destOrd="0" presId="urn:microsoft.com/office/officeart/2005/8/layout/hList1"/>
    <dgm:cxn modelId="{91D63E95-BF75-4F2E-834A-EB5283196DA8}" type="presOf" srcId="{AE5304FD-C7EF-4881-891C-B4F94930CC19}" destId="{5B5A4469-301C-4741-A36B-D8C16423511C}" srcOrd="0" destOrd="0" presId="urn:microsoft.com/office/officeart/2005/8/layout/hList1"/>
    <dgm:cxn modelId="{FEF913EE-8391-4B9A-9B90-DA13C87804DC}" type="presOf" srcId="{6C389835-00F4-4C9E-A98D-1A825ACFC4F6}" destId="{41CF9D6A-7D64-4C16-A9E2-617FF631A50D}" srcOrd="0" destOrd="0" presId="urn:microsoft.com/office/officeart/2005/8/layout/hList1"/>
    <dgm:cxn modelId="{2977D65A-416F-4F64-A165-A403EA630228}" srcId="{06B716A6-860C-4E73-B03D-2D1C6A0BD298}" destId="{7FDF5ADC-B424-4A66-BB5C-3BF668F93B19}" srcOrd="0" destOrd="0" parTransId="{EECCF312-8F45-4E8C-96BD-91B1FCE08E89}" sibTransId="{9367526B-EE2F-492F-B661-20A308330816}"/>
    <dgm:cxn modelId="{4E9C3EED-10C1-4189-B676-773AD3E6C5BD}" type="presOf" srcId="{06B716A6-860C-4E73-B03D-2D1C6A0BD298}" destId="{F5C378B4-2D48-421F-A297-9AEA878D4399}" srcOrd="0" destOrd="0" presId="urn:microsoft.com/office/officeart/2005/8/layout/hList1"/>
    <dgm:cxn modelId="{005DFB49-1E5F-4330-8C21-F22AFED19AFA}" type="presOf" srcId="{5473201B-B65D-42BE-8FC3-48CF22D3FEC6}" destId="{81667252-852D-4453-9582-F5C3ABFCB90A}" srcOrd="0" destOrd="2" presId="urn:microsoft.com/office/officeart/2005/8/layout/hList1"/>
    <dgm:cxn modelId="{2AFC64CA-7D63-4D96-BB46-5C116C75AFA5}" type="presOf" srcId="{F52467E7-6229-48B1-BD9B-C787DBBA410A}" destId="{B238DBA0-DE28-4F7E-BF4E-621FAD25E528}" srcOrd="0" destOrd="2" presId="urn:microsoft.com/office/officeart/2005/8/layout/hList1"/>
    <dgm:cxn modelId="{22D46CBB-9F1B-42D4-8D35-FBDEE4F41354}" srcId="{513FCCF9-450A-4101-A6B1-167AEDA85B69}" destId="{06B716A6-860C-4E73-B03D-2D1C6A0BD298}" srcOrd="0" destOrd="0" parTransId="{F2CBCBF7-E72A-4DE8-8D28-76BA09CD10AB}" sibTransId="{BD0D3A54-EB03-47F0-8060-A6D10C18DEF8}"/>
    <dgm:cxn modelId="{3EFCC556-FA82-4EB0-B883-E5388AD0F543}" srcId="{06B716A6-860C-4E73-B03D-2D1C6A0BD298}" destId="{F52467E7-6229-48B1-BD9B-C787DBBA410A}" srcOrd="2" destOrd="0" parTransId="{C5EAD26E-F3B5-4886-AA7E-031963AE5F28}" sibTransId="{9A26A21C-CC22-4C05-ABB7-819985A29D95}"/>
    <dgm:cxn modelId="{EF779AE4-054C-4B34-97B1-AD6A670FCB03}" srcId="{06B716A6-860C-4E73-B03D-2D1C6A0BD298}" destId="{0DA96E91-9E56-49B0-8551-13DF2DD9F948}" srcOrd="1" destOrd="0" parTransId="{F8ABD845-5301-4208-85A9-BFCFC8893717}" sibTransId="{6263083F-0380-41F9-BB6D-248BC2CDB7FD}"/>
    <dgm:cxn modelId="{525344EC-440A-4744-ADBE-9112D7FB5E2E}" type="presOf" srcId="{0DA96E91-9E56-49B0-8551-13DF2DD9F948}" destId="{B238DBA0-DE28-4F7E-BF4E-621FAD25E528}" srcOrd="0" destOrd="1" presId="urn:microsoft.com/office/officeart/2005/8/layout/hList1"/>
    <dgm:cxn modelId="{702BB152-EDFA-4145-B52E-82548E299E07}" srcId="{6C389835-00F4-4C9E-A98D-1A825ACFC4F6}" destId="{AE5304FD-C7EF-4881-891C-B4F94930CC19}" srcOrd="0" destOrd="0" parTransId="{3F40581C-D831-4552-855B-11856FC692F7}" sibTransId="{5E2CA235-ABAD-4783-B5C5-E0537EE2E8E5}"/>
    <dgm:cxn modelId="{DDA3F560-0F15-4430-B5A5-1A1E6346DB41}" srcId="{513FCCF9-450A-4101-A6B1-167AEDA85B69}" destId="{DABBA3DA-C871-4E9D-A954-57212AD49038}" srcOrd="1" destOrd="0" parTransId="{A5C19057-DF0C-410E-BF04-398D3D22E362}" sibTransId="{940802C3-9330-4A43-B54A-DC715B99D24C}"/>
    <dgm:cxn modelId="{11AECE94-CBCB-4CF6-A063-B8FFE864F637}" type="presOf" srcId="{513FCCF9-450A-4101-A6B1-167AEDA85B69}" destId="{6649CE39-A901-476E-8DFC-6E1F850C05F1}" srcOrd="0" destOrd="0" presId="urn:microsoft.com/office/officeart/2005/8/layout/hList1"/>
    <dgm:cxn modelId="{C0000322-9801-4757-ACD8-633E73808926}" type="presOf" srcId="{5797F05B-A1FB-4926-B357-3802C266A161}" destId="{B238DBA0-DE28-4F7E-BF4E-621FAD25E528}" srcOrd="0" destOrd="3" presId="urn:microsoft.com/office/officeart/2005/8/layout/hList1"/>
    <dgm:cxn modelId="{E1095100-8A80-4130-B76D-210AE554AB7B}" type="presParOf" srcId="{6649CE39-A901-476E-8DFC-6E1F850C05F1}" destId="{AB092386-1217-4B07-BA26-DB40A8F189CF}" srcOrd="0" destOrd="0" presId="urn:microsoft.com/office/officeart/2005/8/layout/hList1"/>
    <dgm:cxn modelId="{507C3C5A-8D22-429F-B5D6-D45C834075A4}" type="presParOf" srcId="{AB092386-1217-4B07-BA26-DB40A8F189CF}" destId="{F5C378B4-2D48-421F-A297-9AEA878D4399}" srcOrd="0" destOrd="0" presId="urn:microsoft.com/office/officeart/2005/8/layout/hList1"/>
    <dgm:cxn modelId="{3903FD92-4C56-47DD-B77A-49D5179BFF3F}" type="presParOf" srcId="{AB092386-1217-4B07-BA26-DB40A8F189CF}" destId="{B238DBA0-DE28-4F7E-BF4E-621FAD25E528}" srcOrd="1" destOrd="0" presId="urn:microsoft.com/office/officeart/2005/8/layout/hList1"/>
    <dgm:cxn modelId="{53C1A0A9-1F09-43E2-BCF4-F5883D18CD7B}" type="presParOf" srcId="{6649CE39-A901-476E-8DFC-6E1F850C05F1}" destId="{9A95E4D1-5C01-4C16-BB12-C3A894EF0F4A}" srcOrd="1" destOrd="0" presId="urn:microsoft.com/office/officeart/2005/8/layout/hList1"/>
    <dgm:cxn modelId="{109B0C18-F7A2-468F-A8D5-3DC187E230B7}" type="presParOf" srcId="{6649CE39-A901-476E-8DFC-6E1F850C05F1}" destId="{A36F5B33-AE88-4E3E-A715-E5B9790E6912}" srcOrd="2" destOrd="0" presId="urn:microsoft.com/office/officeart/2005/8/layout/hList1"/>
    <dgm:cxn modelId="{53484F36-65DE-4F5A-A97D-0EE5107114BE}" type="presParOf" srcId="{A36F5B33-AE88-4E3E-A715-E5B9790E6912}" destId="{7BE9B286-C3D9-4716-AB6B-AAA782D3334F}" srcOrd="0" destOrd="0" presId="urn:microsoft.com/office/officeart/2005/8/layout/hList1"/>
    <dgm:cxn modelId="{0EADCE7E-C515-4836-AC25-5C282E76B4E7}" type="presParOf" srcId="{A36F5B33-AE88-4E3E-A715-E5B9790E6912}" destId="{81667252-852D-4453-9582-F5C3ABFCB90A}" srcOrd="1" destOrd="0" presId="urn:microsoft.com/office/officeart/2005/8/layout/hList1"/>
    <dgm:cxn modelId="{FFCF4BB9-077F-4E0A-8EA5-46E2FB2C3BFB}" type="presParOf" srcId="{6649CE39-A901-476E-8DFC-6E1F850C05F1}" destId="{29FDFD02-84DC-4BA2-9854-8E9E0A689186}" srcOrd="3" destOrd="0" presId="urn:microsoft.com/office/officeart/2005/8/layout/hList1"/>
    <dgm:cxn modelId="{E73D7F40-C4CF-46A8-AB19-547DA6C0BFE6}" type="presParOf" srcId="{6649CE39-A901-476E-8DFC-6E1F850C05F1}" destId="{EC4C090F-A72D-4E6C-875A-B4C98F380FD5}" srcOrd="4" destOrd="0" presId="urn:microsoft.com/office/officeart/2005/8/layout/hList1"/>
    <dgm:cxn modelId="{54BC691B-3A04-4FDD-8E4D-CA0FAC9DE5C2}" type="presParOf" srcId="{EC4C090F-A72D-4E6C-875A-B4C98F380FD5}" destId="{41CF9D6A-7D64-4C16-A9E2-617FF631A50D}" srcOrd="0" destOrd="0" presId="urn:microsoft.com/office/officeart/2005/8/layout/hList1"/>
    <dgm:cxn modelId="{AD5235F2-A062-4A0A-A005-07DB802E605E}" type="presParOf" srcId="{EC4C090F-A72D-4E6C-875A-B4C98F380FD5}" destId="{5B5A4469-301C-4741-A36B-D8C1642351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B4-2D48-421F-A297-9AEA878D4399}">
      <dsp:nvSpPr>
        <dsp:cNvPr id="0" name=""/>
        <dsp:cNvSpPr/>
      </dsp:nvSpPr>
      <dsp:spPr>
        <a:xfrm>
          <a:off x="2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1. Who is relevant?</a:t>
          </a:r>
          <a:endParaRPr lang="en-US" sz="2000" kern="1200" dirty="0"/>
        </a:p>
      </dsp:txBody>
      <dsp:txXfrm>
        <a:off x="2571" y="436255"/>
        <a:ext cx="2507456" cy="722775"/>
      </dsp:txXfrm>
    </dsp:sp>
    <dsp:sp modelId="{B238DBA0-DE28-4F7E-BF4E-621FAD25E528}">
      <dsp:nvSpPr>
        <dsp:cNvPr id="0" name=""/>
        <dsp:cNvSpPr/>
      </dsp:nvSpPr>
      <dsp:spPr>
        <a:xfrm>
          <a:off x="2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(Everybody)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Experts/Authorities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Behavior-based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Interests</a:t>
          </a:r>
          <a:endParaRPr lang="en-US" sz="2000" kern="1200" dirty="0"/>
        </a:p>
      </dsp:txBody>
      <dsp:txXfrm>
        <a:off x="2571" y="1159030"/>
        <a:ext cx="2507456" cy="1681312"/>
      </dsp:txXfrm>
    </dsp:sp>
    <dsp:sp modelId="{7BE9B286-C3D9-4716-AB6B-AAA782D3334F}">
      <dsp:nvSpPr>
        <dsp:cNvPr id="0" name=""/>
        <dsp:cNvSpPr/>
      </dsp:nvSpPr>
      <dsp:spPr>
        <a:xfrm>
          <a:off x="28610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i="0" kern="1200" dirty="0" smtClean="0"/>
            <a:t>2. What did they do?</a:t>
          </a:r>
          <a:endParaRPr lang="en-US" sz="2000" i="0" kern="1200" dirty="0"/>
        </a:p>
      </dsp:txBody>
      <dsp:txXfrm>
        <a:off x="2861071" y="436255"/>
        <a:ext cx="2507456" cy="722775"/>
      </dsp:txXfrm>
    </dsp:sp>
    <dsp:sp modelId="{81667252-852D-4453-9582-F5C3ABFCB90A}">
      <dsp:nvSpPr>
        <dsp:cNvPr id="0" name=""/>
        <dsp:cNvSpPr/>
      </dsp:nvSpPr>
      <dsp:spPr>
        <a:xfrm>
          <a:off x="28610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Entities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Time</a:t>
          </a:r>
          <a:endParaRPr lang="en-US" sz="2000" kern="1200" dirty="0"/>
        </a:p>
      </dsp:txBody>
      <dsp:txXfrm>
        <a:off x="2861071" y="1159030"/>
        <a:ext cx="2507456" cy="1681312"/>
      </dsp:txXfrm>
    </dsp:sp>
    <dsp:sp modelId="{41CF9D6A-7D64-4C16-A9E2-617FF631A50D}">
      <dsp:nvSpPr>
        <dsp:cNvPr id="0" name=""/>
        <dsp:cNvSpPr/>
      </dsp:nvSpPr>
      <dsp:spPr>
        <a:xfrm>
          <a:off x="5719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3. How did they feel about it?</a:t>
          </a:r>
          <a:endParaRPr lang="en-US" sz="2000" kern="1200" dirty="0"/>
        </a:p>
      </dsp:txBody>
      <dsp:txXfrm>
        <a:off x="5719571" y="436255"/>
        <a:ext cx="2507456" cy="722775"/>
      </dsp:txXfrm>
    </dsp:sp>
    <dsp:sp modelId="{5B5A4469-301C-4741-A36B-D8C16423511C}">
      <dsp:nvSpPr>
        <dsp:cNvPr id="0" name=""/>
        <dsp:cNvSpPr/>
      </dsp:nvSpPr>
      <dsp:spPr>
        <a:xfrm>
          <a:off x="5719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Mood and sentiment associated with these actions and entities</a:t>
          </a:r>
          <a:endParaRPr lang="en-US" sz="2000" kern="1200" dirty="0"/>
        </a:p>
      </dsp:txBody>
      <dsp:txXfrm>
        <a:off x="5719571" y="1159030"/>
        <a:ext cx="2507456" cy="1681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B4-2D48-421F-A297-9AEA878D4399}">
      <dsp:nvSpPr>
        <dsp:cNvPr id="0" name=""/>
        <dsp:cNvSpPr/>
      </dsp:nvSpPr>
      <dsp:spPr>
        <a:xfrm>
          <a:off x="2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1. Who is relevant?</a:t>
          </a:r>
          <a:endParaRPr lang="en-US" sz="2000" kern="1200" dirty="0"/>
        </a:p>
      </dsp:txBody>
      <dsp:txXfrm>
        <a:off x="2571" y="436255"/>
        <a:ext cx="2507456" cy="722775"/>
      </dsp:txXfrm>
    </dsp:sp>
    <dsp:sp modelId="{B238DBA0-DE28-4F7E-BF4E-621FAD25E528}">
      <dsp:nvSpPr>
        <dsp:cNvPr id="0" name=""/>
        <dsp:cNvSpPr/>
      </dsp:nvSpPr>
      <dsp:spPr>
        <a:xfrm>
          <a:off x="2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(Everybody)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Experts/Authorities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Behavior-based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Interests</a:t>
          </a:r>
          <a:endParaRPr lang="en-US" sz="2000" kern="1200" dirty="0"/>
        </a:p>
      </dsp:txBody>
      <dsp:txXfrm>
        <a:off x="2571" y="1159030"/>
        <a:ext cx="2507456" cy="1681312"/>
      </dsp:txXfrm>
    </dsp:sp>
    <dsp:sp modelId="{7BE9B286-C3D9-4716-AB6B-AAA782D3334F}">
      <dsp:nvSpPr>
        <dsp:cNvPr id="0" name=""/>
        <dsp:cNvSpPr/>
      </dsp:nvSpPr>
      <dsp:spPr>
        <a:xfrm>
          <a:off x="28610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i="0" kern="1200" dirty="0" smtClean="0"/>
            <a:t>2. What did they do?</a:t>
          </a:r>
          <a:endParaRPr lang="en-US" sz="2000" i="0" kern="1200" dirty="0"/>
        </a:p>
      </dsp:txBody>
      <dsp:txXfrm>
        <a:off x="2861071" y="436255"/>
        <a:ext cx="2507456" cy="722775"/>
      </dsp:txXfrm>
    </dsp:sp>
    <dsp:sp modelId="{81667252-852D-4453-9582-F5C3ABFCB90A}">
      <dsp:nvSpPr>
        <dsp:cNvPr id="0" name=""/>
        <dsp:cNvSpPr/>
      </dsp:nvSpPr>
      <dsp:spPr>
        <a:xfrm>
          <a:off x="28610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Entities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Time</a:t>
          </a:r>
          <a:endParaRPr lang="en-US" sz="2000" kern="1200" dirty="0"/>
        </a:p>
      </dsp:txBody>
      <dsp:txXfrm>
        <a:off x="2861071" y="1159030"/>
        <a:ext cx="2507456" cy="1681312"/>
      </dsp:txXfrm>
    </dsp:sp>
    <dsp:sp modelId="{41CF9D6A-7D64-4C16-A9E2-617FF631A50D}">
      <dsp:nvSpPr>
        <dsp:cNvPr id="0" name=""/>
        <dsp:cNvSpPr/>
      </dsp:nvSpPr>
      <dsp:spPr>
        <a:xfrm>
          <a:off x="5719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3. How did they feel about it?</a:t>
          </a:r>
          <a:endParaRPr lang="en-US" sz="2000" kern="1200" dirty="0"/>
        </a:p>
      </dsp:txBody>
      <dsp:txXfrm>
        <a:off x="5719571" y="436255"/>
        <a:ext cx="2507456" cy="722775"/>
      </dsp:txXfrm>
    </dsp:sp>
    <dsp:sp modelId="{5B5A4469-301C-4741-A36B-D8C16423511C}">
      <dsp:nvSpPr>
        <dsp:cNvPr id="0" name=""/>
        <dsp:cNvSpPr/>
      </dsp:nvSpPr>
      <dsp:spPr>
        <a:xfrm>
          <a:off x="5719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Mood and sentiment associated with these actions and entities</a:t>
          </a:r>
          <a:endParaRPr lang="en-US" sz="2000" kern="1200" dirty="0"/>
        </a:p>
      </dsp:txBody>
      <dsp:txXfrm>
        <a:off x="5719571" y="1159030"/>
        <a:ext cx="2507456" cy="1681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B4-2D48-421F-A297-9AEA878D4399}">
      <dsp:nvSpPr>
        <dsp:cNvPr id="0" name=""/>
        <dsp:cNvSpPr/>
      </dsp:nvSpPr>
      <dsp:spPr>
        <a:xfrm>
          <a:off x="2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1. Who is relevant?</a:t>
          </a:r>
          <a:endParaRPr lang="en-US" sz="2000" kern="1200" dirty="0"/>
        </a:p>
      </dsp:txBody>
      <dsp:txXfrm>
        <a:off x="2571" y="436255"/>
        <a:ext cx="2507456" cy="722775"/>
      </dsp:txXfrm>
    </dsp:sp>
    <dsp:sp modelId="{B238DBA0-DE28-4F7E-BF4E-621FAD25E528}">
      <dsp:nvSpPr>
        <dsp:cNvPr id="0" name=""/>
        <dsp:cNvSpPr/>
      </dsp:nvSpPr>
      <dsp:spPr>
        <a:xfrm>
          <a:off x="2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(Everybody)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Experts/Authorities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Behavior-based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Interests</a:t>
          </a:r>
          <a:endParaRPr lang="en-US" sz="2000" kern="1200" dirty="0"/>
        </a:p>
      </dsp:txBody>
      <dsp:txXfrm>
        <a:off x="2571" y="1159030"/>
        <a:ext cx="2507456" cy="1681312"/>
      </dsp:txXfrm>
    </dsp:sp>
    <dsp:sp modelId="{7BE9B286-C3D9-4716-AB6B-AAA782D3334F}">
      <dsp:nvSpPr>
        <dsp:cNvPr id="0" name=""/>
        <dsp:cNvSpPr/>
      </dsp:nvSpPr>
      <dsp:spPr>
        <a:xfrm>
          <a:off x="28610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i="0" kern="1200" dirty="0" smtClean="0"/>
            <a:t>2. What did they do?</a:t>
          </a:r>
          <a:endParaRPr lang="en-US" sz="2000" i="0" kern="1200" dirty="0"/>
        </a:p>
      </dsp:txBody>
      <dsp:txXfrm>
        <a:off x="2861071" y="436255"/>
        <a:ext cx="2507456" cy="722775"/>
      </dsp:txXfrm>
    </dsp:sp>
    <dsp:sp modelId="{81667252-852D-4453-9582-F5C3ABFCB90A}">
      <dsp:nvSpPr>
        <dsp:cNvPr id="0" name=""/>
        <dsp:cNvSpPr/>
      </dsp:nvSpPr>
      <dsp:spPr>
        <a:xfrm>
          <a:off x="28610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Entities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Time</a:t>
          </a:r>
          <a:endParaRPr lang="en-US" sz="2000" kern="1200" dirty="0"/>
        </a:p>
      </dsp:txBody>
      <dsp:txXfrm>
        <a:off x="2861071" y="1159030"/>
        <a:ext cx="2507456" cy="1681312"/>
      </dsp:txXfrm>
    </dsp:sp>
    <dsp:sp modelId="{41CF9D6A-7D64-4C16-A9E2-617FF631A50D}">
      <dsp:nvSpPr>
        <dsp:cNvPr id="0" name=""/>
        <dsp:cNvSpPr/>
      </dsp:nvSpPr>
      <dsp:spPr>
        <a:xfrm>
          <a:off x="5719571" y="436255"/>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3. How did they feel about it?</a:t>
          </a:r>
          <a:endParaRPr lang="en-US" sz="2000" kern="1200" dirty="0"/>
        </a:p>
      </dsp:txBody>
      <dsp:txXfrm>
        <a:off x="5719571" y="436255"/>
        <a:ext cx="2507456" cy="722775"/>
      </dsp:txXfrm>
    </dsp:sp>
    <dsp:sp modelId="{5B5A4469-301C-4741-A36B-D8C16423511C}">
      <dsp:nvSpPr>
        <dsp:cNvPr id="0" name=""/>
        <dsp:cNvSpPr/>
      </dsp:nvSpPr>
      <dsp:spPr>
        <a:xfrm>
          <a:off x="5719571" y="1159030"/>
          <a:ext cx="2507456" cy="1681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Mood and sentiment associated with these actions and entities</a:t>
          </a:r>
          <a:endParaRPr lang="en-US" sz="2000" kern="1200" dirty="0"/>
        </a:p>
      </dsp:txBody>
      <dsp:txXfrm>
        <a:off x="5719571" y="1159030"/>
        <a:ext cx="2507456" cy="1681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B4-2D48-421F-A297-9AEA878D4399}">
      <dsp:nvSpPr>
        <dsp:cNvPr id="0" name=""/>
        <dsp:cNvSpPr/>
      </dsp:nvSpPr>
      <dsp:spPr>
        <a:xfrm>
          <a:off x="25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1. Who is relevant?</a:t>
          </a:r>
          <a:endParaRPr lang="en-US" sz="2000" kern="1200" dirty="0"/>
        </a:p>
      </dsp:txBody>
      <dsp:txXfrm>
        <a:off x="2571" y="508311"/>
        <a:ext cx="2507456" cy="722775"/>
      </dsp:txXfrm>
    </dsp:sp>
    <dsp:sp modelId="{B238DBA0-DE28-4F7E-BF4E-621FAD25E528}">
      <dsp:nvSpPr>
        <dsp:cNvPr id="0" name=""/>
        <dsp:cNvSpPr/>
      </dsp:nvSpPr>
      <dsp:spPr>
        <a:xfrm>
          <a:off x="25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(Everybody)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Experts/Authorities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Behavior-based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Interests</a:t>
          </a:r>
          <a:endParaRPr lang="en-US" sz="2000" kern="1200" dirty="0"/>
        </a:p>
      </dsp:txBody>
      <dsp:txXfrm>
        <a:off x="2571" y="1231087"/>
        <a:ext cx="2507456" cy="1537199"/>
      </dsp:txXfrm>
    </dsp:sp>
    <dsp:sp modelId="{7BE9B286-C3D9-4716-AB6B-AAA782D3334F}">
      <dsp:nvSpPr>
        <dsp:cNvPr id="0" name=""/>
        <dsp:cNvSpPr/>
      </dsp:nvSpPr>
      <dsp:spPr>
        <a:xfrm>
          <a:off x="28610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i="0" kern="1200" dirty="0" smtClean="0"/>
            <a:t>2. What did they do?</a:t>
          </a:r>
          <a:endParaRPr lang="en-US" sz="2000" i="0" kern="1200" dirty="0"/>
        </a:p>
      </dsp:txBody>
      <dsp:txXfrm>
        <a:off x="2861071" y="508311"/>
        <a:ext cx="2507456" cy="722775"/>
      </dsp:txXfrm>
    </dsp:sp>
    <dsp:sp modelId="{81667252-852D-4453-9582-F5C3ABFCB90A}">
      <dsp:nvSpPr>
        <dsp:cNvPr id="0" name=""/>
        <dsp:cNvSpPr/>
      </dsp:nvSpPr>
      <dsp:spPr>
        <a:xfrm>
          <a:off x="28610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Entities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Time</a:t>
          </a:r>
          <a:endParaRPr lang="en-US" sz="2000" kern="1200" dirty="0"/>
        </a:p>
      </dsp:txBody>
      <dsp:txXfrm>
        <a:off x="2861071" y="1231087"/>
        <a:ext cx="2507456" cy="1537199"/>
      </dsp:txXfrm>
    </dsp:sp>
    <dsp:sp modelId="{41CF9D6A-7D64-4C16-A9E2-617FF631A50D}">
      <dsp:nvSpPr>
        <dsp:cNvPr id="0" name=""/>
        <dsp:cNvSpPr/>
      </dsp:nvSpPr>
      <dsp:spPr>
        <a:xfrm>
          <a:off x="57195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3. How did they feel about it?</a:t>
          </a:r>
          <a:endParaRPr lang="en-US" sz="2000" kern="1200" dirty="0"/>
        </a:p>
      </dsp:txBody>
      <dsp:txXfrm>
        <a:off x="5719571" y="508311"/>
        <a:ext cx="2507456" cy="722775"/>
      </dsp:txXfrm>
    </dsp:sp>
    <dsp:sp modelId="{5B5A4469-301C-4741-A36B-D8C16423511C}">
      <dsp:nvSpPr>
        <dsp:cNvPr id="0" name=""/>
        <dsp:cNvSpPr/>
      </dsp:nvSpPr>
      <dsp:spPr>
        <a:xfrm>
          <a:off x="57195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Mood and sentiment</a:t>
          </a:r>
          <a:endParaRPr lang="en-US" sz="2000" kern="1200" dirty="0"/>
        </a:p>
      </dsp:txBody>
      <dsp:txXfrm>
        <a:off x="5719571" y="1231087"/>
        <a:ext cx="2507456" cy="1537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B4-2D48-421F-A297-9AEA878D4399}">
      <dsp:nvSpPr>
        <dsp:cNvPr id="0" name=""/>
        <dsp:cNvSpPr/>
      </dsp:nvSpPr>
      <dsp:spPr>
        <a:xfrm>
          <a:off x="25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1. Who is relevant?</a:t>
          </a:r>
          <a:endParaRPr lang="en-US" sz="2000" kern="1200" dirty="0"/>
        </a:p>
      </dsp:txBody>
      <dsp:txXfrm>
        <a:off x="2571" y="508311"/>
        <a:ext cx="2507456" cy="722775"/>
      </dsp:txXfrm>
    </dsp:sp>
    <dsp:sp modelId="{B238DBA0-DE28-4F7E-BF4E-621FAD25E528}">
      <dsp:nvSpPr>
        <dsp:cNvPr id="0" name=""/>
        <dsp:cNvSpPr/>
      </dsp:nvSpPr>
      <dsp:spPr>
        <a:xfrm>
          <a:off x="25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(Everybody)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Experts/Authorities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Behavior-based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Interests</a:t>
          </a:r>
          <a:endParaRPr lang="en-US" sz="2000" kern="1200" dirty="0"/>
        </a:p>
      </dsp:txBody>
      <dsp:txXfrm>
        <a:off x="2571" y="1231087"/>
        <a:ext cx="2507456" cy="1537199"/>
      </dsp:txXfrm>
    </dsp:sp>
    <dsp:sp modelId="{7BE9B286-C3D9-4716-AB6B-AAA782D3334F}">
      <dsp:nvSpPr>
        <dsp:cNvPr id="0" name=""/>
        <dsp:cNvSpPr/>
      </dsp:nvSpPr>
      <dsp:spPr>
        <a:xfrm>
          <a:off x="28610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i="0" kern="1200" dirty="0" smtClean="0"/>
            <a:t>2. What did they do?</a:t>
          </a:r>
          <a:endParaRPr lang="en-US" sz="2000" i="0" kern="1200" dirty="0"/>
        </a:p>
      </dsp:txBody>
      <dsp:txXfrm>
        <a:off x="2861071" y="508311"/>
        <a:ext cx="2507456" cy="722775"/>
      </dsp:txXfrm>
    </dsp:sp>
    <dsp:sp modelId="{81667252-852D-4453-9582-F5C3ABFCB90A}">
      <dsp:nvSpPr>
        <dsp:cNvPr id="0" name=""/>
        <dsp:cNvSpPr/>
      </dsp:nvSpPr>
      <dsp:spPr>
        <a:xfrm>
          <a:off x="28610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Actions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Entities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Time</a:t>
          </a:r>
          <a:endParaRPr lang="en-US" sz="2000" kern="1200" dirty="0"/>
        </a:p>
      </dsp:txBody>
      <dsp:txXfrm>
        <a:off x="2861071" y="1231087"/>
        <a:ext cx="2507456" cy="1537199"/>
      </dsp:txXfrm>
    </dsp:sp>
    <dsp:sp modelId="{41CF9D6A-7D64-4C16-A9E2-617FF631A50D}">
      <dsp:nvSpPr>
        <dsp:cNvPr id="0" name=""/>
        <dsp:cNvSpPr/>
      </dsp:nvSpPr>
      <dsp:spPr>
        <a:xfrm>
          <a:off x="5719571" y="508311"/>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3. How did they feel about it?</a:t>
          </a:r>
          <a:endParaRPr lang="en-US" sz="2000" kern="1200" dirty="0"/>
        </a:p>
      </dsp:txBody>
      <dsp:txXfrm>
        <a:off x="5719571" y="508311"/>
        <a:ext cx="2507456" cy="722775"/>
      </dsp:txXfrm>
    </dsp:sp>
    <dsp:sp modelId="{5B5A4469-301C-4741-A36B-D8C16423511C}">
      <dsp:nvSpPr>
        <dsp:cNvPr id="0" name=""/>
        <dsp:cNvSpPr/>
      </dsp:nvSpPr>
      <dsp:spPr>
        <a:xfrm>
          <a:off x="5719571" y="1231087"/>
          <a:ext cx="2507456" cy="1537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Mood and sentiment</a:t>
          </a:r>
          <a:endParaRPr lang="en-US" sz="2000" kern="1200" dirty="0"/>
        </a:p>
      </dsp:txBody>
      <dsp:txXfrm>
        <a:off x="5719571" y="1231087"/>
        <a:ext cx="2507456"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903B3-F523-4537-B8D4-96D4D4508FEE}" type="datetimeFigureOut">
              <a:rPr lang="en-US" smtClean="0"/>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2448D-0CE4-4053-8E88-C734B3C02CAC}" type="slidenum">
              <a:rPr lang="en-US" smtClean="0"/>
              <a:t>‹#›</a:t>
            </a:fld>
            <a:endParaRPr lang="en-US"/>
          </a:p>
        </p:txBody>
      </p:sp>
    </p:spTree>
    <p:extLst>
      <p:ext uri="{BB962C8B-B14F-4D97-AF65-F5344CB8AC3E}">
        <p14:creationId xmlns:p14="http://schemas.microsoft.com/office/powerpoint/2010/main" val="158425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Social media, namely Twitter and Facebook, provides a finer-grained, larger-scale digital record of human interactions than has been available before.  Unfortunately, social media is also a noisy, ambiguous and biased medium.  In this talk, I will describe two projects that begin to untangle this messiness.  The first is an entity recognition system that analyzes the Twitter </a:t>
            </a:r>
            <a:r>
              <a:rPr lang="en-US" sz="1200" kern="1200" dirty="0" err="1" smtClean="0">
                <a:solidFill>
                  <a:schemeClr val="tx1"/>
                </a:solidFill>
                <a:effectLst/>
                <a:latin typeface="+mn-lt"/>
                <a:ea typeface="+mn-ea"/>
                <a:cs typeface="+mn-cs"/>
              </a:rPr>
              <a:t>firehose</a:t>
            </a:r>
            <a:r>
              <a:rPr lang="en-US" sz="1200" kern="1200" dirty="0" smtClean="0">
                <a:solidFill>
                  <a:schemeClr val="tx1"/>
                </a:solidFill>
                <a:effectLst/>
                <a:latin typeface="+mn-lt"/>
                <a:ea typeface="+mn-ea"/>
                <a:cs typeface="+mn-cs"/>
              </a:rPr>
              <a:t>, adding structure to otherwise unstructured text.  The second is a large-scale study of self-reporting bias that uses ground-truth data to analyze the factors that influence people to tweet about real-world events.  I will touch on two very different applications of such social media analysis: how extracting information about people’s real-world activities can help us answer search queries; and a study of social media usage in the context of the Mexico drug war.</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a:t>
            </a:fld>
            <a:endParaRPr lang="en-US"/>
          </a:p>
        </p:txBody>
      </p:sp>
    </p:spTree>
    <p:extLst>
      <p:ext uri="{BB962C8B-B14F-4D97-AF65-F5344CB8AC3E}">
        <p14:creationId xmlns:p14="http://schemas.microsoft.com/office/powerpoint/2010/main" val="7325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labeling our evaluation set, we follow the </a:t>
            </a:r>
            <a:r>
              <a:rPr lang="en-US" sz="1200" kern="1200" dirty="0" err="1" smtClean="0">
                <a:solidFill>
                  <a:schemeClr val="tx1"/>
                </a:solidFill>
                <a:effectLst/>
                <a:latin typeface="+mn-lt"/>
                <a:ea typeface="+mn-ea"/>
                <a:cs typeface="+mn-cs"/>
              </a:rPr>
              <a:t>CoNLL</a:t>
            </a:r>
            <a:r>
              <a:rPr lang="en-US" sz="1200" kern="1200" dirty="0" smtClean="0">
                <a:solidFill>
                  <a:schemeClr val="tx1"/>
                </a:solidFill>
                <a:effectLst/>
                <a:latin typeface="+mn-lt"/>
                <a:ea typeface="+mn-ea"/>
                <a:cs typeface="+mn-cs"/>
              </a:rPr>
              <a:t> 2003 annotation guidelines for PERSON, LOCATION and ORGANIZATION to hand-label 1300 randomly sampled English tweets across a few weeks with two-fold verification. We normalize all tweets to remove retweets (RT), @usernames and #</a:t>
            </a:r>
            <a:r>
              <a:rPr lang="en-US" sz="1200" kern="1200" dirty="0" err="1" smtClean="0">
                <a:solidFill>
                  <a:schemeClr val="tx1"/>
                </a:solidFill>
                <a:effectLst/>
                <a:latin typeface="+mn-lt"/>
                <a:ea typeface="+mn-ea"/>
                <a:cs typeface="+mn-cs"/>
              </a:rPr>
              <a:t>hashtags</a:t>
            </a:r>
            <a:r>
              <a:rPr lang="en-US" sz="1200" kern="1200" dirty="0" smtClean="0">
                <a:solidFill>
                  <a:schemeClr val="tx1"/>
                </a:solidFill>
                <a:effectLst/>
                <a:latin typeface="+mn-lt"/>
                <a:ea typeface="+mn-ea"/>
                <a:cs typeface="+mn-cs"/>
              </a:rPr>
              <a:t> as these are tokens that may easily confuse any of the NER systems but can also be easily recognized by simple regular expressions.</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17</a:t>
            </a:fld>
            <a:endParaRPr lang="en-US"/>
          </a:p>
        </p:txBody>
      </p:sp>
    </p:spTree>
    <p:extLst>
      <p:ext uri="{BB962C8B-B14F-4D97-AF65-F5344CB8AC3E}">
        <p14:creationId xmlns:p14="http://schemas.microsoft.com/office/powerpoint/2010/main" val="307333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important aspect in training the background language model is the corpus size. This corpus needs to be large enough to be statistically representative of messages in the domain we want to analyze but beyond that yields diminishing returns. Exact corpus size should vary with domain but in Figure 4 we show the impact on F</a:t>
            </a:r>
            <a:r>
              <a:rPr lang="en-US" sz="1200" kern="1200" baseline="-25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score for corpus size (# tweets) of 1k, 3k, 10k, 30k, 100k, 300k, 1M and 2M. Notice that we start seeing diminished after 100k tweets and after 1M the gain is no longer statistically significant. It would be interesting to measure whether perplexity of the background language model is indicative of the marginal gain in increasing the corpus size. However, training language models efficiently is a well-understood problem [7,19,26,40] and a corpus of 2M tweets (24M tokens) and 2M restaurant reviews (28M tokens) took only 15 minutes on a single machine with little optimization so we leave the investigation to future work.</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22</a:t>
            </a:fld>
            <a:endParaRPr lang="en-US"/>
          </a:p>
        </p:txBody>
      </p:sp>
    </p:spTree>
    <p:extLst>
      <p:ext uri="{BB962C8B-B14F-4D97-AF65-F5344CB8AC3E}">
        <p14:creationId xmlns:p14="http://schemas.microsoft.com/office/powerpoint/2010/main" val="65570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recognizing food dishes from restaurant reviews we define the FOOD entity class broadly as including food, drinks and other edible things. To evaluate our food dishes NER we hand-label 200 reviews from the Yelp and </a:t>
            </a:r>
            <a:r>
              <a:rPr lang="en-US" sz="1200" kern="1200" dirty="0" err="1" smtClean="0">
                <a:solidFill>
                  <a:schemeClr val="tx1"/>
                </a:solidFill>
                <a:effectLst/>
                <a:latin typeface="+mn-lt"/>
                <a:ea typeface="+mn-ea"/>
                <a:cs typeface="+mn-cs"/>
              </a:rPr>
              <a:t>Citysearch</a:t>
            </a:r>
            <a:r>
              <a:rPr lang="en-US" sz="1200" kern="1200" dirty="0" smtClean="0">
                <a:solidFill>
                  <a:schemeClr val="tx1"/>
                </a:solidFill>
                <a:effectLst/>
                <a:latin typeface="+mn-lt"/>
                <a:ea typeface="+mn-ea"/>
                <a:cs typeface="+mn-cs"/>
              </a:rPr>
              <a:t> review corpus. We use 2M unlabeled restaurant reviews to build our background language mode. For the foreground language model, we provide insight into how different data sources perform for this recognition task.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 5 shows precision, recall, and F</a:t>
            </a:r>
            <a:r>
              <a:rPr lang="en-US" sz="1200" kern="1200" baseline="-25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score for NLMM when trained to recognize food dishes from restaurant reviews. The goal here is to show that domain adaptation and learning new entity classes is effortless compared to CRF-based or other methods that require a large amount of hand-labeled data. To provide insight into how different data sources perform for a given recognition task, we tried three data sources: menu items crawled from restaurant web sites (MI) with numbers designating cut-off frequency, query-URL-click logs from Bing (Query), and Wikipedia article titles from the same way we extract article titles for NER on tweets except with food categories (Wiki).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baselines, we present four dictionary lookups each with a different list of food dishes. The entire menu items dataset has 980k unique menu items. Lookup (MI-10) represents items in this menu item corpus that have at least 10 occurrences (39k items) while Lookup (MI-1000) represents items in this menu item corpus that have at least 1000 occurrences (number). As shown from the Lookup baselines, the menu item dataset is extremely dirty.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try generating food dish names from queries issued to Bing resulting in a 19% improvement in F</a:t>
            </a:r>
            <a:r>
              <a:rPr lang="en-US" sz="1200" kern="1200" baseline="-25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score over the baseline. Our best performing model combines Wikipedia data with menu items improving F</a:t>
            </a:r>
            <a:r>
              <a:rPr lang="en-US" sz="1200" kern="1200" baseline="-25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score by 126% over the best dictionary lookup baseline. To verify that we did not just create a high quality gazetteer, we take the same corpus used to train our best performing foreground language model and use that in a dictionary lookup, Lookup (Wiki + MI-100). We find that this gazetteer is actually very dirty with a precision as low as 0.10 further reinforcing that our NLMM is working as intended.</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24</a:t>
            </a:fld>
            <a:endParaRPr lang="en-US"/>
          </a:p>
        </p:txBody>
      </p:sp>
    </p:spTree>
    <p:extLst>
      <p:ext uri="{BB962C8B-B14F-4D97-AF65-F5344CB8AC3E}">
        <p14:creationId xmlns:p14="http://schemas.microsoft.com/office/powerpoint/2010/main" val="404671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26</a:t>
            </a:fld>
            <a:endParaRPr lang="en-US"/>
          </a:p>
        </p:txBody>
      </p:sp>
    </p:spTree>
    <p:extLst>
      <p:ext uri="{BB962C8B-B14F-4D97-AF65-F5344CB8AC3E}">
        <p14:creationId xmlns:p14="http://schemas.microsoft.com/office/powerpoint/2010/main" val="57324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27</a:t>
            </a:fld>
            <a:endParaRPr lang="en-US"/>
          </a:p>
        </p:txBody>
      </p:sp>
    </p:spTree>
    <p:extLst>
      <p:ext uri="{BB962C8B-B14F-4D97-AF65-F5344CB8AC3E}">
        <p14:creationId xmlns:p14="http://schemas.microsoft.com/office/powerpoint/2010/main" val="157452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28</a:t>
            </a:fld>
            <a:endParaRPr lang="en-US"/>
          </a:p>
        </p:txBody>
      </p:sp>
    </p:spTree>
    <p:extLst>
      <p:ext uri="{BB962C8B-B14F-4D97-AF65-F5344CB8AC3E}">
        <p14:creationId xmlns:p14="http://schemas.microsoft.com/office/powerpoint/2010/main" val="421414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29</a:t>
            </a:fld>
            <a:endParaRPr lang="en-US"/>
          </a:p>
        </p:txBody>
      </p:sp>
    </p:spTree>
    <p:extLst>
      <p:ext uri="{BB962C8B-B14F-4D97-AF65-F5344CB8AC3E}">
        <p14:creationId xmlns:p14="http://schemas.microsoft.com/office/powerpoint/2010/main" val="421414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30</a:t>
            </a:fld>
            <a:endParaRPr lang="en-US"/>
          </a:p>
        </p:txBody>
      </p:sp>
    </p:spTree>
    <p:extLst>
      <p:ext uri="{BB962C8B-B14F-4D97-AF65-F5344CB8AC3E}">
        <p14:creationId xmlns:p14="http://schemas.microsoft.com/office/powerpoint/2010/main" val="421414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31</a:t>
            </a:fld>
            <a:endParaRPr lang="en-US"/>
          </a:p>
        </p:txBody>
      </p:sp>
    </p:spTree>
    <p:extLst>
      <p:ext uri="{BB962C8B-B14F-4D97-AF65-F5344CB8AC3E}">
        <p14:creationId xmlns:p14="http://schemas.microsoft.com/office/powerpoint/2010/main" val="421414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B31E6-4BF2-40D0-AB08-82E5AB73E70B}" type="slidenum">
              <a:rPr lang="en-US" smtClean="0"/>
              <a:t>32</a:t>
            </a:fld>
            <a:endParaRPr lang="en-US"/>
          </a:p>
        </p:txBody>
      </p:sp>
    </p:spTree>
    <p:extLst>
      <p:ext uri="{BB962C8B-B14F-4D97-AF65-F5344CB8AC3E}">
        <p14:creationId xmlns:p14="http://schemas.microsoft.com/office/powerpoint/2010/main" val="421414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a:t>
            </a:r>
          </a:p>
          <a:p>
            <a:endParaRPr lang="en-US" dirty="0" smtClean="0"/>
          </a:p>
          <a:p>
            <a:r>
              <a:rPr lang="en-US" dirty="0" smtClean="0"/>
              <a:t>Learning about the real world through social media</a:t>
            </a:r>
          </a:p>
          <a:p>
            <a:endParaRPr lang="en-US" dirty="0" smtClean="0"/>
          </a:p>
          <a:p>
            <a:r>
              <a:rPr lang="en-US" dirty="0" smtClean="0"/>
              <a:t>Social</a:t>
            </a:r>
            <a:r>
              <a:rPr lang="en-US" baseline="0" dirty="0" smtClean="0"/>
              <a:t> media: largest fine-grained record of human activity ever</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F82448D-0CE4-4053-8E88-C734B3C02CAC}" type="slidenum">
              <a:rPr lang="en-US" smtClean="0"/>
              <a:t>2</a:t>
            </a:fld>
            <a:endParaRPr lang="en-US"/>
          </a:p>
        </p:txBody>
      </p:sp>
    </p:spTree>
    <p:extLst>
      <p:ext uri="{BB962C8B-B14F-4D97-AF65-F5344CB8AC3E}">
        <p14:creationId xmlns:p14="http://schemas.microsoft.com/office/powerpoint/2010/main" val="6380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from 1</a:t>
            </a:r>
            <a:r>
              <a:rPr lang="en-US" baseline="0" dirty="0" smtClean="0"/>
              <a:t> month of Twitter in April 2011.</a:t>
            </a:r>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33</a:t>
            </a:fld>
            <a:endParaRPr lang="en-US"/>
          </a:p>
        </p:txBody>
      </p:sp>
    </p:spTree>
    <p:extLst>
      <p:ext uri="{BB962C8B-B14F-4D97-AF65-F5344CB8AC3E}">
        <p14:creationId xmlns:p14="http://schemas.microsoft.com/office/powerpoint/2010/main" val="593886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Control</a:t>
            </a:r>
            <a:r>
              <a:rPr lang="en-US" sz="1200" kern="1200" baseline="0" dirty="0" smtClean="0">
                <a:solidFill>
                  <a:schemeClr val="tx1"/>
                </a:solidFill>
                <a:effectLst/>
                <a:latin typeface="+mn-lt"/>
                <a:ea typeface="+mn-ea"/>
                <a:cs typeface="+mn-cs"/>
              </a:rPr>
              <a:t> over information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Mexican Drug War is an ongoing conflict of large magnitude that, from 2006 to 2011, took the lives of more than sixty thousand people (10% of them civilians), and has displaced between 230,000 and 1.6 million people (Internal Displacement Monitoring Centre, 2011, “</a:t>
            </a:r>
            <a:r>
              <a:rPr lang="en-US" sz="1200" kern="1200" dirty="0" err="1" smtClean="0">
                <a:solidFill>
                  <a:schemeClr val="tx1"/>
                </a:solidFill>
                <a:effectLst/>
                <a:latin typeface="+mn-lt"/>
                <a:ea typeface="+mn-ea"/>
                <a:cs typeface="+mn-cs"/>
              </a:rPr>
              <a:t>Quinto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año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gobierno</a:t>
            </a:r>
            <a:r>
              <a:rPr lang="en-US" sz="1200" kern="1200" dirty="0" smtClean="0">
                <a:solidFill>
                  <a:schemeClr val="tx1"/>
                </a:solidFill>
                <a:effectLst/>
                <a:latin typeface="+mn-lt"/>
                <a:ea typeface="+mn-ea"/>
                <a:cs typeface="+mn-cs"/>
              </a:rPr>
              <a:t>: 60 mil 420 </a:t>
            </a:r>
            <a:r>
              <a:rPr lang="en-US" sz="1200" kern="1200" dirty="0" err="1" smtClean="0">
                <a:solidFill>
                  <a:schemeClr val="tx1"/>
                </a:solidFill>
                <a:effectLst/>
                <a:latin typeface="+mn-lt"/>
                <a:ea typeface="+mn-ea"/>
                <a:cs typeface="+mn-cs"/>
              </a:rPr>
              <a:t>ejecuciones</a:t>
            </a:r>
            <a:r>
              <a:rPr lang="en-US" sz="1200" kern="1200" dirty="0" smtClean="0">
                <a:solidFill>
                  <a:schemeClr val="tx1"/>
                </a:solidFill>
                <a:effectLst/>
                <a:latin typeface="+mn-lt"/>
                <a:ea typeface="+mn-ea"/>
                <a:cs typeface="+mn-cs"/>
              </a:rPr>
              <a:t>,” 2011). The frequent clashes between drug cartels, the military, and police forces often take place in urban areas, inducing panic and cases of post-traumatic stress disorder (</a:t>
            </a:r>
            <a:r>
              <a:rPr lang="en-US" sz="1200" kern="1200" dirty="0" err="1" smtClean="0">
                <a:solidFill>
                  <a:schemeClr val="tx1"/>
                </a:solidFill>
                <a:effectLst/>
                <a:latin typeface="+mn-lt"/>
                <a:ea typeface="+mn-ea"/>
                <a:cs typeface="+mn-cs"/>
              </a:rPr>
              <a:t>Menchaca</a:t>
            </a:r>
            <a:r>
              <a:rPr lang="en-US" sz="1200" kern="1200" dirty="0" smtClean="0">
                <a:solidFill>
                  <a:schemeClr val="tx1"/>
                </a:solidFill>
                <a:effectLst/>
                <a:latin typeface="+mn-lt"/>
                <a:ea typeface="+mn-ea"/>
                <a:cs typeface="+mn-cs"/>
              </a:rPr>
              <a:t>, 2011). 	In this paper we focus primarily on four cities notably affected by the violence: Monterrey, Reynosa, Saltillo, and Veracruz. </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36</a:t>
            </a:fld>
            <a:endParaRPr lang="en-US"/>
          </a:p>
        </p:txBody>
      </p:sp>
    </p:spTree>
    <p:extLst>
      <p:ext uri="{BB962C8B-B14F-4D97-AF65-F5344CB8AC3E}">
        <p14:creationId xmlns:p14="http://schemas.microsoft.com/office/powerpoint/2010/main" val="386362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Leveraging observations of the Mexican social and traditional media since 2010, we identified a set of words commonly used on Twitter in connection with the Mexican Drug War. Using the Twitter “</a:t>
            </a:r>
            <a:r>
              <a:rPr lang="en-US" sz="1200" kern="1200" dirty="0" err="1" smtClean="0">
                <a:solidFill>
                  <a:schemeClr val="tx1"/>
                </a:solidFill>
                <a:effectLst/>
                <a:latin typeface="+mn-lt"/>
                <a:ea typeface="+mn-ea"/>
                <a:cs typeface="+mn-cs"/>
              </a:rPr>
              <a:t>firehose</a:t>
            </a:r>
            <a:r>
              <a:rPr lang="en-US" sz="1200" kern="1200" dirty="0" smtClean="0">
                <a:solidFill>
                  <a:schemeClr val="tx1"/>
                </a:solidFill>
                <a:effectLst/>
                <a:latin typeface="+mn-lt"/>
                <a:ea typeface="+mn-ea"/>
                <a:cs typeface="+mn-cs"/>
              </a:rPr>
              <a:t>”, available to use through our company’s contract with Twitter, we collected the entirety of tweets containing those words posted in the 16 month period between August 2010 and November 2011. This resulted in a corpus of 3,851,575 tweets posted by 1,029,448 different users. </a:t>
            </a:r>
          </a:p>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37</a:t>
            </a:fld>
            <a:endParaRPr lang="en-US"/>
          </a:p>
        </p:txBody>
      </p:sp>
    </p:spTree>
    <p:extLst>
      <p:ext uri="{BB962C8B-B14F-4D97-AF65-F5344CB8AC3E}">
        <p14:creationId xmlns:p14="http://schemas.microsoft.com/office/powerpoint/2010/main" val="3916231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38</a:t>
            </a:fld>
            <a:endParaRPr lang="en-US"/>
          </a:p>
        </p:txBody>
      </p:sp>
    </p:spTree>
    <p:extLst>
      <p:ext uri="{BB962C8B-B14F-4D97-AF65-F5344CB8AC3E}">
        <p14:creationId xmlns:p14="http://schemas.microsoft.com/office/powerpoint/2010/main" val="157591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3</a:t>
            </a:fld>
            <a:endParaRPr lang="en-US"/>
          </a:p>
        </p:txBody>
      </p:sp>
    </p:spTree>
    <p:extLst>
      <p:ext uri="{BB962C8B-B14F-4D97-AF65-F5344CB8AC3E}">
        <p14:creationId xmlns:p14="http://schemas.microsoft.com/office/powerpoint/2010/main" val="23492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visualize the “purpose” of</a:t>
            </a:r>
            <a:r>
              <a:rPr lang="en-US" baseline="0" dirty="0" smtClean="0"/>
              <a:t> building a data mining platform is in the context of “the rest of social networking research”.  Here’s my view. </a:t>
            </a:r>
            <a:endParaRPr lang="en-US" dirty="0"/>
          </a:p>
        </p:txBody>
      </p:sp>
      <p:sp>
        <p:nvSpPr>
          <p:cNvPr id="4" name="Slide Number Placeholder 3"/>
          <p:cNvSpPr>
            <a:spLocks noGrp="1"/>
          </p:cNvSpPr>
          <p:nvPr>
            <p:ph type="sldNum" sz="quarter" idx="10"/>
          </p:nvPr>
        </p:nvSpPr>
        <p:spPr/>
        <p:txBody>
          <a:bodyPr/>
          <a:lstStyle/>
          <a:p>
            <a:fld id="{98B43043-4920-463B-8950-1A509D084057}" type="slidenum">
              <a:rPr lang="en-US" smtClean="0"/>
              <a:t>8</a:t>
            </a:fld>
            <a:endParaRPr lang="en-US"/>
          </a:p>
        </p:txBody>
      </p:sp>
    </p:spTree>
    <p:extLst>
      <p:ext uri="{BB962C8B-B14F-4D97-AF65-F5344CB8AC3E}">
        <p14:creationId xmlns:p14="http://schemas.microsoft.com/office/powerpoint/2010/main" val="225626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define our model formally as given a word sequence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1…n</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w</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our goal is to find the stochastic optimal tag sequence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1…n</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 … </a:t>
                </a:r>
                <a:r>
                  <a:rPr lang="en-US" sz="1200" i="1" kern="1200" dirty="0" err="1" smtClean="0">
                    <a:solidFill>
                      <a:schemeClr val="tx1"/>
                    </a:solidFill>
                    <a:effectLst/>
                    <a:latin typeface="+mn-lt"/>
                    <a:ea typeface="+mn-ea"/>
                    <a:cs typeface="+mn-cs"/>
                  </a:rPr>
                  <a:t>t</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with the standard BIO tagging schema (Beginning, Inside and Outside of an entity). By applying Bayes’ rule we have the following generative model</a:t>
                </a:r>
              </a:p>
              <a:p>
                <a:endParaRPr lang="en-US" sz="1200" kern="1200" dirty="0" smtClean="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US" sz="1200" i="1" kern="1200" smtClean="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𝑎𝑟𝑔𝑚𝑎𝑥</m:t>
                          </m:r>
                        </m:e>
                        <m:sub>
                          <m:r>
                            <a:rPr lang="en-US" sz="1200" i="1" kern="1200">
                              <a:solidFill>
                                <a:schemeClr val="tx1"/>
                              </a:solidFill>
                              <a:effectLst/>
                              <a:latin typeface="Cambria Math"/>
                              <a:ea typeface="+mn-ea"/>
                              <a:cs typeface="+mn-cs"/>
                            </a:rPr>
                            <m:t>𝑇</m:t>
                          </m:r>
                        </m:sub>
                      </m:sSub>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𝑎𝑟𝑔𝑚𝑎𝑥</m:t>
                          </m:r>
                        </m:e>
                        <m:sub>
                          <m:r>
                            <a:rPr lang="en-US" sz="1200" i="1" kern="1200">
                              <a:solidFill>
                                <a:schemeClr val="tx1"/>
                              </a:solidFill>
                              <a:effectLst/>
                              <a:latin typeface="Cambria Math"/>
                              <a:ea typeface="+mn-ea"/>
                              <a:cs typeface="+mn-cs"/>
                            </a:rPr>
                            <m:t>𝑇</m:t>
                          </m:r>
                        </m:sub>
                      </m:sSub>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r>
                                <a:rPr lang="en-US" sz="1200" b="1"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num>
                        <m:den>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den>
                      </m:f>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𝑎𝑟𝑔𝑚𝑎𝑥</m:t>
                          </m:r>
                        </m:e>
                        <m:sub>
                          <m:r>
                            <a:rPr lang="en-US" sz="1200" i="1" kern="1200">
                              <a:solidFill>
                                <a:schemeClr val="tx1"/>
                              </a:solidFill>
                              <a:effectLst/>
                              <a:latin typeface="Cambria Math"/>
                              <a:ea typeface="+mn-ea"/>
                              <a:cs typeface="+mn-cs"/>
                            </a:rPr>
                            <m:t>𝑇</m:t>
                          </m:r>
                        </m:sub>
                      </m:sSub>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r>
                            <a:rPr lang="en-US" sz="1200" b="1"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oMath>
                  </m:oMathPara>
                </a14:m>
                <a:endParaRPr lang="en-US" sz="1200" kern="1200" dirty="0" smtClean="0">
                  <a:solidFill>
                    <a:schemeClr val="tx1"/>
                  </a:solidFill>
                  <a:effectLst/>
                  <a:ea typeface="+mn-ea"/>
                  <a:cs typeface="+mn-cs"/>
                </a:endParaRPr>
              </a:p>
              <a:p>
                <a:endParaRPr lang="en-US" dirty="0" smtClean="0"/>
              </a:p>
              <a:p>
                <a:r>
                  <a:rPr lang="en-US" sz="1200" kern="1200" dirty="0" smtClean="0">
                    <a:solidFill>
                      <a:schemeClr val="tx1"/>
                    </a:solidFill>
                    <a:effectLst/>
                    <a:latin typeface="+mn-lt"/>
                    <a:ea typeface="+mn-ea"/>
                    <a:cs typeface="+mn-cs"/>
                  </a:rPr>
                  <a:t>We then model the above joint probability as follows:</a:t>
                </a: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r>
                            <a:rPr lang="en-US" sz="1200" b="1"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r>
                        <a:rPr lang="en-US" sz="1200" i="1" kern="1200">
                          <a:solidFill>
                            <a:schemeClr val="tx1"/>
                          </a:solidFill>
                          <a:effectLst/>
                          <a:latin typeface="Cambria Math"/>
                          <a:ea typeface="+mn-ea"/>
                          <a:cs typeface="+mn-cs"/>
                        </a:rPr>
                        <m:t>𝑃</m:t>
                      </m:r>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𝑊</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𝑇</m:t>
                              </m:r>
                            </m:e>
                            <m:sub>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𝑛</m:t>
                              </m:r>
                            </m:sub>
                          </m:sSub>
                        </m:e>
                      </m:d>
                    </m:oMath>
                  </m:oMathPara>
                </a14:m>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shown in Figure 1, NLMM is very different from HMM because the latter does not directly model relationships between words and entity boundaries. While language models directly model relationships between words, the model does not have a notion of entities. NLMM combines the ideas from both models. To model the tag sequence without hand-labeled training data we introduce our contribution, the notion of a foreground and background language model. In Section 5 and 6, we formally explain these two language models but for now, think of the foreground language model as a collection of entity names responsible for tagging B and I while the background language model as a collection of non-entity names and responsible for tagging O in the BIO tagging schema.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then use</a:t>
                </a:r>
                <a14:m>
                  <m:oMath xmlns:m="http://schemas.openxmlformats.org/officeDocument/2006/math">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𝜃</m:t>
                    </m:r>
                  </m:oMath>
                </a14:m>
                <a:r>
                  <a:rPr lang="en-US" sz="1200" kern="1200" dirty="0">
                    <a:solidFill>
                      <a:schemeClr val="tx1"/>
                    </a:solidFill>
                    <a:effectLst/>
                    <a:latin typeface="+mn-lt"/>
                    <a:ea typeface="+mn-ea"/>
                    <a:cs typeface="+mn-cs"/>
                  </a:rPr>
                  <a:t> to model transition probabilities from the background language model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𝐵</m:t>
                        </m:r>
                      </m:sub>
                    </m:sSub>
                  </m:oMath>
                </a14:m>
                <a:r>
                  <a:rPr lang="en-US" sz="1200" kern="1200" dirty="0">
                    <a:solidFill>
                      <a:schemeClr val="tx1"/>
                    </a:solidFill>
                    <a:effectLst/>
                    <a:latin typeface="+mn-lt"/>
                    <a:ea typeface="+mn-ea"/>
                    <a:cs typeface="+mn-cs"/>
                  </a:rPr>
                  <a:t>) to the foreground language model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𝐹</m:t>
                        </m:r>
                      </m:sub>
                    </m:sSub>
                  </m:oMath>
                </a14:m>
                <a:r>
                  <a:rPr lang="en-US" sz="1200" kern="1200" dirty="0">
                    <a:solidFill>
                      <a:schemeClr val="tx1"/>
                    </a:solidFill>
                    <a:effectLst/>
                    <a:latin typeface="+mn-lt"/>
                    <a:ea typeface="+mn-ea"/>
                    <a:cs typeface="+mn-cs"/>
                  </a:rPr>
                  <a:t>) and use the entity name boundary ending tokens (&lt;&gt;) in the foreground language model to model exit probabilities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𝑃</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𝐹</m:t>
                            </m:r>
                          </m:sub>
                        </m:sSub>
                      </m:sub>
                    </m:sSub>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&lt;&gt;</m:t>
                        </m:r>
                      </m:e>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h</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𝑣</m:t>
                                </m:r>
                              </m:e>
                              <m:sub>
                                <m:r>
                                  <a:rPr lang="en-US" sz="1200" i="1" kern="1200">
                                    <a:solidFill>
                                      <a:schemeClr val="tx1"/>
                                    </a:solidFill>
                                    <a:effectLst/>
                                    <a:latin typeface="Cambria Math"/>
                                    <a:ea typeface="+mn-ea"/>
                                    <a:cs typeface="+mn-cs"/>
                                  </a:rPr>
                                  <m:t>𝑘</m:t>
                                </m:r>
                              </m:sub>
                            </m:sSub>
                            <m:r>
                              <a:rPr lang="en-US" sz="1200" i="1" kern="1200">
                                <a:solidFill>
                                  <a:schemeClr val="tx1"/>
                                </a:solidFill>
                                <a:effectLst/>
                                <a:latin typeface="Cambria Math"/>
                                <a:ea typeface="+mn-ea"/>
                                <a:cs typeface="+mn-cs"/>
                              </a:rPr>
                              <m:t>+1</m:t>
                            </m:r>
                          </m:sub>
                        </m:sSub>
                      </m:e>
                    </m:d>
                  </m:oMath>
                </a14:m>
                <a:r>
                  <a:rPr lang="en-US" sz="1200" kern="1200" dirty="0">
                    <a:solidFill>
                      <a:schemeClr val="tx1"/>
                    </a:solidFill>
                    <a:effectLst/>
                    <a:latin typeface="+mn-lt"/>
                    <a:ea typeface="+mn-ea"/>
                    <a:cs typeface="+mn-cs"/>
                  </a:rPr>
                  <a:t>) back to the background language model. In doing so, the NLMM explicitly models transitions into and out of the foreground language model an important feature that a traditional HMM does not model. </a:t>
                </a:r>
              </a:p>
              <a:p>
                <a:endParaRPr lang="en-US" dirty="0" smtClean="0"/>
              </a:p>
              <a:p>
                <a:endParaRPr lang="en-US" dirty="0" smtClean="0"/>
              </a:p>
              <a:p>
                <a:r>
                  <a:rPr lang="en-US" sz="1200" kern="1200" dirty="0" smtClean="0">
                    <a:solidFill>
                      <a:schemeClr val="tx1"/>
                    </a:solidFill>
                    <a:effectLst/>
                    <a:latin typeface="+mn-lt"/>
                    <a:ea typeface="+mn-ea"/>
                    <a:cs typeface="+mn-cs"/>
                  </a:rPr>
                  <a:t>For entity classification, we directly compare the log-likelihood of entity </a:t>
                </a:r>
                <a14:m>
                  <m:oMath xmlns:m="http://schemas.openxmlformats.org/officeDocument/2006/math">
                    <m:r>
                      <a:rPr lang="en-US" sz="1200" i="1" kern="1200">
                        <a:solidFill>
                          <a:schemeClr val="tx1"/>
                        </a:solidFill>
                        <a:effectLst/>
                        <a:latin typeface="Cambria Math"/>
                        <a:ea typeface="+mn-ea"/>
                        <a:cs typeface="+mn-cs"/>
                      </a:rPr>
                      <m:t>𝐸</m:t>
                    </m:r>
                  </m:oMath>
                </a14:m>
                <a:r>
                  <a:rPr lang="en-US" sz="1200" kern="1200" dirty="0">
                    <a:solidFill>
                      <a:schemeClr val="tx1"/>
                    </a:solidFill>
                    <a:effectLst/>
                    <a:latin typeface="+mn-lt"/>
                    <a:ea typeface="+mn-ea"/>
                    <a:cs typeface="+mn-cs"/>
                  </a:rPr>
                  <a:t> with length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𝑣</m:t>
                        </m:r>
                      </m:e>
                      <m:sub>
                        <m:r>
                          <a:rPr lang="en-US" sz="1200" i="1" kern="1200">
                            <a:solidFill>
                              <a:schemeClr val="tx1"/>
                            </a:solidFill>
                            <a:effectLst/>
                            <a:latin typeface="Cambria Math"/>
                            <a:ea typeface="+mn-ea"/>
                            <a:cs typeface="+mn-cs"/>
                          </a:rPr>
                          <m:t>𝑘</m:t>
                        </m:r>
                      </m:sub>
                    </m:sSub>
                  </m:oMath>
                </a14:m>
                <a:r>
                  <a:rPr lang="en-US" sz="1200" kern="1200" dirty="0">
                    <a:solidFill>
                      <a:schemeClr val="tx1"/>
                    </a:solidFill>
                    <a:effectLst/>
                    <a:latin typeface="+mn-lt"/>
                    <a:ea typeface="+mn-ea"/>
                    <a:cs typeface="+mn-cs"/>
                  </a:rPr>
                  <a:t>  for each entity class as follows:</a:t>
                </a:r>
              </a:p>
              <a:p>
                <a:pPr/>
                <a14:m>
                  <m:oMathPara xmlns:m="http://schemas.openxmlformats.org/officeDocument/2006/math">
                    <m:oMathParaPr>
                      <m:jc m:val="centerGroup"/>
                    </m:oMathParaPr>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𝐸</m:t>
                          </m:r>
                        </m:e>
                        <m:sub>
                          <m:r>
                            <a:rPr lang="en-US" sz="1200" i="1" kern="1200">
                              <a:solidFill>
                                <a:schemeClr val="tx1"/>
                              </a:solidFill>
                              <a:effectLst/>
                              <a:latin typeface="Cambria Math"/>
                              <a:ea typeface="+mn-ea"/>
                              <a:cs typeface="+mn-cs"/>
                            </a:rPr>
                            <m:t>𝑐𝑙𝑎𝑠𝑠</m:t>
                          </m:r>
                        </m:sub>
                      </m:sSub>
                    </m:oMath>
                  </m:oMathPara>
                </a14:m>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𝑎𝑟𝑔𝑚𝑎𝑥</m:t>
                          </m:r>
                        </m:e>
                        <m:sub>
                          <m:r>
                            <a:rPr lang="en-US" sz="1200" i="1" kern="1200">
                              <a:solidFill>
                                <a:schemeClr val="tx1"/>
                              </a:solidFill>
                              <a:effectLst/>
                              <a:latin typeface="Cambria Math"/>
                              <a:ea typeface="+mn-ea"/>
                              <a:cs typeface="+mn-cs"/>
                            </a:rPr>
                            <m:t>𝑐𝑙𝑎𝑠𝑠</m:t>
                          </m:r>
                        </m:sub>
                      </m:s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 </m:t>
                          </m:r>
                          <m:r>
                            <a:rPr lang="en-US" sz="1200" i="1" kern="1200">
                              <a:solidFill>
                                <a:schemeClr val="tx1"/>
                              </a:solidFill>
                              <a:effectLst/>
                              <a:latin typeface="Cambria Math"/>
                              <a:ea typeface="+mn-ea"/>
                              <a:cs typeface="+mn-cs"/>
                            </a:rPr>
                            <m:t>𝑃</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𝑐𝑙𝑎𝑠𝑠</m:t>
                              </m:r>
                            </m:sub>
                          </m:sSub>
                        </m:sub>
                      </m:sSub>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𝐸</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𝑣</m:t>
                                  </m:r>
                                </m:e>
                                <m:sub>
                                  <m:r>
                                    <a:rPr lang="en-US" sz="1200" i="1" kern="1200">
                                      <a:solidFill>
                                        <a:schemeClr val="tx1"/>
                                      </a:solidFill>
                                      <a:effectLst/>
                                      <a:latin typeface="Cambria Math"/>
                                      <a:ea typeface="+mn-ea"/>
                                      <a:cs typeface="+mn-cs"/>
                                    </a:rPr>
                                    <m:t>𝑘</m:t>
                                  </m:r>
                                </m:sub>
                              </m:sSub>
                            </m:sub>
                          </m:sSub>
                        </m:e>
                      </m:d>
                    </m:oMath>
                  </m:oMathPara>
                </a14:m>
                <a:endParaRPr lang="en-US"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𝑎𝑟𝑔𝑚𝑎𝑥</m:t>
                          </m:r>
                        </m:e>
                        <m:sub>
                          <m:r>
                            <a:rPr lang="en-US" sz="1200" i="1" kern="1200">
                              <a:solidFill>
                                <a:schemeClr val="tx1"/>
                              </a:solidFill>
                              <a:effectLst/>
                              <a:latin typeface="Cambria Math"/>
                              <a:ea typeface="+mn-ea"/>
                              <a:cs typeface="+mn-cs"/>
                            </a:rPr>
                            <m:t>𝑐𝑙𝑎𝑠𝑠</m:t>
                          </m:r>
                        </m:sub>
                      </m:sSub>
                      <m:d>
                        <m:dPr>
                          <m:begChr m:val="["/>
                          <m:endChr m:val="]"/>
                          <m:ctrlPr>
                            <a:rPr lang="en-US" sz="1200" i="1" kern="1200">
                              <a:solidFill>
                                <a:schemeClr val="tx1"/>
                              </a:solidFill>
                              <a:effectLst/>
                              <a:latin typeface="Cambria Math"/>
                              <a:ea typeface="+mn-ea"/>
                              <a:cs typeface="+mn-cs"/>
                            </a:rPr>
                          </m:ctrlPr>
                        </m:dPr>
                        <m:e>
                          <m:nary>
                            <m:naryPr>
                              <m:chr m:val="∏"/>
                              <m:limLoc m:val="undOvr"/>
                              <m:ctrlPr>
                                <a:rPr lang="en-US"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𝑢</m:t>
                              </m:r>
                              <m:r>
                                <a:rPr lang="en-US" sz="1200" i="1" kern="1200">
                                  <a:solidFill>
                                    <a:schemeClr val="tx1"/>
                                  </a:solidFill>
                                  <a:effectLst/>
                                  <a:latin typeface="Cambria Math"/>
                                  <a:ea typeface="+mn-ea"/>
                                  <a:cs typeface="+mn-cs"/>
                                </a:rPr>
                                <m:t>=1</m:t>
                              </m:r>
                            </m:sub>
                            <m:sup>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𝑣</m:t>
                                  </m:r>
                                </m:e>
                                <m:sub>
                                  <m:r>
                                    <a:rPr lang="en-US" sz="1200" i="1" kern="1200">
                                      <a:solidFill>
                                        <a:schemeClr val="tx1"/>
                                      </a:solidFill>
                                      <a:effectLst/>
                                      <a:latin typeface="Cambria Math"/>
                                      <a:ea typeface="+mn-ea"/>
                                      <a:cs typeface="+mn-cs"/>
                                    </a:rPr>
                                    <m:t>𝑘</m:t>
                                  </m:r>
                                </m:sub>
                              </m:sSub>
                            </m:sup>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𝑃</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𝑐𝑙𝑎𝑠𝑠</m:t>
                                      </m:r>
                                    </m:sub>
                                  </m:sSub>
                                </m:sub>
                              </m:sSub>
                              <m:d>
                                <m:dPr>
                                  <m:ctrlPr>
                                    <a:rPr lang="en-US" sz="1200" i="1" kern="1200">
                                      <a:solidFill>
                                        <a:schemeClr val="tx1"/>
                                      </a:solidFill>
                                      <a:effectLst/>
                                      <a:latin typeface="Cambria Math"/>
                                      <a:ea typeface="+mn-ea"/>
                                      <a:cs typeface="+mn-cs"/>
                                    </a:rPr>
                                  </m:ctrlPr>
                                </m:dPr>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𝑤</m:t>
                                      </m:r>
                                    </m:e>
                                    <m:sub>
                                      <m:r>
                                        <a:rPr lang="en-US" sz="1200" i="1" kern="1200">
                                          <a:solidFill>
                                            <a:schemeClr val="tx1"/>
                                          </a:solidFill>
                                          <a:effectLst/>
                                          <a:latin typeface="Cambria Math"/>
                                          <a:ea typeface="+mn-ea"/>
                                          <a:cs typeface="+mn-cs"/>
                                        </a:rPr>
                                        <m:t>𝑢</m:t>
                                      </m:r>
                                    </m:sub>
                                  </m:sSub>
                                  <m:r>
                                    <a:rPr lang="en-US" sz="1200" i="1" kern="1200">
                                      <a:solidFill>
                                        <a:schemeClr val="tx1"/>
                                      </a:solidFill>
                                      <a:effectLst/>
                                      <a:latin typeface="Cambria Math"/>
                                      <a:ea typeface="+mn-ea"/>
                                      <a:cs typeface="+mn-cs"/>
                                    </a:rPr>
                                    <m:t>|</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h</m:t>
                                      </m:r>
                                    </m:e>
                                    <m:sub>
                                      <m:r>
                                        <a:rPr lang="en-US" sz="1200" i="1" kern="1200">
                                          <a:solidFill>
                                            <a:schemeClr val="tx1"/>
                                          </a:solidFill>
                                          <a:effectLst/>
                                          <a:latin typeface="Cambria Math"/>
                                          <a:ea typeface="+mn-ea"/>
                                          <a:cs typeface="+mn-cs"/>
                                        </a:rPr>
                                        <m:t>𝑢</m:t>
                                      </m:r>
                                    </m:sub>
                                  </m:sSub>
                                </m:e>
                              </m:d>
                            </m:e>
                          </m:nary>
                        </m:e>
                      </m:d>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𝑃</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𝐿𝑀</m:t>
                              </m:r>
                            </m:e>
                            <m:sub>
                              <m:r>
                                <a:rPr lang="en-US" sz="1200" i="1" kern="1200">
                                  <a:solidFill>
                                    <a:schemeClr val="tx1"/>
                                  </a:solidFill>
                                  <a:effectLst/>
                                  <a:latin typeface="Cambria Math"/>
                                  <a:ea typeface="+mn-ea"/>
                                  <a:cs typeface="+mn-cs"/>
                                </a:rPr>
                                <m:t>𝑐𝑙𝑎𝑠𝑠</m:t>
                              </m:r>
                            </m:sub>
                          </m:sSub>
                        </m:sub>
                      </m:sSub>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&lt;&gt;</m:t>
                          </m:r>
                        </m:e>
                        <m:e>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h</m:t>
                              </m:r>
                            </m:e>
                            <m:sub>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𝑣</m:t>
                                  </m:r>
                                </m:e>
                                <m:sub>
                                  <m:r>
                                    <a:rPr lang="en-US" sz="1200" i="1" kern="1200">
                                      <a:solidFill>
                                        <a:schemeClr val="tx1"/>
                                      </a:solidFill>
                                      <a:effectLst/>
                                      <a:latin typeface="Cambria Math"/>
                                      <a:ea typeface="+mn-ea"/>
                                      <a:cs typeface="+mn-cs"/>
                                    </a:rPr>
                                    <m:t>𝑘</m:t>
                                  </m:r>
                                </m:sub>
                              </m:sSub>
                              <m:r>
                                <a:rPr lang="en-US" sz="1200" i="1" kern="1200">
                                  <a:solidFill>
                                    <a:schemeClr val="tx1"/>
                                  </a:solidFill>
                                  <a:effectLst/>
                                  <a:latin typeface="Cambria Math"/>
                                  <a:ea typeface="+mn-ea"/>
                                  <a:cs typeface="+mn-cs"/>
                                </a:rPr>
                                <m:t>+1</m:t>
                              </m:r>
                            </m:sub>
                          </m:sSub>
                        </m:e>
                      </m:d>
                    </m:oMath>
                  </m:oMathPara>
                </a14:m>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define our model formally as given a word sequence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1…n</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w</a:t>
                </a:r>
                <a:r>
                  <a:rPr lang="en-US" sz="1200" i="1" kern="1200" baseline="-250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w</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our goal is to find the stochastic optimal tag sequence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1…n</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t</a:t>
                </a:r>
                <a:r>
                  <a:rPr lang="en-US" sz="1200" i="1" kern="1200" baseline="-250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 … </a:t>
                </a:r>
                <a:r>
                  <a:rPr lang="en-US" sz="1200" i="1" kern="1200" dirty="0" err="1" smtClean="0">
                    <a:solidFill>
                      <a:schemeClr val="tx1"/>
                    </a:solidFill>
                    <a:effectLst/>
                    <a:latin typeface="+mn-lt"/>
                    <a:ea typeface="+mn-ea"/>
                    <a:cs typeface="+mn-cs"/>
                  </a:rPr>
                  <a:t>t</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with the standard BIO tagging schema (Beginning, Inside and Outside of an entity). By applying Bayes’ rule we have the following generative model</a:t>
                </a:r>
              </a:p>
              <a:p>
                <a:endParaRPr lang="en-US" sz="1200" kern="1200" dirty="0" smtClean="0">
                  <a:solidFill>
                    <a:schemeClr val="tx1"/>
                  </a:solidFill>
                  <a:effectLst/>
                  <a:latin typeface="+mn-lt"/>
                  <a:ea typeface="+mn-ea"/>
                  <a:cs typeface="+mn-cs"/>
                </a:endParaRPr>
              </a:p>
              <a:p>
                <a:r>
                  <a:rPr lang="en-US" sz="1200" i="0" kern="1200" smtClean="0">
                    <a:solidFill>
                      <a:schemeClr val="tx1"/>
                    </a:solidFill>
                    <a:effectLst/>
                    <a:latin typeface="+mn-lt"/>
                    <a:ea typeface="+mn-ea"/>
                    <a:cs typeface="+mn-cs"/>
                  </a:rPr>
                  <a:t>〖</a:t>
                </a:r>
                <a:r>
                  <a:rPr lang="en-US" sz="1200" i="0" kern="1200">
                    <a:solidFill>
                      <a:schemeClr val="tx1"/>
                    </a:solidFill>
                    <a:effectLst/>
                    <a:latin typeface="+mn-lt"/>
                    <a:ea typeface="+mn-ea"/>
                    <a:cs typeface="+mn-cs"/>
                  </a:rPr>
                  <a:t>𝑎𝑟𝑔𝑚𝑎𝑥</a:t>
                </a:r>
                <a:r>
                  <a:rPr lang="en-US" sz="1200" i="0" kern="1200" smtClean="0">
                    <a:solidFill>
                      <a:schemeClr val="tx1"/>
                    </a:solidFill>
                    <a:effectLst/>
                    <a:latin typeface="+mn-lt"/>
                    <a:ea typeface="+mn-ea"/>
                    <a:cs typeface="+mn-cs"/>
                  </a:rPr>
                  <a:t>〗_</a:t>
                </a:r>
                <a:r>
                  <a:rPr lang="en-US" sz="1200" i="0" kern="1200">
                    <a:solidFill>
                      <a:schemeClr val="tx1"/>
                    </a:solidFill>
                    <a:effectLst/>
                    <a:latin typeface="+mn-lt"/>
                    <a:ea typeface="+mn-ea"/>
                    <a:cs typeface="+mn-cs"/>
                  </a:rPr>
                  <a:t>𝑇 𝑃(𝑇_(1…𝑛)│𝑊_(1…𝑛) )=〖𝑎𝑟𝑔𝑚𝑎𝑥〗_𝑇  𝑃(𝑇_(1…𝑛)</a:t>
                </a:r>
                <a:r>
                  <a:rPr lang="en-US" sz="1200" b="1"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𝑊_(1…𝑛) )/𝑃(𝑊_(1…𝑛) ) </a:t>
                </a:r>
                <a:endParaRPr lang="en-US" dirty="0" smtClean="0"/>
              </a:p>
              <a:p>
                <a:endParaRPr lang="en-US" dirty="0" smtClean="0"/>
              </a:p>
              <a:p>
                <a:r>
                  <a:rPr lang="en-US" sz="1200" i="0" kern="1200" smtClean="0">
                    <a:solidFill>
                      <a:schemeClr val="tx1"/>
                    </a:solidFill>
                    <a:effectLst/>
                    <a:latin typeface="+mn-lt"/>
                    <a:ea typeface="+mn-ea"/>
                    <a:cs typeface="+mn-cs"/>
                  </a:rPr>
                  <a:t>=</a:t>
                </a:r>
                <a:r>
                  <a:rPr lang="en-US" sz="1200" i="0" kern="1200">
                    <a:solidFill>
                      <a:schemeClr val="tx1"/>
                    </a:solidFill>
                    <a:effectLst/>
                    <a:latin typeface="+mn-lt"/>
                    <a:ea typeface="+mn-ea"/>
                    <a:cs typeface="+mn-cs"/>
                  </a:rPr>
                  <a:t>〖𝑎𝑟𝑔𝑚𝑎𝑥〗_𝑇 𝑃(𝑇_(1…𝑛)</a:t>
                </a:r>
                <a:r>
                  <a:rPr lang="en-US" sz="1200" b="1"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𝑊_(1…𝑛) )</a:t>
                </a:r>
                <a:endParaRPr lang="en-US" sz="1200" kern="1200" dirty="0" smtClean="0">
                  <a:solidFill>
                    <a:schemeClr val="tx1"/>
                  </a:solidFill>
                  <a:effectLst/>
                  <a:ea typeface="+mn-ea"/>
                  <a:cs typeface="+mn-cs"/>
                </a:endParaRPr>
              </a:p>
              <a:p>
                <a:endParaRPr lang="en-US" dirty="0" smtClean="0"/>
              </a:p>
              <a:p>
                <a:r>
                  <a:rPr lang="en-US" sz="1200" kern="1200" dirty="0" smtClean="0">
                    <a:solidFill>
                      <a:schemeClr val="tx1"/>
                    </a:solidFill>
                    <a:effectLst/>
                    <a:latin typeface="+mn-lt"/>
                    <a:ea typeface="+mn-ea"/>
                    <a:cs typeface="+mn-cs"/>
                  </a:rPr>
                  <a:t>We then model the above joint probability as follows:</a:t>
                </a:r>
              </a:p>
              <a:p>
                <a:r>
                  <a:rPr lang="en-US" sz="1200" i="0" kern="1200">
                    <a:solidFill>
                      <a:schemeClr val="tx1"/>
                    </a:solidFill>
                    <a:effectLst/>
                    <a:latin typeface="+mn-lt"/>
                    <a:ea typeface="+mn-ea"/>
                    <a:cs typeface="+mn-cs"/>
                  </a:rPr>
                  <a:t>𝑃(𝑇_(1…𝑛)</a:t>
                </a:r>
                <a:r>
                  <a:rPr lang="en-US" sz="1200" b="1"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𝑊_(1…𝑛) )=𝑃(𝑇_(1…𝑛) )𝑃(𝑊_(1…𝑛) |𝑇_(1…𝑛) )</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shown in Figure 1, NLMM is very different from HMM because the latter does not directly model relationships between words and entity boundaries. While language models directly model relationships between words, the model does not have a notion of entities. NLMM combines the ideas from both models. To model the tag sequence without hand-labeled training data we introduce our contribution, the notion of a foreground and background language model. In Section 5 and 6, we formally explain these two language models but for now, think of the foreground language model as a collection of entity names responsible for tagging B and I while the background language model as a collection of non-entity names and responsible for tagging O in the BIO tagging schema.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then use</a:t>
                </a:r>
                <a:r>
                  <a:rPr lang="en-US" sz="1200" i="0" kern="1200">
                    <a:solidFill>
                      <a:schemeClr val="tx1"/>
                    </a:solidFill>
                    <a:effectLst/>
                    <a:latin typeface="+mn-lt"/>
                    <a:ea typeface="+mn-ea"/>
                    <a:cs typeface="+mn-cs"/>
                  </a:rPr>
                  <a:t> 𝜃</a:t>
                </a:r>
                <a:r>
                  <a:rPr lang="en-US" sz="1200" kern="1200" dirty="0">
                    <a:solidFill>
                      <a:schemeClr val="tx1"/>
                    </a:solidFill>
                    <a:effectLst/>
                    <a:latin typeface="+mn-lt"/>
                    <a:ea typeface="+mn-ea"/>
                    <a:cs typeface="+mn-cs"/>
                  </a:rPr>
                  <a:t> to model transition probabilities from the background language model (</a:t>
                </a:r>
                <a:r>
                  <a:rPr lang="en-US" sz="1200" i="0" kern="1200">
                    <a:solidFill>
                      <a:schemeClr val="tx1"/>
                    </a:solidFill>
                    <a:effectLst/>
                    <a:latin typeface="+mn-lt"/>
                    <a:ea typeface="+mn-ea"/>
                    <a:cs typeface="+mn-cs"/>
                  </a:rPr>
                  <a:t>〖𝐿𝑀〗_𝐵</a:t>
                </a:r>
                <a:r>
                  <a:rPr lang="en-US" sz="1200" kern="1200" dirty="0">
                    <a:solidFill>
                      <a:schemeClr val="tx1"/>
                    </a:solidFill>
                    <a:effectLst/>
                    <a:latin typeface="+mn-lt"/>
                    <a:ea typeface="+mn-ea"/>
                    <a:cs typeface="+mn-cs"/>
                  </a:rPr>
                  <a:t>) to the foreground language model (</a:t>
                </a:r>
                <a:r>
                  <a:rPr lang="en-US" sz="1200" i="0" kern="1200">
                    <a:solidFill>
                      <a:schemeClr val="tx1"/>
                    </a:solidFill>
                    <a:effectLst/>
                    <a:latin typeface="+mn-lt"/>
                    <a:ea typeface="+mn-ea"/>
                    <a:cs typeface="+mn-cs"/>
                  </a:rPr>
                  <a:t>〖𝐿𝑀〗_𝐹</a:t>
                </a:r>
                <a:r>
                  <a:rPr lang="en-US" sz="1200" kern="1200" dirty="0">
                    <a:solidFill>
                      <a:schemeClr val="tx1"/>
                    </a:solidFill>
                    <a:effectLst/>
                    <a:latin typeface="+mn-lt"/>
                    <a:ea typeface="+mn-ea"/>
                    <a:cs typeface="+mn-cs"/>
                  </a:rPr>
                  <a:t>) and use the entity name boundary ending tokens (&lt;&gt;) in the foreground language model to model exit probabilities (</a:t>
                </a:r>
                <a:r>
                  <a:rPr lang="en-US" sz="1200" i="0" kern="1200">
                    <a:solidFill>
                      <a:schemeClr val="tx1"/>
                    </a:solidFill>
                    <a:effectLst/>
                    <a:latin typeface="+mn-lt"/>
                    <a:ea typeface="+mn-ea"/>
                    <a:cs typeface="+mn-cs"/>
                  </a:rPr>
                  <a:t>𝑃_(〖𝐿𝑀〗_𝐹 ) (&lt;&gt;│ℎ_(𝑣_𝑘+1) )</a:t>
                </a:r>
                <a:r>
                  <a:rPr lang="en-US" sz="1200" kern="1200" dirty="0">
                    <a:solidFill>
                      <a:schemeClr val="tx1"/>
                    </a:solidFill>
                    <a:effectLst/>
                    <a:latin typeface="+mn-lt"/>
                    <a:ea typeface="+mn-ea"/>
                    <a:cs typeface="+mn-cs"/>
                  </a:rPr>
                  <a:t>) back to the background language model. In doing so, the NLMM explicitly models transitions into and out of the foreground language model an important feature that a traditional HMM does not model. </a:t>
                </a:r>
              </a:p>
              <a:p>
                <a:endParaRPr lang="en-US" dirty="0" smtClean="0"/>
              </a:p>
              <a:p>
                <a:endParaRPr lang="en-US" dirty="0" smtClean="0"/>
              </a:p>
              <a:p>
                <a:r>
                  <a:rPr lang="en-US" sz="1200" kern="1200" dirty="0" smtClean="0">
                    <a:solidFill>
                      <a:schemeClr val="tx1"/>
                    </a:solidFill>
                    <a:effectLst/>
                    <a:latin typeface="+mn-lt"/>
                    <a:ea typeface="+mn-ea"/>
                    <a:cs typeface="+mn-cs"/>
                  </a:rPr>
                  <a:t>For entity classification, we directly compare the log-likelihood of entity </a:t>
                </a:r>
                <a:r>
                  <a:rPr lang="en-US" sz="1200" i="0" kern="1200">
                    <a:solidFill>
                      <a:schemeClr val="tx1"/>
                    </a:solidFill>
                    <a:effectLst/>
                    <a:latin typeface="+mn-lt"/>
                    <a:ea typeface="+mn-ea"/>
                    <a:cs typeface="+mn-cs"/>
                  </a:rPr>
                  <a:t>𝐸</a:t>
                </a:r>
                <a:r>
                  <a:rPr lang="en-US" sz="1200" kern="1200" dirty="0">
                    <a:solidFill>
                      <a:schemeClr val="tx1"/>
                    </a:solidFill>
                    <a:effectLst/>
                    <a:latin typeface="+mn-lt"/>
                    <a:ea typeface="+mn-ea"/>
                    <a:cs typeface="+mn-cs"/>
                  </a:rPr>
                  <a:t> with length </a:t>
                </a:r>
                <a:r>
                  <a:rPr lang="en-US" sz="1200" i="0" kern="1200">
                    <a:solidFill>
                      <a:schemeClr val="tx1"/>
                    </a:solidFill>
                    <a:effectLst/>
                    <a:latin typeface="+mn-lt"/>
                    <a:ea typeface="+mn-ea"/>
                    <a:cs typeface="+mn-cs"/>
                  </a:rPr>
                  <a:t>𝑣_𝑘</a:t>
                </a:r>
                <a:r>
                  <a:rPr lang="en-US" sz="1200" kern="1200" dirty="0">
                    <a:solidFill>
                      <a:schemeClr val="tx1"/>
                    </a:solidFill>
                    <a:effectLst/>
                    <a:latin typeface="+mn-lt"/>
                    <a:ea typeface="+mn-ea"/>
                    <a:cs typeface="+mn-cs"/>
                  </a:rPr>
                  <a:t>  for each entity class as follows:</a:t>
                </a:r>
              </a:p>
              <a:p>
                <a:r>
                  <a:rPr lang="en-US" sz="1200" i="0" kern="1200">
                    <a:solidFill>
                      <a:schemeClr val="tx1"/>
                    </a:solidFill>
                    <a:effectLst/>
                    <a:latin typeface="+mn-lt"/>
                    <a:ea typeface="+mn-ea"/>
                    <a:cs typeface="+mn-cs"/>
                  </a:rPr>
                  <a:t>𝐸_𝑐𝑙𝑎𝑠𝑠</a:t>
                </a:r>
                <a:endParaRPr lang="en-US"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=〖𝑎𝑟𝑔𝑚𝑎𝑥〗_𝑐𝑙𝑎𝑠𝑠 〖 𝑃〗_(〖𝐿𝑀〗_𝑐𝑙𝑎𝑠𝑠 ) (𝐸_(𝑣_𝑘 ) )</a:t>
                </a:r>
                <a:endParaRPr lang="en-US"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=〖𝑎𝑟𝑔𝑚𝑎𝑥〗_𝑐𝑙𝑎𝑠𝑠 [∏1_(𝑢=1)^(𝑣_𝑘)▒〖𝑃_(〖𝐿𝑀〗_𝑐𝑙𝑎𝑠𝑠 ) (𝑤_𝑢 |ℎ_𝑢 ) 〗] 𝑃_(〖𝐿𝑀〗_𝑐𝑙𝑎𝑠𝑠 ) (&lt;&gt;│ℎ_(𝑣_𝑘+1) )</a:t>
                </a:r>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8F82448D-0CE4-4053-8E88-C734B3C02CAC}" type="slidenum">
              <a:rPr lang="en-US" smtClean="0"/>
              <a:t>10</a:t>
            </a:fld>
            <a:endParaRPr lang="en-US"/>
          </a:p>
        </p:txBody>
      </p:sp>
    </p:spTree>
    <p:extLst>
      <p:ext uri="{BB962C8B-B14F-4D97-AF65-F5344CB8AC3E}">
        <p14:creationId xmlns:p14="http://schemas.microsoft.com/office/powerpoint/2010/main" val="245094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NLMM is very different from HMM because the latter does not directly model relationships between words and entity boundaries. While language models directly model relationships between words, the model does not have a notion of entities. NLMM combines the ideas from both models. </a:t>
            </a:r>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11</a:t>
            </a:fld>
            <a:endParaRPr lang="en-US"/>
          </a:p>
        </p:txBody>
      </p:sp>
    </p:spTree>
    <p:extLst>
      <p:ext uri="{BB962C8B-B14F-4D97-AF65-F5344CB8AC3E}">
        <p14:creationId xmlns:p14="http://schemas.microsoft.com/office/powerpoint/2010/main" val="92467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NLMM is very different from HMM because the latter does not directly model relationships between words and entity boundaries. While language models directly model relationships between words, the model does not have a notion of entities. NLMM combines the ideas from both models. </a:t>
            </a:r>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12</a:t>
            </a:fld>
            <a:endParaRPr lang="en-US"/>
          </a:p>
        </p:txBody>
      </p:sp>
    </p:spTree>
    <p:extLst>
      <p:ext uri="{BB962C8B-B14F-4D97-AF65-F5344CB8AC3E}">
        <p14:creationId xmlns:p14="http://schemas.microsoft.com/office/powerpoint/2010/main" val="92467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13</a:t>
            </a:fld>
            <a:endParaRPr lang="en-US"/>
          </a:p>
        </p:txBody>
      </p:sp>
    </p:spTree>
    <p:extLst>
      <p:ext uri="{BB962C8B-B14F-4D97-AF65-F5344CB8AC3E}">
        <p14:creationId xmlns:p14="http://schemas.microsoft.com/office/powerpoint/2010/main" val="47345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NLMM is very different from HMM because the latter does not directly model relationships between words and entity boundaries. While language models directly model relationships between words, the model does not have a notion of entities. NLMM combines the ideas from both models. </a:t>
            </a:r>
            <a:endParaRPr lang="en-US" dirty="0"/>
          </a:p>
        </p:txBody>
      </p:sp>
      <p:sp>
        <p:nvSpPr>
          <p:cNvPr id="4" name="Slide Number Placeholder 3"/>
          <p:cNvSpPr>
            <a:spLocks noGrp="1"/>
          </p:cNvSpPr>
          <p:nvPr>
            <p:ph type="sldNum" sz="quarter" idx="10"/>
          </p:nvPr>
        </p:nvSpPr>
        <p:spPr/>
        <p:txBody>
          <a:bodyPr/>
          <a:lstStyle/>
          <a:p>
            <a:fld id="{8F82448D-0CE4-4053-8E88-C734B3C02CAC}" type="slidenum">
              <a:rPr lang="en-US" smtClean="0"/>
              <a:t>15</a:t>
            </a:fld>
            <a:endParaRPr lang="en-US"/>
          </a:p>
        </p:txBody>
      </p:sp>
    </p:spTree>
    <p:extLst>
      <p:ext uri="{BB962C8B-B14F-4D97-AF65-F5344CB8AC3E}">
        <p14:creationId xmlns:p14="http://schemas.microsoft.com/office/powerpoint/2010/main" val="9246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FAE50-ED21-4F74-8F28-69FA295E4C6A}" type="datetimeFigureOut">
              <a:rPr lang="en-US" smtClean="0"/>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58229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FAE50-ED21-4F74-8F28-69FA295E4C6A}" type="datetimeFigureOut">
              <a:rPr lang="en-US" smtClean="0"/>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37930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FAE50-ED21-4F74-8F28-69FA295E4C6A}" type="datetimeFigureOut">
              <a:rPr lang="en-US" smtClean="0"/>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377714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FAE50-ED21-4F74-8F28-69FA295E4C6A}" type="datetimeFigureOut">
              <a:rPr lang="en-US" smtClean="0"/>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15603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FAE50-ED21-4F74-8F28-69FA295E4C6A}" type="datetimeFigureOut">
              <a:rPr lang="en-US" smtClean="0"/>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49049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FAE50-ED21-4F74-8F28-69FA295E4C6A}" type="datetimeFigureOut">
              <a:rPr lang="en-US" smtClean="0"/>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48797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FAE50-ED21-4F74-8F28-69FA295E4C6A}" type="datetimeFigureOut">
              <a:rPr lang="en-US" smtClean="0"/>
              <a:t>2/28/2012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158975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FAE50-ED21-4F74-8F28-69FA295E4C6A}" type="datetimeFigureOut">
              <a:rPr lang="en-US" smtClean="0"/>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192862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FAE50-ED21-4F74-8F28-69FA295E4C6A}" type="datetimeFigureOut">
              <a:rPr lang="en-US" smtClean="0"/>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99671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FAE50-ED21-4F74-8F28-69FA295E4C6A}" type="datetimeFigureOut">
              <a:rPr lang="en-US" smtClean="0"/>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142786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FAE50-ED21-4F74-8F28-69FA295E4C6A}" type="datetimeFigureOut">
              <a:rPr lang="en-US" smtClean="0"/>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4839E-38ED-4C94-A9D6-1C106294979A}" type="slidenum">
              <a:rPr lang="en-US" smtClean="0"/>
              <a:t>‹#›</a:t>
            </a:fld>
            <a:endParaRPr lang="en-US"/>
          </a:p>
        </p:txBody>
      </p:sp>
    </p:spTree>
    <p:extLst>
      <p:ext uri="{BB962C8B-B14F-4D97-AF65-F5344CB8AC3E}">
        <p14:creationId xmlns:p14="http://schemas.microsoft.com/office/powerpoint/2010/main" val="74323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FAE50-ED21-4F74-8F28-69FA295E4C6A}" type="datetimeFigureOut">
              <a:rPr lang="en-US" smtClean="0"/>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4839E-38ED-4C94-A9D6-1C106294979A}" type="slidenum">
              <a:rPr lang="en-US" smtClean="0"/>
              <a:t>‹#›</a:t>
            </a:fld>
            <a:endParaRPr lang="en-US"/>
          </a:p>
        </p:txBody>
      </p:sp>
    </p:spTree>
    <p:extLst>
      <p:ext uri="{BB962C8B-B14F-4D97-AF65-F5344CB8AC3E}">
        <p14:creationId xmlns:p14="http://schemas.microsoft.com/office/powerpoint/2010/main" val="1754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rek@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nstagr.am/p/nm69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Learning about the world through social </a:t>
            </a:r>
            <a:r>
              <a:rPr lang="en-US" dirty="0" smtClean="0"/>
              <a:t>media</a:t>
            </a:r>
            <a:endParaRPr lang="en-US" dirty="0"/>
          </a:p>
        </p:txBody>
      </p:sp>
      <p:sp>
        <p:nvSpPr>
          <p:cNvPr id="3" name="Subtitle 2"/>
          <p:cNvSpPr>
            <a:spLocks noGrp="1"/>
          </p:cNvSpPr>
          <p:nvPr>
            <p:ph type="subTitle" idx="1"/>
          </p:nvPr>
        </p:nvSpPr>
        <p:spPr/>
        <p:txBody>
          <a:bodyPr>
            <a:normAutofit/>
          </a:bodyPr>
          <a:lstStyle/>
          <a:p>
            <a:r>
              <a:rPr lang="en-US" dirty="0" smtClean="0"/>
              <a:t>Emre K</a:t>
            </a:r>
            <a:r>
              <a:rPr lang="tr-TR" dirty="0" smtClean="0"/>
              <a:t>ıcıman</a:t>
            </a:r>
          </a:p>
          <a:p>
            <a:r>
              <a:rPr lang="en-US" dirty="0" smtClean="0">
                <a:hlinkClick r:id="rId3"/>
              </a:rPr>
              <a:t>emrek@microsoft.com</a:t>
            </a:r>
            <a:endParaRPr lang="en-US" dirty="0" smtClean="0"/>
          </a:p>
        </p:txBody>
      </p:sp>
    </p:spTree>
    <p:extLst>
      <p:ext uri="{BB962C8B-B14F-4D97-AF65-F5344CB8AC3E}">
        <p14:creationId xmlns:p14="http://schemas.microsoft.com/office/powerpoint/2010/main" val="353606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Flexible Named Entity Recognition</a:t>
            </a:r>
            <a:endParaRPr lang="en-US" b="1" dirty="0"/>
          </a:p>
        </p:txBody>
      </p:sp>
      <p:sp>
        <p:nvSpPr>
          <p:cNvPr id="5" name="Content Placeholder 4"/>
          <p:cNvSpPr>
            <a:spLocks noGrp="1"/>
          </p:cNvSpPr>
          <p:nvPr>
            <p:ph idx="1"/>
          </p:nvPr>
        </p:nvSpPr>
        <p:spPr/>
        <p:txBody>
          <a:bodyPr>
            <a:normAutofit/>
          </a:bodyPr>
          <a:lstStyle/>
          <a:p>
            <a:r>
              <a:rPr lang="en-US" b="1" dirty="0" smtClean="0"/>
              <a:t>Goal: </a:t>
            </a:r>
          </a:p>
          <a:p>
            <a:pPr lvl="1"/>
            <a:r>
              <a:rPr lang="en-US" dirty="0" smtClean="0"/>
              <a:t>Handle noisy text</a:t>
            </a:r>
          </a:p>
          <a:p>
            <a:pPr lvl="1"/>
            <a:r>
              <a:rPr lang="en-US" dirty="0" smtClean="0"/>
              <a:t>Build recognizers for new entity classes</a:t>
            </a:r>
          </a:p>
          <a:p>
            <a:pPr lvl="1"/>
            <a:r>
              <a:rPr lang="en-US" dirty="0" smtClean="0"/>
              <a:t>Without requiring labeled data</a:t>
            </a:r>
          </a:p>
          <a:p>
            <a:r>
              <a:rPr lang="en-US" b="1" dirty="0" smtClean="0"/>
              <a:t>Approach:</a:t>
            </a:r>
          </a:p>
          <a:p>
            <a:pPr lvl="1"/>
            <a:r>
              <a:rPr lang="en-US" dirty="0" smtClean="0"/>
              <a:t>HMM + language models for unsupervised NER</a:t>
            </a:r>
          </a:p>
          <a:p>
            <a:pPr lvl="1"/>
            <a:r>
              <a:rPr lang="en-US" dirty="0" smtClean="0"/>
              <a:t>Training data from non-domain specific sources combined with seed list</a:t>
            </a:r>
            <a:endParaRPr lang="en-US" dirty="0"/>
          </a:p>
        </p:txBody>
      </p:sp>
    </p:spTree>
    <p:extLst>
      <p:ext uri="{BB962C8B-B14F-4D97-AF65-F5344CB8AC3E}">
        <p14:creationId xmlns:p14="http://schemas.microsoft.com/office/powerpoint/2010/main" val="5137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 model</a:t>
            </a:r>
            <a:endParaRPr lang="en-US" b="1" dirty="0"/>
          </a:p>
        </p:txBody>
      </p:sp>
      <p:sp>
        <p:nvSpPr>
          <p:cNvPr id="3" name="Content Placeholder 2"/>
          <p:cNvSpPr>
            <a:spLocks noGrp="1"/>
          </p:cNvSpPr>
          <p:nvPr>
            <p:ph idx="1"/>
          </p:nvPr>
        </p:nvSpPr>
        <p:spPr/>
        <p:txBody>
          <a:bodyPr>
            <a:normAutofit/>
          </a:bodyPr>
          <a:lstStyle/>
          <a:p>
            <a:r>
              <a:rPr lang="en-US" dirty="0" smtClean="0"/>
              <a:t>Standard beginning-inside-outside model</a:t>
            </a:r>
          </a:p>
          <a:p>
            <a:pPr marL="0" indent="0">
              <a:buNone/>
            </a:pPr>
            <a:endParaRPr lang="en-US" dirty="0" smtClean="0"/>
          </a:p>
          <a:p>
            <a:pPr marL="0" indent="0" algn="ctr">
              <a:buNone/>
            </a:pPr>
            <a:r>
              <a:rPr lang="en-US" dirty="0" smtClean="0"/>
              <a:t>I am going to </a:t>
            </a:r>
            <a:r>
              <a:rPr lang="en-US" b="1" dirty="0" smtClean="0"/>
              <a:t>Krispy </a:t>
            </a:r>
            <a:r>
              <a:rPr lang="en-US" b="1" dirty="0" err="1" smtClean="0"/>
              <a:t>kreme</a:t>
            </a:r>
            <a:r>
              <a:rPr lang="en-US" dirty="0" smtClean="0"/>
              <a:t>.  #hungry</a:t>
            </a:r>
          </a:p>
          <a:p>
            <a:pPr marL="0" indent="0">
              <a:buNone/>
            </a:pPr>
            <a:endParaRPr lang="en-US" dirty="0" smtClean="0"/>
          </a:p>
          <a:p>
            <a:pPr marL="0" indent="0">
              <a:buNone/>
            </a:pPr>
            <a:endParaRPr lang="en-US" dirty="0"/>
          </a:p>
        </p:txBody>
      </p:sp>
      <p:sp>
        <p:nvSpPr>
          <p:cNvPr id="4" name="TextBox 3"/>
          <p:cNvSpPr txBox="1"/>
          <p:nvPr/>
        </p:nvSpPr>
        <p:spPr>
          <a:xfrm>
            <a:off x="1409700" y="3276600"/>
            <a:ext cx="6210300" cy="461665"/>
          </a:xfrm>
          <a:prstGeom prst="rect">
            <a:avLst/>
          </a:prstGeom>
          <a:noFill/>
        </p:spPr>
        <p:txBody>
          <a:bodyPr wrap="square" rtlCol="0">
            <a:spAutoFit/>
          </a:bodyPr>
          <a:lstStyle/>
          <a:p>
            <a:r>
              <a:rPr lang="en-US" sz="2400" b="1" dirty="0" smtClean="0"/>
              <a:t>O  </a:t>
            </a:r>
            <a:r>
              <a:rPr lang="en-US" sz="2400" b="1" dirty="0" err="1" smtClean="0"/>
              <a:t>O</a:t>
            </a:r>
            <a:r>
              <a:rPr lang="en-US" sz="2400" b="1" dirty="0" smtClean="0"/>
              <a:t>          </a:t>
            </a:r>
            <a:r>
              <a:rPr lang="en-US" sz="2400" b="1" dirty="0" err="1" smtClean="0"/>
              <a:t>O</a:t>
            </a:r>
            <a:r>
              <a:rPr lang="en-US" sz="2400" b="1" dirty="0" smtClean="0"/>
              <a:t>        </a:t>
            </a:r>
            <a:r>
              <a:rPr lang="en-US" sz="2400" b="1" dirty="0" err="1" smtClean="0"/>
              <a:t>O</a:t>
            </a:r>
            <a:r>
              <a:rPr lang="en-US" sz="2400" b="1" dirty="0" smtClean="0"/>
              <a:t>       B               I                    O </a:t>
            </a:r>
            <a:endParaRPr lang="en-US" sz="2400" b="1" dirty="0"/>
          </a:p>
        </p:txBody>
      </p:sp>
    </p:spTree>
    <p:extLst>
      <p:ext uri="{BB962C8B-B14F-4D97-AF65-F5344CB8AC3E}">
        <p14:creationId xmlns:p14="http://schemas.microsoft.com/office/powerpoint/2010/main" val="4202295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Combining with N-gram 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Standard beginning-inside-outside model</a:t>
                </a:r>
              </a:p>
              <a:p>
                <a:pPr marL="0" indent="0">
                  <a:buNone/>
                </a:pPr>
                <a:endParaRPr lang="en-US" dirty="0" smtClean="0"/>
              </a:p>
              <a:p>
                <a:pPr marL="0" indent="0" algn="ctr">
                  <a:buNone/>
                </a:pPr>
                <a:r>
                  <a:rPr lang="en-US" dirty="0" smtClean="0"/>
                  <a:t>I am going to | </a:t>
                </a:r>
                <a:r>
                  <a:rPr lang="en-US" b="1" dirty="0" smtClean="0">
                    <a:solidFill>
                      <a:srgbClr val="FF0000"/>
                    </a:solidFill>
                  </a:rPr>
                  <a:t>Krispy</a:t>
                </a:r>
                <a:r>
                  <a:rPr lang="en-US" b="1" dirty="0" smtClean="0"/>
                  <a:t> </a:t>
                </a:r>
                <a:r>
                  <a:rPr lang="en-US" dirty="0" err="1" smtClean="0"/>
                  <a:t>kreme</a:t>
                </a:r>
                <a:r>
                  <a:rPr lang="en-US" dirty="0" smtClean="0"/>
                  <a:t>.  #hungry</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𝐵</m:t>
                          </m:r>
                        </m:sub>
                      </m:sSub>
                      <m:d>
                        <m:dPr>
                          <m:ctrlPr>
                            <a:rPr lang="en-US" b="0" i="1" smtClean="0">
                              <a:latin typeface="Cambria Math"/>
                            </a:rPr>
                          </m:ctrlPr>
                        </m:dPr>
                        <m:e>
                          <m:r>
                            <a:rPr lang="en-US" b="0" i="1" smtClean="0">
                              <a:latin typeface="Cambria Math"/>
                            </a:rPr>
                            <m:t>𝐾𝑟𝑖𝑠𝑝𝑦</m:t>
                          </m:r>
                        </m:e>
                        <m:e>
                          <m:r>
                            <a:rPr lang="en-US" b="0" i="1" smtClean="0">
                              <a:latin typeface="Cambria Math"/>
                            </a:rPr>
                            <m:t>𝑔𝑜𝑖𝑛𝑔</m:t>
                          </m:r>
                          <m:r>
                            <a:rPr lang="en-US" b="0" i="1" smtClean="0">
                              <a:latin typeface="Cambria Math"/>
                            </a:rPr>
                            <m:t> </m:t>
                          </m:r>
                          <m:r>
                            <a:rPr lang="en-US" b="0" i="1" smtClean="0">
                              <a:latin typeface="Cambria Math"/>
                            </a:rPr>
                            <m:t>𝑡𝑜</m:t>
                          </m:r>
                        </m:e>
                      </m:d>
                      <m:r>
                        <a:rPr lang="en-US" b="0" i="1" smtClean="0">
                          <a:latin typeface="Cambria Math"/>
                        </a:rPr>
                        <m:t>&gt;?</m:t>
                      </m:r>
                      <m:sSub>
                        <m:sSubPr>
                          <m:ctrlPr>
                            <a:rPr lang="en-US" b="0" i="1" smtClean="0">
                              <a:latin typeface="Cambria Math"/>
                            </a:rPr>
                          </m:ctrlPr>
                        </m:sSubPr>
                        <m:e>
                          <m:r>
                            <a:rPr lang="en-US" b="0" i="1" smtClean="0">
                              <a:latin typeface="Cambria Math"/>
                            </a:rPr>
                            <m:t> </m:t>
                          </m:r>
                          <m:r>
                            <a:rPr lang="en-US" b="0" i="1" smtClean="0">
                              <a:latin typeface="Cambria Math"/>
                            </a:rPr>
                            <m:t>𝑃</m:t>
                          </m:r>
                        </m:e>
                        <m:sub>
                          <m:r>
                            <a:rPr lang="en-US" b="0" i="1" smtClean="0">
                              <a:latin typeface="Cambria Math"/>
                            </a:rPr>
                            <m:t>𝐹</m:t>
                          </m:r>
                        </m:sub>
                      </m:sSub>
                      <m:r>
                        <a:rPr lang="en-US" b="0" i="1" smtClean="0">
                          <a:latin typeface="Cambria Math"/>
                        </a:rPr>
                        <m:t>(</m:t>
                      </m:r>
                      <m:r>
                        <a:rPr lang="en-US" b="0" i="1" smtClean="0">
                          <a:latin typeface="Cambria Math"/>
                        </a:rPr>
                        <m:t>𝐾𝑟𝑖𝑠𝑝𝑦</m:t>
                      </m:r>
                      <m:r>
                        <a:rPr lang="en-US" b="0" i="0" smtClean="0">
                          <a:latin typeface="Cambria Math"/>
                        </a:rPr>
                        <m:t>|&lt;&gt;)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sp>
        <p:nvSpPr>
          <p:cNvPr id="4" name="TextBox 3"/>
          <p:cNvSpPr txBox="1"/>
          <p:nvPr/>
        </p:nvSpPr>
        <p:spPr>
          <a:xfrm>
            <a:off x="1219200" y="3276600"/>
            <a:ext cx="6210300" cy="461665"/>
          </a:xfrm>
          <a:prstGeom prst="rect">
            <a:avLst/>
          </a:prstGeom>
          <a:noFill/>
        </p:spPr>
        <p:txBody>
          <a:bodyPr wrap="square" rtlCol="0">
            <a:spAutoFit/>
          </a:bodyPr>
          <a:lstStyle/>
          <a:p>
            <a:r>
              <a:rPr lang="en-US" sz="2400" b="1" dirty="0" smtClean="0"/>
              <a:t>O  </a:t>
            </a:r>
            <a:r>
              <a:rPr lang="en-US" sz="2400" b="1" dirty="0" err="1" smtClean="0"/>
              <a:t>O</a:t>
            </a:r>
            <a:r>
              <a:rPr lang="en-US" sz="2400" b="1" dirty="0" smtClean="0"/>
              <a:t>          </a:t>
            </a:r>
            <a:r>
              <a:rPr lang="en-US" sz="2400" b="1" dirty="0" err="1" smtClean="0"/>
              <a:t>O</a:t>
            </a:r>
            <a:r>
              <a:rPr lang="en-US" sz="2400" b="1" dirty="0" smtClean="0"/>
              <a:t>        </a:t>
            </a:r>
            <a:r>
              <a:rPr lang="en-US" sz="2400" b="1" dirty="0" err="1" smtClean="0"/>
              <a:t>O</a:t>
            </a:r>
            <a:r>
              <a:rPr lang="en-US" sz="2400" b="1" dirty="0" smtClean="0"/>
              <a:t>          </a:t>
            </a:r>
            <a:r>
              <a:rPr lang="en-US" sz="2400" b="1" dirty="0" smtClean="0">
                <a:solidFill>
                  <a:srgbClr val="FF0000"/>
                </a:solidFill>
              </a:rPr>
              <a:t>?? </a:t>
            </a:r>
            <a:endParaRPr lang="en-US" sz="2400" b="1" dirty="0">
              <a:solidFill>
                <a:srgbClr val="FF0000"/>
              </a:solidFill>
            </a:endParaRPr>
          </a:p>
        </p:txBody>
      </p:sp>
    </p:spTree>
    <p:extLst>
      <p:ext uri="{BB962C8B-B14F-4D97-AF65-F5344CB8AC3E}">
        <p14:creationId xmlns:p14="http://schemas.microsoft.com/office/powerpoint/2010/main" val="3856255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N-Gram Markov Model</a:t>
            </a:r>
            <a:endParaRPr lang="en-US" b="1" dirty="0"/>
          </a:p>
        </p:txBody>
      </p:sp>
      <p:grpSp>
        <p:nvGrpSpPr>
          <p:cNvPr id="4" name="Group 3"/>
          <p:cNvGrpSpPr/>
          <p:nvPr/>
        </p:nvGrpSpPr>
        <p:grpSpPr>
          <a:xfrm>
            <a:off x="1329389" y="1374374"/>
            <a:ext cx="6671611" cy="4526981"/>
            <a:chOff x="1676400" y="914400"/>
            <a:chExt cx="5981700" cy="3886200"/>
          </a:xfrm>
        </p:grpSpPr>
        <p:sp>
          <p:nvSpPr>
            <p:cNvPr id="5" name="Oval 4"/>
            <p:cNvSpPr/>
            <p:nvPr/>
          </p:nvSpPr>
          <p:spPr>
            <a:xfrm>
              <a:off x="2590800" y="3276600"/>
              <a:ext cx="838200" cy="8382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tx1"/>
                  </a:solidFill>
                </a:rPr>
                <a:t>I</a:t>
              </a:r>
              <a:endParaRPr lang="en-US" sz="2200" baseline="-25000" dirty="0">
                <a:solidFill>
                  <a:schemeClr val="tx1"/>
                </a:solidFill>
              </a:endParaRPr>
            </a:p>
          </p:txBody>
        </p:sp>
        <p:sp>
          <p:nvSpPr>
            <p:cNvPr id="6" name="Oval 5"/>
            <p:cNvSpPr/>
            <p:nvPr/>
          </p:nvSpPr>
          <p:spPr>
            <a:xfrm>
              <a:off x="4114800" y="1600200"/>
              <a:ext cx="838200" cy="8382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tx1"/>
                  </a:solidFill>
                </a:rPr>
                <a:t>B</a:t>
              </a:r>
              <a:endParaRPr lang="en-US" sz="2200" baseline="-25000" dirty="0">
                <a:solidFill>
                  <a:schemeClr val="tx1"/>
                </a:solidFill>
              </a:endParaRPr>
            </a:p>
          </p:txBody>
        </p:sp>
        <p:sp>
          <p:nvSpPr>
            <p:cNvPr id="7" name="Oval 6"/>
            <p:cNvSpPr/>
            <p:nvPr/>
          </p:nvSpPr>
          <p:spPr>
            <a:xfrm>
              <a:off x="5867400" y="3276600"/>
              <a:ext cx="838200" cy="8382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tx1"/>
                  </a:solidFill>
                </a:rPr>
                <a:t>O</a:t>
              </a:r>
              <a:endParaRPr lang="en-US" sz="2200" baseline="-25000" dirty="0">
                <a:solidFill>
                  <a:schemeClr val="tx1"/>
                </a:solidFill>
              </a:endParaRPr>
            </a:p>
          </p:txBody>
        </p:sp>
        <p:cxnSp>
          <p:nvCxnSpPr>
            <p:cNvPr id="8" name="Shape 20"/>
            <p:cNvCxnSpPr>
              <a:stCxn id="6" idx="2"/>
              <a:endCxn id="5" idx="0"/>
            </p:cNvCxnSpPr>
            <p:nvPr/>
          </p:nvCxnSpPr>
          <p:spPr>
            <a:xfrm rot="10800000" flipV="1">
              <a:off x="3009900" y="2019300"/>
              <a:ext cx="1104900" cy="1257300"/>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9" name="Shape 21"/>
            <p:cNvCxnSpPr>
              <a:stCxn id="6" idx="6"/>
              <a:endCxn id="7" idx="0"/>
            </p:cNvCxnSpPr>
            <p:nvPr/>
          </p:nvCxnSpPr>
          <p:spPr>
            <a:xfrm>
              <a:off x="4953000" y="2019300"/>
              <a:ext cx="1333500" cy="1257300"/>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0" name="Shape 39"/>
            <p:cNvCxnSpPr>
              <a:stCxn id="7" idx="2"/>
              <a:endCxn id="6" idx="5"/>
            </p:cNvCxnSpPr>
            <p:nvPr/>
          </p:nvCxnSpPr>
          <p:spPr>
            <a:xfrm rot="10800000">
              <a:off x="4830248" y="2315650"/>
              <a:ext cx="1037152" cy="1380051"/>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1" name="Shape 45"/>
            <p:cNvCxnSpPr>
              <a:stCxn id="5" idx="6"/>
              <a:endCxn id="6" idx="3"/>
            </p:cNvCxnSpPr>
            <p:nvPr/>
          </p:nvCxnSpPr>
          <p:spPr>
            <a:xfrm flipV="1">
              <a:off x="3429000" y="2315649"/>
              <a:ext cx="808552" cy="1380051"/>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2" name="Shape 59"/>
            <p:cNvCxnSpPr>
              <a:stCxn id="5" idx="5"/>
              <a:endCxn id="7" idx="3"/>
            </p:cNvCxnSpPr>
            <p:nvPr/>
          </p:nvCxnSpPr>
          <p:spPr>
            <a:xfrm rot="16200000" flipH="1">
              <a:off x="4648200" y="2650097"/>
              <a:ext cx="12700" cy="2683904"/>
            </a:xfrm>
            <a:prstGeom prst="curvedConnector3">
              <a:avLst>
                <a:gd name="adj1" fmla="val 2766543"/>
              </a:avLst>
            </a:prstGeom>
            <a:ln>
              <a:tailEnd type="arrow"/>
            </a:ln>
          </p:spPr>
          <p:style>
            <a:lnRef idx="3">
              <a:schemeClr val="dk1"/>
            </a:lnRef>
            <a:fillRef idx="0">
              <a:schemeClr val="dk1"/>
            </a:fillRef>
            <a:effectRef idx="2">
              <a:schemeClr val="dk1"/>
            </a:effectRef>
            <a:fontRef idx="minor">
              <a:schemeClr val="tx1"/>
            </a:fontRef>
          </p:style>
        </p:cxnSp>
        <p:cxnSp>
          <p:nvCxnSpPr>
            <p:cNvPr id="13" name="Shape 62"/>
            <p:cNvCxnSpPr>
              <a:stCxn id="6" idx="1"/>
              <a:endCxn id="6" idx="7"/>
            </p:cNvCxnSpPr>
            <p:nvPr/>
          </p:nvCxnSpPr>
          <p:spPr>
            <a:xfrm rot="5400000" flipH="1" flipV="1">
              <a:off x="4533900" y="1426603"/>
              <a:ext cx="12700" cy="592696"/>
            </a:xfrm>
            <a:prstGeom prst="curvedConnector3">
              <a:avLst>
                <a:gd name="adj1" fmla="val 3233214"/>
              </a:avLst>
            </a:prstGeom>
            <a:ln>
              <a:tailEnd type="arrow"/>
            </a:ln>
          </p:spPr>
          <p:style>
            <a:lnRef idx="3">
              <a:schemeClr val="dk1"/>
            </a:lnRef>
            <a:fillRef idx="0">
              <a:schemeClr val="dk1"/>
            </a:fillRef>
            <a:effectRef idx="2">
              <a:schemeClr val="dk1"/>
            </a:effectRef>
            <a:fontRef idx="minor">
              <a:schemeClr val="tx1"/>
            </a:fontRef>
          </p:style>
        </p:cxnSp>
        <p:cxnSp>
          <p:nvCxnSpPr>
            <p:cNvPr id="14" name="Shape 62"/>
            <p:cNvCxnSpPr>
              <a:stCxn id="7" idx="6"/>
              <a:endCxn id="7" idx="4"/>
            </p:cNvCxnSpPr>
            <p:nvPr/>
          </p:nvCxnSpPr>
          <p:spPr>
            <a:xfrm flipH="1">
              <a:off x="6286500" y="3695700"/>
              <a:ext cx="419100" cy="419100"/>
            </a:xfrm>
            <a:prstGeom prst="curvedConnector4">
              <a:avLst>
                <a:gd name="adj1" fmla="val -54545"/>
                <a:gd name="adj2" fmla="val 154545"/>
              </a:avLst>
            </a:prstGeom>
            <a:ln>
              <a:tailEnd type="arrow"/>
            </a:ln>
          </p:spPr>
          <p:style>
            <a:lnRef idx="3">
              <a:schemeClr val="dk1"/>
            </a:lnRef>
            <a:fillRef idx="0">
              <a:schemeClr val="dk1"/>
            </a:fillRef>
            <a:effectRef idx="2">
              <a:schemeClr val="dk1"/>
            </a:effectRef>
            <a:fontRef idx="minor">
              <a:schemeClr val="tx1"/>
            </a:fontRef>
          </p:style>
        </p:cxnSp>
        <p:cxnSp>
          <p:nvCxnSpPr>
            <p:cNvPr id="15" name="Shape 62"/>
            <p:cNvCxnSpPr>
              <a:stCxn id="5" idx="2"/>
              <a:endCxn id="5" idx="4"/>
            </p:cNvCxnSpPr>
            <p:nvPr/>
          </p:nvCxnSpPr>
          <p:spPr>
            <a:xfrm rot="10800000" flipH="1" flipV="1">
              <a:off x="2590800" y="3695700"/>
              <a:ext cx="419100" cy="419100"/>
            </a:xfrm>
            <a:prstGeom prst="curvedConnector4">
              <a:avLst>
                <a:gd name="adj1" fmla="val -54545"/>
                <a:gd name="adj2" fmla="val 154545"/>
              </a:avLst>
            </a:prstGeom>
            <a:ln>
              <a:tailEnd type="arrow"/>
            </a:ln>
          </p:spPr>
          <p:style>
            <a:lnRef idx="3">
              <a:schemeClr val="dk1"/>
            </a:lnRef>
            <a:fillRef idx="0">
              <a:schemeClr val="dk1"/>
            </a:fillRef>
            <a:effectRef idx="2">
              <a:schemeClr val="dk1"/>
            </a:effectRef>
            <a:fontRef idx="minor">
              <a:schemeClr val="tx1"/>
            </a:fontRef>
          </p:style>
        </p:cxnSp>
        <p:pic>
          <p:nvPicPr>
            <p:cNvPr id="16"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914400"/>
              <a:ext cx="1333500" cy="228600"/>
            </a:xfrm>
            <a:prstGeom prst="rect">
              <a:avLst/>
            </a:prstGeom>
            <a:noFill/>
          </p:spPr>
        </p:pic>
        <p:pic>
          <p:nvPicPr>
            <p:cNvPr id="17"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1200" y="2209800"/>
              <a:ext cx="1333500" cy="228600"/>
            </a:xfrm>
            <a:prstGeom prst="rect">
              <a:avLst/>
            </a:prstGeom>
            <a:noFill/>
          </p:spPr>
        </p:pic>
        <p:pic>
          <p:nvPicPr>
            <p:cNvPr id="18"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209800"/>
              <a:ext cx="1790700" cy="228600"/>
            </a:xfrm>
            <a:prstGeom prst="rect">
              <a:avLst/>
            </a:prstGeom>
            <a:noFill/>
          </p:spPr>
        </p:pic>
        <p:pic>
          <p:nvPicPr>
            <p:cNvPr id="19"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51437" y="2917825"/>
              <a:ext cx="106363" cy="206375"/>
            </a:xfrm>
            <a:prstGeom prst="rect">
              <a:avLst/>
            </a:prstGeom>
            <a:noFill/>
          </p:spPr>
        </p:pic>
        <p:pic>
          <p:nvPicPr>
            <p:cNvPr id="20"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05600" y="4343400"/>
              <a:ext cx="419100" cy="206375"/>
            </a:xfrm>
            <a:prstGeom prst="rect">
              <a:avLst/>
            </a:prstGeom>
            <a:noFill/>
          </p:spPr>
        </p:pic>
        <p:pic>
          <p:nvPicPr>
            <p:cNvPr id="21"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10000" y="4572000"/>
              <a:ext cx="1790700" cy="228600"/>
            </a:xfrm>
            <a:prstGeom prst="rect">
              <a:avLst/>
            </a:prstGeom>
            <a:noFill/>
          </p:spPr>
        </p:pic>
        <p:pic>
          <p:nvPicPr>
            <p:cNvPr id="22"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6400" y="4419600"/>
              <a:ext cx="1333500" cy="228600"/>
            </a:xfrm>
            <a:prstGeom prst="rect">
              <a:avLst/>
            </a:prstGeom>
            <a:noFill/>
          </p:spPr>
        </p:pic>
        <p:pic>
          <p:nvPicPr>
            <p:cNvPr id="23"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3048000"/>
              <a:ext cx="1333500" cy="228600"/>
            </a:xfrm>
            <a:prstGeom prst="rect">
              <a:avLst/>
            </a:prstGeom>
            <a:noFill/>
          </p:spPr>
        </p:pic>
      </p:grpSp>
    </p:spTree>
    <p:extLst>
      <p:ext uri="{BB962C8B-B14F-4D97-AF65-F5344CB8AC3E}">
        <p14:creationId xmlns:p14="http://schemas.microsoft.com/office/powerpoint/2010/main" val="2130994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probability of words and tags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67025"/>
            <a:ext cx="8231798"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67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NLMM</a:t>
            </a:r>
            <a:endParaRPr lang="en-US" b="1" dirty="0"/>
          </a:p>
        </p:txBody>
      </p:sp>
      <p:sp>
        <p:nvSpPr>
          <p:cNvPr id="3" name="Content Placeholder 2"/>
          <p:cNvSpPr>
            <a:spLocks noGrp="1"/>
          </p:cNvSpPr>
          <p:nvPr>
            <p:ph idx="1"/>
          </p:nvPr>
        </p:nvSpPr>
        <p:spPr/>
        <p:txBody>
          <a:bodyPr>
            <a:normAutofit/>
          </a:bodyPr>
          <a:lstStyle/>
          <a:p>
            <a:r>
              <a:rPr lang="en-US" dirty="0" smtClean="0"/>
              <a:t>HMM + N-Gram Language model</a:t>
            </a:r>
          </a:p>
          <a:p>
            <a:pPr lvl="1"/>
            <a:r>
              <a:rPr lang="en-US" dirty="0" smtClean="0"/>
              <a:t>Captures relationships between entity boundaries and words</a:t>
            </a:r>
          </a:p>
          <a:p>
            <a:r>
              <a:rPr lang="en-US" dirty="0" smtClean="0"/>
              <a:t>Foreground &amp; background language model allow unsupervised learning</a:t>
            </a:r>
          </a:p>
        </p:txBody>
      </p:sp>
    </p:spTree>
    <p:extLst>
      <p:ext uri="{BB962C8B-B14F-4D97-AF65-F5344CB8AC3E}">
        <p14:creationId xmlns:p14="http://schemas.microsoft.com/office/powerpoint/2010/main" val="419677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Building a foreground language model</a:t>
            </a:r>
            <a:endParaRPr lang="en-US" b="1" dirty="0"/>
          </a:p>
        </p:txBody>
      </p:sp>
      <p:sp>
        <p:nvSpPr>
          <p:cNvPr id="3" name="Content Placeholder 2"/>
          <p:cNvSpPr>
            <a:spLocks noGrp="1"/>
          </p:cNvSpPr>
          <p:nvPr>
            <p:ph idx="1"/>
          </p:nvPr>
        </p:nvSpPr>
        <p:spPr/>
        <p:txBody>
          <a:bodyPr/>
          <a:lstStyle/>
          <a:p>
            <a:r>
              <a:rPr lang="en-US" dirty="0" smtClean="0"/>
              <a:t>Combine:</a:t>
            </a:r>
          </a:p>
          <a:p>
            <a:pPr lvl="1"/>
            <a:r>
              <a:rPr lang="en-US" b="1" dirty="0" smtClean="0"/>
              <a:t>Domain-specific seed list</a:t>
            </a:r>
            <a:endParaRPr lang="en-US" dirty="0" smtClean="0"/>
          </a:p>
          <a:p>
            <a:pPr lvl="1"/>
            <a:r>
              <a:rPr lang="en-US" b="1" dirty="0" smtClean="0"/>
              <a:t>General-purpose relation entity </a:t>
            </a:r>
          </a:p>
          <a:p>
            <a:r>
              <a:rPr lang="en-US" dirty="0" smtClean="0"/>
              <a:t>Random walk to find text similar to seed</a:t>
            </a:r>
          </a:p>
          <a:p>
            <a:r>
              <a:rPr lang="en-US" dirty="0" smtClean="0"/>
              <a:t>Bias text by popularity</a:t>
            </a:r>
          </a:p>
          <a:p>
            <a:endParaRPr lang="en-US" dirty="0"/>
          </a:p>
          <a:p>
            <a:endParaRPr lang="en-US" dirty="0" smtClean="0"/>
          </a:p>
        </p:txBody>
      </p:sp>
    </p:spTree>
    <p:extLst>
      <p:ext uri="{BB962C8B-B14F-4D97-AF65-F5344CB8AC3E}">
        <p14:creationId xmlns:p14="http://schemas.microsoft.com/office/powerpoint/2010/main" val="212785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a:t>
            </a:r>
            <a:endParaRPr lang="en-US" b="1" dirty="0"/>
          </a:p>
        </p:txBody>
      </p:sp>
      <p:sp>
        <p:nvSpPr>
          <p:cNvPr id="3" name="Content Placeholder 2"/>
          <p:cNvSpPr>
            <a:spLocks noGrp="1"/>
          </p:cNvSpPr>
          <p:nvPr>
            <p:ph idx="1"/>
          </p:nvPr>
        </p:nvSpPr>
        <p:spPr/>
        <p:txBody>
          <a:bodyPr>
            <a:normAutofit/>
          </a:bodyPr>
          <a:lstStyle/>
          <a:p>
            <a:r>
              <a:rPr lang="en-US" dirty="0" smtClean="0"/>
              <a:t>Person – Organization - Place</a:t>
            </a:r>
          </a:p>
          <a:p>
            <a:r>
              <a:rPr lang="en-US" dirty="0" smtClean="0"/>
              <a:t>Baselines</a:t>
            </a:r>
          </a:p>
          <a:p>
            <a:pPr lvl="1"/>
            <a:r>
              <a:rPr lang="en-US" dirty="0" smtClean="0"/>
              <a:t>Stanford NER (trained on formal text)</a:t>
            </a:r>
          </a:p>
          <a:p>
            <a:pPr lvl="1"/>
            <a:r>
              <a:rPr lang="en-US" dirty="0" smtClean="0"/>
              <a:t>Ritter’s NER </a:t>
            </a:r>
            <a:r>
              <a:rPr lang="en-US" sz="1600" dirty="0" smtClean="0"/>
              <a:t>[EMNLP’11] </a:t>
            </a:r>
            <a:r>
              <a:rPr lang="en-US" dirty="0" smtClean="0"/>
              <a:t>(trained on Twitter)</a:t>
            </a:r>
            <a:endParaRPr lang="en-US" sz="4400" dirty="0" smtClean="0"/>
          </a:p>
          <a:p>
            <a:r>
              <a:rPr lang="en-US" dirty="0" smtClean="0"/>
              <a:t>Validate on randomly selected tweets</a:t>
            </a:r>
          </a:p>
          <a:p>
            <a:pPr lvl="1"/>
            <a:r>
              <a:rPr lang="en-US" dirty="0" smtClean="0"/>
              <a:t>Note: selection criteria has strong effect on results</a:t>
            </a:r>
            <a:endParaRPr lang="en-US" dirty="0"/>
          </a:p>
        </p:txBody>
      </p:sp>
    </p:spTree>
    <p:extLst>
      <p:ext uri="{BB962C8B-B14F-4D97-AF65-F5344CB8AC3E}">
        <p14:creationId xmlns:p14="http://schemas.microsoft.com/office/powerpoint/2010/main" val="219047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Overall Results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570248097"/>
              </p:ext>
            </p:extLst>
          </p:nvPr>
        </p:nvGraphicFramePr>
        <p:xfrm>
          <a:off x="304800" y="1523993"/>
          <a:ext cx="8610600" cy="4726945"/>
        </p:xfrm>
        <a:graphic>
          <a:graphicData uri="http://schemas.openxmlformats.org/drawingml/2006/table">
            <a:tbl>
              <a:tblPr firstRow="1" firstCol="1" bandRow="1">
                <a:tableStyleId>{5C22544A-7EE6-4342-B048-85BDC9FD1C3A}</a:tableStyleId>
              </a:tblPr>
              <a:tblGrid>
                <a:gridCol w="3755687"/>
                <a:gridCol w="1891121"/>
                <a:gridCol w="1403901"/>
                <a:gridCol w="1559891"/>
              </a:tblGrid>
              <a:tr h="774701">
                <a:tc>
                  <a:txBody>
                    <a:bodyPr/>
                    <a:lstStyle/>
                    <a:p>
                      <a:pPr marL="0" marR="0" algn="just">
                        <a:spcBef>
                          <a:spcPts val="0"/>
                        </a:spcBef>
                        <a:spcAft>
                          <a:spcPts val="600"/>
                        </a:spcAft>
                      </a:pPr>
                      <a:r>
                        <a:rPr lang="en-US" sz="2800" dirty="0">
                          <a:effectLst/>
                        </a:rPr>
                        <a:t> </a:t>
                      </a:r>
                      <a:endParaRPr lang="en-US" sz="2800" dirty="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Precision</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Recall</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F</a:t>
                      </a:r>
                      <a:r>
                        <a:rPr lang="en-US" sz="2800" baseline="-25000">
                          <a:effectLst/>
                        </a:rPr>
                        <a:t>1 </a:t>
                      </a:r>
                      <a:r>
                        <a:rPr lang="en-US" sz="2800">
                          <a:effectLst/>
                        </a:rPr>
                        <a:t>score</a:t>
                      </a:r>
                      <a:endParaRPr lang="en-US" sz="2800">
                        <a:effectLst/>
                        <a:latin typeface="Times New Roman"/>
                        <a:ea typeface="Times New Roman"/>
                        <a:cs typeface="Times New Roman"/>
                      </a:endParaRPr>
                    </a:p>
                  </a:txBody>
                  <a:tcPr marL="68580" marR="68580" marT="0" marB="0"/>
                </a:tc>
              </a:tr>
              <a:tr h="774701">
                <a:tc>
                  <a:txBody>
                    <a:bodyPr/>
                    <a:lstStyle/>
                    <a:p>
                      <a:pPr marL="0" marR="0" algn="l">
                        <a:spcBef>
                          <a:spcPts val="0"/>
                        </a:spcBef>
                        <a:spcAft>
                          <a:spcPts val="600"/>
                        </a:spcAft>
                      </a:pPr>
                      <a:r>
                        <a:rPr lang="en-US" sz="2800">
                          <a:effectLst/>
                        </a:rPr>
                        <a:t>Stanford NER (CoNLL)</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0.35</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0.43</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0.39</a:t>
                      </a:r>
                      <a:endParaRPr lang="en-US" sz="2800">
                        <a:effectLst/>
                        <a:latin typeface="Times New Roman"/>
                        <a:ea typeface="Times New Roman"/>
                        <a:cs typeface="Times New Roman"/>
                      </a:endParaRPr>
                    </a:p>
                  </a:txBody>
                  <a:tcPr marL="68580" marR="68580" marT="0" marB="0"/>
                </a:tc>
              </a:tr>
              <a:tr h="774701">
                <a:tc>
                  <a:txBody>
                    <a:bodyPr/>
                    <a:lstStyle/>
                    <a:p>
                      <a:pPr marL="0" marR="0" algn="l">
                        <a:spcBef>
                          <a:spcPts val="0"/>
                        </a:spcBef>
                        <a:spcAft>
                          <a:spcPts val="600"/>
                        </a:spcAft>
                        <a:tabLst>
                          <a:tab pos="692150" algn="l"/>
                        </a:tabLst>
                      </a:pPr>
                      <a:r>
                        <a:rPr lang="en-US" sz="2800">
                          <a:effectLst/>
                        </a:rPr>
                        <a:t>Stanford NER (MUC)</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0.54</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0.35</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0.43</a:t>
                      </a:r>
                      <a:endParaRPr lang="en-US" sz="2800">
                        <a:effectLst/>
                        <a:latin typeface="Times New Roman"/>
                        <a:ea typeface="Times New Roman"/>
                        <a:cs typeface="Times New Roman"/>
                      </a:endParaRPr>
                    </a:p>
                  </a:txBody>
                  <a:tcPr marL="68580" marR="68580" marT="0" marB="0"/>
                </a:tc>
              </a:tr>
              <a:tr h="774701">
                <a:tc>
                  <a:txBody>
                    <a:bodyPr/>
                    <a:lstStyle/>
                    <a:p>
                      <a:pPr marL="0" marR="0" algn="l">
                        <a:spcBef>
                          <a:spcPts val="0"/>
                        </a:spcBef>
                        <a:spcAft>
                          <a:spcPts val="600"/>
                        </a:spcAft>
                      </a:pPr>
                      <a:r>
                        <a:rPr lang="en-US" sz="2800">
                          <a:effectLst/>
                        </a:rPr>
                        <a:t>Ritter et al. NER</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0.62</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0.42</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0.50</a:t>
                      </a:r>
                      <a:endParaRPr lang="en-US" sz="2800">
                        <a:effectLst/>
                        <a:latin typeface="Times New Roman"/>
                        <a:ea typeface="Times New Roman"/>
                        <a:cs typeface="Times New Roman"/>
                      </a:endParaRPr>
                    </a:p>
                  </a:txBody>
                  <a:tcPr marL="68580" marR="68580" marT="0" marB="0"/>
                </a:tc>
              </a:tr>
              <a:tr h="774701">
                <a:tc>
                  <a:txBody>
                    <a:bodyPr/>
                    <a:lstStyle/>
                    <a:p>
                      <a:pPr marL="0" marR="0" algn="l">
                        <a:spcBef>
                          <a:spcPts val="0"/>
                        </a:spcBef>
                        <a:spcAft>
                          <a:spcPts val="600"/>
                        </a:spcAft>
                        <a:tabLst>
                          <a:tab pos="692150" algn="l"/>
                        </a:tabLst>
                      </a:pPr>
                      <a:r>
                        <a:rPr lang="en-US" sz="2800">
                          <a:effectLst/>
                        </a:rPr>
                        <a:t>NLMM (Title)	</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0.26</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0.28</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0.27</a:t>
                      </a:r>
                      <a:endParaRPr lang="en-US" sz="2800">
                        <a:effectLst/>
                        <a:latin typeface="Times New Roman"/>
                        <a:ea typeface="Times New Roman"/>
                        <a:cs typeface="Times New Roman"/>
                      </a:endParaRPr>
                    </a:p>
                  </a:txBody>
                  <a:tcPr marL="68580" marR="68580" marT="0" marB="0"/>
                </a:tc>
              </a:tr>
              <a:tr h="774701">
                <a:tc>
                  <a:txBody>
                    <a:bodyPr/>
                    <a:lstStyle/>
                    <a:p>
                      <a:pPr marL="0" marR="0" algn="l">
                        <a:spcBef>
                          <a:spcPts val="0"/>
                        </a:spcBef>
                        <a:spcAft>
                          <a:spcPts val="600"/>
                        </a:spcAft>
                      </a:pPr>
                      <a:r>
                        <a:rPr lang="en-US" sz="2800">
                          <a:effectLst/>
                        </a:rPr>
                        <a:t>NLMM (Title + Page view)</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0" dirty="0">
                          <a:effectLst/>
                        </a:rPr>
                        <a:t>0.52</a:t>
                      </a:r>
                      <a:endParaRPr lang="en-US" sz="2800" b="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0.46</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0.49</a:t>
                      </a:r>
                      <a:endParaRPr lang="en-US" sz="2800" b="1"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35270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recognition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098390"/>
              </p:ext>
            </p:extLst>
          </p:nvPr>
        </p:nvGraphicFramePr>
        <p:xfrm>
          <a:off x="533400" y="1676399"/>
          <a:ext cx="8153400" cy="4726940"/>
        </p:xfrm>
        <a:graphic>
          <a:graphicData uri="http://schemas.openxmlformats.org/drawingml/2006/table">
            <a:tbl>
              <a:tblPr firstRow="1" firstCol="1" bandRow="1">
                <a:tableStyleId>{5C22544A-7EE6-4342-B048-85BDC9FD1C3A}</a:tableStyleId>
              </a:tblPr>
              <a:tblGrid>
                <a:gridCol w="3722205"/>
                <a:gridCol w="1624771"/>
                <a:gridCol w="1329358"/>
                <a:gridCol w="1477066"/>
              </a:tblGrid>
              <a:tr h="774700">
                <a:tc>
                  <a:txBody>
                    <a:bodyPr/>
                    <a:lstStyle/>
                    <a:p>
                      <a:pPr marL="0" marR="0" algn="l">
                        <a:spcBef>
                          <a:spcPts val="0"/>
                        </a:spcBef>
                        <a:spcAft>
                          <a:spcPts val="600"/>
                        </a:spcAft>
                      </a:pPr>
                      <a:r>
                        <a:rPr lang="en-US" sz="2800" dirty="0">
                          <a:effectLst/>
                        </a:rPr>
                        <a:t> </a:t>
                      </a:r>
                      <a:endParaRPr lang="en-US" sz="2800" dirty="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Precision</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Recall</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F</a:t>
                      </a:r>
                      <a:r>
                        <a:rPr lang="en-US" sz="2800" baseline="-25000">
                          <a:effectLst/>
                        </a:rPr>
                        <a:t>1 </a:t>
                      </a:r>
                      <a:r>
                        <a:rPr lang="en-US" sz="2800">
                          <a:effectLst/>
                        </a:rPr>
                        <a:t>score</a:t>
                      </a:r>
                      <a:endParaRPr lang="en-US" sz="2800">
                        <a:effectLst/>
                        <a:latin typeface="Times New Roman"/>
                        <a:ea typeface="Times New Roman"/>
                        <a:cs typeface="Times New Roman"/>
                      </a:endParaRPr>
                    </a:p>
                  </a:txBody>
                  <a:tcPr marL="68580" marR="68580" marT="0" marB="0"/>
                </a:tc>
              </a:tr>
              <a:tr h="774700">
                <a:tc>
                  <a:txBody>
                    <a:bodyPr/>
                    <a:lstStyle/>
                    <a:p>
                      <a:pPr marL="0" marR="0" algn="l">
                        <a:spcBef>
                          <a:spcPts val="0"/>
                        </a:spcBef>
                        <a:spcAft>
                          <a:spcPts val="600"/>
                        </a:spcAft>
                      </a:pPr>
                      <a:r>
                        <a:rPr lang="en-US" sz="2800">
                          <a:effectLst/>
                        </a:rPr>
                        <a:t>Stanford NER (CoNLL)</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0.58</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0.54</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0.56</a:t>
                      </a:r>
                      <a:endParaRPr lang="en-US" sz="2800">
                        <a:effectLst/>
                        <a:latin typeface="Times New Roman"/>
                        <a:ea typeface="Times New Roman"/>
                        <a:cs typeface="Times New Roman"/>
                      </a:endParaRPr>
                    </a:p>
                  </a:txBody>
                  <a:tcPr marL="68580" marR="68580" marT="0" marB="0"/>
                </a:tc>
              </a:tr>
              <a:tr h="774700">
                <a:tc>
                  <a:txBody>
                    <a:bodyPr/>
                    <a:lstStyle/>
                    <a:p>
                      <a:pPr marL="0" marR="0" algn="l">
                        <a:spcBef>
                          <a:spcPts val="0"/>
                        </a:spcBef>
                        <a:spcAft>
                          <a:spcPts val="600"/>
                        </a:spcAft>
                        <a:tabLst>
                          <a:tab pos="692150" algn="l"/>
                        </a:tabLst>
                      </a:pPr>
                      <a:r>
                        <a:rPr lang="en-US" sz="2800">
                          <a:effectLst/>
                        </a:rPr>
                        <a:t>Stanford NER (MUC)</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0.78</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0.42</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0.54</a:t>
                      </a:r>
                      <a:endParaRPr lang="en-US" sz="2800">
                        <a:effectLst/>
                        <a:latin typeface="Times New Roman"/>
                        <a:ea typeface="Times New Roman"/>
                        <a:cs typeface="Times New Roman"/>
                      </a:endParaRPr>
                    </a:p>
                  </a:txBody>
                  <a:tcPr marL="68580" marR="68580" marT="0" marB="0"/>
                </a:tc>
              </a:tr>
              <a:tr h="774700">
                <a:tc>
                  <a:txBody>
                    <a:bodyPr/>
                    <a:lstStyle/>
                    <a:p>
                      <a:pPr marL="0" marR="0" algn="l">
                        <a:spcBef>
                          <a:spcPts val="0"/>
                        </a:spcBef>
                        <a:spcAft>
                          <a:spcPts val="600"/>
                        </a:spcAft>
                        <a:tabLst>
                          <a:tab pos="692150" algn="l"/>
                        </a:tabLst>
                      </a:pPr>
                      <a:r>
                        <a:rPr lang="en-US" sz="2800">
                          <a:effectLst/>
                        </a:rPr>
                        <a:t>Ritter et al. NER</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0.48</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0.52</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0.50</a:t>
                      </a:r>
                      <a:endParaRPr lang="en-US" sz="2800">
                        <a:effectLst/>
                        <a:latin typeface="Times New Roman"/>
                        <a:ea typeface="Times New Roman"/>
                        <a:cs typeface="Times New Roman"/>
                      </a:endParaRPr>
                    </a:p>
                  </a:txBody>
                  <a:tcPr marL="68580" marR="68580" marT="0" marB="0"/>
                </a:tc>
              </a:tr>
              <a:tr h="774700">
                <a:tc>
                  <a:txBody>
                    <a:bodyPr/>
                    <a:lstStyle/>
                    <a:p>
                      <a:pPr marL="0" marR="0" algn="l">
                        <a:spcBef>
                          <a:spcPts val="0"/>
                        </a:spcBef>
                        <a:spcAft>
                          <a:spcPts val="600"/>
                        </a:spcAft>
                        <a:tabLst>
                          <a:tab pos="692150" algn="l"/>
                        </a:tabLst>
                      </a:pPr>
                      <a:r>
                        <a:rPr lang="en-US" sz="2800">
                          <a:effectLst/>
                        </a:rPr>
                        <a:t>NLMM (Title)</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0.22</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0.51</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0.31</a:t>
                      </a:r>
                      <a:endParaRPr lang="en-US" sz="2800">
                        <a:effectLst/>
                        <a:latin typeface="Times New Roman"/>
                        <a:ea typeface="Times New Roman"/>
                        <a:cs typeface="Times New Roman"/>
                      </a:endParaRPr>
                    </a:p>
                  </a:txBody>
                  <a:tcPr marL="68580" marR="68580" marT="0" marB="0"/>
                </a:tc>
              </a:tr>
              <a:tr h="774700">
                <a:tc>
                  <a:txBody>
                    <a:bodyPr/>
                    <a:lstStyle/>
                    <a:p>
                      <a:pPr marL="0" marR="0" algn="l">
                        <a:spcBef>
                          <a:spcPts val="0"/>
                        </a:spcBef>
                        <a:spcAft>
                          <a:spcPts val="600"/>
                        </a:spcAft>
                      </a:pPr>
                      <a:r>
                        <a:rPr lang="en-US" sz="2800">
                          <a:effectLst/>
                        </a:rPr>
                        <a:t>NLMM (Title + Page view)</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0.57</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0.58</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0.58</a:t>
                      </a:r>
                      <a:endParaRPr lang="en-US" sz="2800" b="1"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2599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4587"/>
            <a:ext cx="57912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916" y="6345312"/>
            <a:ext cx="6238183" cy="369332"/>
          </a:xfrm>
          <a:prstGeom prst="rect">
            <a:avLst/>
          </a:prstGeom>
          <a:noFill/>
        </p:spPr>
        <p:txBody>
          <a:bodyPr wrap="none" rtlCol="0">
            <a:spAutoFit/>
          </a:bodyPr>
          <a:lstStyle/>
          <a:p>
            <a:r>
              <a:rPr lang="en-US" dirty="0" smtClean="0"/>
              <a:t>Douglas Wray - </a:t>
            </a:r>
            <a:r>
              <a:rPr lang="en-US" dirty="0" smtClean="0">
                <a:hlinkClick r:id="rId4"/>
              </a:rPr>
              <a:t>http</a:t>
            </a:r>
            <a:r>
              <a:rPr lang="en-US" dirty="0">
                <a:hlinkClick r:id="rId4"/>
              </a:rPr>
              <a:t>://instagr.am/p/nm695</a:t>
            </a:r>
            <a:r>
              <a:rPr lang="en-US" dirty="0" smtClean="0">
                <a:hlinkClick r:id="rId4"/>
              </a:rPr>
              <a:t>/</a:t>
            </a:r>
            <a:r>
              <a:rPr lang="en-US" dirty="0" smtClean="0"/>
              <a:t> </a:t>
            </a:r>
            <a:r>
              <a:rPr lang="en-US" dirty="0"/>
              <a:t>@</a:t>
            </a:r>
            <a:r>
              <a:rPr lang="en-US" dirty="0" err="1"/>
              <a:t>ThreeShipsMedia</a:t>
            </a:r>
            <a:r>
              <a:rPr lang="en-US" dirty="0"/>
              <a:t> </a:t>
            </a:r>
            <a:r>
              <a:rPr lang="en-US" dirty="0" smtClean="0"/>
              <a:t> </a:t>
            </a:r>
            <a:endParaRPr lang="en-US" dirty="0"/>
          </a:p>
        </p:txBody>
      </p:sp>
    </p:spTree>
    <p:extLst>
      <p:ext uri="{BB962C8B-B14F-4D97-AF65-F5344CB8AC3E}">
        <p14:creationId xmlns:p14="http://schemas.microsoft.com/office/powerpoint/2010/main" val="1165433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recognition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216499"/>
              </p:ext>
            </p:extLst>
          </p:nvPr>
        </p:nvGraphicFramePr>
        <p:xfrm>
          <a:off x="685799" y="1447793"/>
          <a:ext cx="8001001" cy="4790445"/>
        </p:xfrm>
        <a:graphic>
          <a:graphicData uri="http://schemas.openxmlformats.org/drawingml/2006/table">
            <a:tbl>
              <a:tblPr firstRow="1" firstCol="1" bandRow="1">
                <a:tableStyleId>{5C22544A-7EE6-4342-B048-85BDC9FD1C3A}</a:tableStyleId>
              </a:tblPr>
              <a:tblGrid>
                <a:gridCol w="3652631"/>
                <a:gridCol w="1594402"/>
                <a:gridCol w="1304511"/>
                <a:gridCol w="1449457"/>
              </a:tblGrid>
              <a:tr h="787401">
                <a:tc>
                  <a:txBody>
                    <a:bodyPr/>
                    <a:lstStyle/>
                    <a:p>
                      <a:pPr marL="0" marR="0" algn="l">
                        <a:spcBef>
                          <a:spcPts val="0"/>
                        </a:spcBef>
                        <a:spcAft>
                          <a:spcPts val="600"/>
                        </a:spcAft>
                      </a:pPr>
                      <a:r>
                        <a:rPr lang="en-US" sz="2800" dirty="0">
                          <a:effectLst/>
                        </a:rPr>
                        <a:t> </a:t>
                      </a:r>
                      <a:endParaRPr lang="en-US" sz="2800" dirty="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Precision</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Recall</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F</a:t>
                      </a:r>
                      <a:r>
                        <a:rPr lang="en-US" sz="2800" baseline="-25000">
                          <a:effectLst/>
                        </a:rPr>
                        <a:t>1 </a:t>
                      </a:r>
                      <a:r>
                        <a:rPr lang="en-US" sz="2800">
                          <a:effectLst/>
                        </a:rPr>
                        <a:t>score</a:t>
                      </a:r>
                      <a:endParaRPr lang="en-US" sz="2800">
                        <a:effectLst/>
                        <a:latin typeface="Times New Roman"/>
                        <a:ea typeface="Times New Roman"/>
                        <a:cs typeface="Times New Roman"/>
                      </a:endParaRPr>
                    </a:p>
                  </a:txBody>
                  <a:tcPr marL="68580" marR="68580" marT="0" marB="0"/>
                </a:tc>
              </a:tr>
              <a:tr h="787401">
                <a:tc>
                  <a:txBody>
                    <a:bodyPr/>
                    <a:lstStyle/>
                    <a:p>
                      <a:pPr marL="0" marR="0" algn="l">
                        <a:spcBef>
                          <a:spcPts val="0"/>
                        </a:spcBef>
                        <a:spcAft>
                          <a:spcPts val="600"/>
                        </a:spcAft>
                      </a:pPr>
                      <a:r>
                        <a:rPr lang="en-US" sz="2800">
                          <a:effectLst/>
                        </a:rPr>
                        <a:t>Stanford NER (CoNLL)</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0.45</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0.47</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0.46</a:t>
                      </a:r>
                      <a:endParaRPr lang="en-US" sz="2800">
                        <a:effectLst/>
                        <a:latin typeface="Times New Roman"/>
                        <a:ea typeface="Times New Roman"/>
                        <a:cs typeface="Times New Roman"/>
                      </a:endParaRPr>
                    </a:p>
                  </a:txBody>
                  <a:tcPr marL="68580" marR="68580" marT="0" marB="0"/>
                </a:tc>
              </a:tr>
              <a:tr h="787401">
                <a:tc>
                  <a:txBody>
                    <a:bodyPr/>
                    <a:lstStyle/>
                    <a:p>
                      <a:pPr marL="0" marR="0" algn="l">
                        <a:spcBef>
                          <a:spcPts val="0"/>
                        </a:spcBef>
                        <a:spcAft>
                          <a:spcPts val="600"/>
                        </a:spcAft>
                        <a:tabLst>
                          <a:tab pos="692150" algn="l"/>
                        </a:tabLst>
                      </a:pPr>
                      <a:r>
                        <a:rPr lang="en-US" sz="2800">
                          <a:effectLst/>
                        </a:rPr>
                        <a:t>Stanford NER (MUC)</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0.68</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0.45</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0.55</a:t>
                      </a:r>
                      <a:endParaRPr lang="en-US" sz="2800" b="1" dirty="0">
                        <a:effectLst/>
                        <a:latin typeface="Times New Roman"/>
                        <a:ea typeface="Times New Roman"/>
                        <a:cs typeface="Times New Roman"/>
                      </a:endParaRPr>
                    </a:p>
                  </a:txBody>
                  <a:tcPr marL="68580" marR="68580" marT="0" marB="0"/>
                </a:tc>
              </a:tr>
              <a:tr h="787401">
                <a:tc>
                  <a:txBody>
                    <a:bodyPr/>
                    <a:lstStyle/>
                    <a:p>
                      <a:pPr marL="0" marR="0" algn="l">
                        <a:spcBef>
                          <a:spcPts val="0"/>
                        </a:spcBef>
                        <a:spcAft>
                          <a:spcPts val="600"/>
                        </a:spcAft>
                        <a:tabLst>
                          <a:tab pos="692150" algn="l"/>
                        </a:tabLst>
                      </a:pPr>
                      <a:r>
                        <a:rPr lang="en-US" sz="2800">
                          <a:effectLst/>
                        </a:rPr>
                        <a:t>Ritter et al. NER</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0.63</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0.40</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0.49</a:t>
                      </a:r>
                      <a:endParaRPr lang="en-US" sz="2800">
                        <a:effectLst/>
                        <a:latin typeface="Times New Roman"/>
                        <a:ea typeface="Times New Roman"/>
                        <a:cs typeface="Times New Roman"/>
                      </a:endParaRPr>
                    </a:p>
                  </a:txBody>
                  <a:tcPr marL="68580" marR="68580" marT="0" marB="0"/>
                </a:tc>
              </a:tr>
              <a:tr h="787401">
                <a:tc>
                  <a:txBody>
                    <a:bodyPr/>
                    <a:lstStyle/>
                    <a:p>
                      <a:pPr marL="0" marR="0" algn="l">
                        <a:spcBef>
                          <a:spcPts val="0"/>
                        </a:spcBef>
                        <a:spcAft>
                          <a:spcPts val="600"/>
                        </a:spcAft>
                        <a:tabLst>
                          <a:tab pos="692150" algn="l"/>
                        </a:tabLst>
                      </a:pPr>
                      <a:r>
                        <a:rPr lang="en-US" sz="2800">
                          <a:effectLst/>
                        </a:rPr>
                        <a:t>NLMM (Title)	</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0.12</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0.34</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0.18</a:t>
                      </a:r>
                      <a:endParaRPr lang="en-US" sz="2800">
                        <a:effectLst/>
                        <a:latin typeface="Times New Roman"/>
                        <a:ea typeface="Times New Roman"/>
                        <a:cs typeface="Times New Roman"/>
                      </a:endParaRPr>
                    </a:p>
                  </a:txBody>
                  <a:tcPr marL="68580" marR="68580" marT="0" marB="0"/>
                </a:tc>
              </a:tr>
              <a:tr h="787401">
                <a:tc>
                  <a:txBody>
                    <a:bodyPr/>
                    <a:lstStyle/>
                    <a:p>
                      <a:pPr marL="0" marR="0" algn="l">
                        <a:spcBef>
                          <a:spcPts val="0"/>
                        </a:spcBef>
                        <a:spcAft>
                          <a:spcPts val="600"/>
                        </a:spcAft>
                      </a:pPr>
                      <a:r>
                        <a:rPr lang="en-US" sz="2800">
                          <a:effectLst/>
                        </a:rPr>
                        <a:t>NLMM (Title + Page view)</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0.50</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0.51</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dirty="0">
                          <a:effectLst/>
                        </a:rPr>
                        <a:t>0.51</a:t>
                      </a:r>
                      <a:endParaRPr lang="en-US" sz="28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78441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9217887"/>
              </p:ext>
            </p:extLst>
          </p:nvPr>
        </p:nvGraphicFramePr>
        <p:xfrm>
          <a:off x="838200" y="1600193"/>
          <a:ext cx="7620001" cy="4536445"/>
        </p:xfrm>
        <a:graphic>
          <a:graphicData uri="http://schemas.openxmlformats.org/drawingml/2006/table">
            <a:tbl>
              <a:tblPr firstRow="1" firstCol="1" bandRow="1">
                <a:tableStyleId>{5C22544A-7EE6-4342-B048-85BDC9FD1C3A}</a:tableStyleId>
              </a:tblPr>
              <a:tblGrid>
                <a:gridCol w="3478696"/>
                <a:gridCol w="1518478"/>
                <a:gridCol w="1242392"/>
                <a:gridCol w="1380435"/>
              </a:tblGrid>
              <a:tr h="736601">
                <a:tc>
                  <a:txBody>
                    <a:bodyPr/>
                    <a:lstStyle/>
                    <a:p>
                      <a:pPr marL="0" marR="0" algn="just">
                        <a:spcBef>
                          <a:spcPts val="0"/>
                        </a:spcBef>
                        <a:spcAft>
                          <a:spcPts val="600"/>
                        </a:spcAft>
                      </a:pPr>
                      <a:r>
                        <a:rPr lang="en-US" sz="2800">
                          <a:effectLst/>
                        </a:rPr>
                        <a:t> </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Precision</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Recall</a:t>
                      </a:r>
                      <a:endParaRPr lang="en-US" sz="28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800">
                          <a:effectLst/>
                        </a:rPr>
                        <a:t>F</a:t>
                      </a:r>
                      <a:r>
                        <a:rPr lang="en-US" sz="2800" baseline="-25000">
                          <a:effectLst/>
                        </a:rPr>
                        <a:t>1 </a:t>
                      </a:r>
                      <a:r>
                        <a:rPr lang="en-US" sz="2800">
                          <a:effectLst/>
                        </a:rPr>
                        <a:t>score</a:t>
                      </a:r>
                      <a:endParaRPr lang="en-US" sz="2800">
                        <a:effectLst/>
                        <a:latin typeface="Times New Roman"/>
                        <a:ea typeface="Times New Roman"/>
                        <a:cs typeface="Times New Roman"/>
                      </a:endParaRPr>
                    </a:p>
                  </a:txBody>
                  <a:tcPr marL="68580" marR="68580" marT="0" marB="0"/>
                </a:tc>
              </a:tr>
              <a:tr h="736601">
                <a:tc>
                  <a:txBody>
                    <a:bodyPr/>
                    <a:lstStyle/>
                    <a:p>
                      <a:pPr marL="0" marR="0" algn="l">
                        <a:spcBef>
                          <a:spcPts val="0"/>
                        </a:spcBef>
                        <a:spcAft>
                          <a:spcPts val="600"/>
                        </a:spcAft>
                      </a:pPr>
                      <a:r>
                        <a:rPr lang="en-US" sz="2800">
                          <a:effectLst/>
                        </a:rPr>
                        <a:t>Stanford NER (CoNLL)</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0.17</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0.28</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0.21</a:t>
                      </a:r>
                      <a:endParaRPr lang="en-US" sz="2800">
                        <a:effectLst/>
                        <a:latin typeface="Times New Roman"/>
                        <a:ea typeface="Times New Roman"/>
                        <a:cs typeface="Times New Roman"/>
                      </a:endParaRPr>
                    </a:p>
                  </a:txBody>
                  <a:tcPr marL="68580" marR="68580" marT="0" marB="0"/>
                </a:tc>
              </a:tr>
              <a:tr h="736601">
                <a:tc>
                  <a:txBody>
                    <a:bodyPr/>
                    <a:lstStyle/>
                    <a:p>
                      <a:pPr marL="0" marR="0" algn="l">
                        <a:spcBef>
                          <a:spcPts val="0"/>
                        </a:spcBef>
                        <a:spcAft>
                          <a:spcPts val="600"/>
                        </a:spcAft>
                        <a:tabLst>
                          <a:tab pos="692150" algn="l"/>
                        </a:tabLst>
                      </a:pPr>
                      <a:r>
                        <a:rPr lang="en-US" sz="2800">
                          <a:effectLst/>
                        </a:rPr>
                        <a:t>Stanford NER (MUC)</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0.27</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0.20</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0.23</a:t>
                      </a:r>
                      <a:endParaRPr lang="en-US" sz="2800">
                        <a:effectLst/>
                        <a:latin typeface="Times New Roman"/>
                        <a:ea typeface="Times New Roman"/>
                        <a:cs typeface="Times New Roman"/>
                      </a:endParaRPr>
                    </a:p>
                  </a:txBody>
                  <a:tcPr marL="68580" marR="68580" marT="0" marB="0"/>
                </a:tc>
              </a:tr>
              <a:tr h="736601">
                <a:tc>
                  <a:txBody>
                    <a:bodyPr/>
                    <a:lstStyle/>
                    <a:p>
                      <a:pPr marL="0" marR="0" algn="l">
                        <a:spcBef>
                          <a:spcPts val="0"/>
                        </a:spcBef>
                        <a:spcAft>
                          <a:spcPts val="600"/>
                        </a:spcAft>
                        <a:tabLst>
                          <a:tab pos="692150" algn="l"/>
                        </a:tabLst>
                      </a:pPr>
                      <a:r>
                        <a:rPr lang="en-US" sz="2800">
                          <a:effectLst/>
                        </a:rPr>
                        <a:t>Ritter et al. NER</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0.60</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0.34</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0.43</a:t>
                      </a:r>
                      <a:endParaRPr lang="en-US" sz="2800" b="1" dirty="0">
                        <a:effectLst/>
                        <a:latin typeface="Times New Roman"/>
                        <a:ea typeface="Times New Roman"/>
                        <a:cs typeface="Times New Roman"/>
                      </a:endParaRPr>
                    </a:p>
                  </a:txBody>
                  <a:tcPr marL="68580" marR="68580" marT="0" marB="0"/>
                </a:tc>
              </a:tr>
              <a:tr h="736601">
                <a:tc>
                  <a:txBody>
                    <a:bodyPr/>
                    <a:lstStyle/>
                    <a:p>
                      <a:pPr marL="0" marR="0" algn="l">
                        <a:spcBef>
                          <a:spcPts val="0"/>
                        </a:spcBef>
                        <a:spcAft>
                          <a:spcPts val="600"/>
                        </a:spcAft>
                        <a:tabLst>
                          <a:tab pos="692150" algn="l"/>
                        </a:tabLst>
                      </a:pPr>
                      <a:r>
                        <a:rPr lang="en-US" sz="2800">
                          <a:effectLst/>
                        </a:rPr>
                        <a:t>NLMM (Title)	</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0.09</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0.33</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0.14</a:t>
                      </a:r>
                      <a:endParaRPr lang="en-US" sz="2800">
                        <a:effectLst/>
                        <a:latin typeface="Times New Roman"/>
                        <a:ea typeface="Times New Roman"/>
                        <a:cs typeface="Times New Roman"/>
                      </a:endParaRPr>
                    </a:p>
                  </a:txBody>
                  <a:tcPr marL="68580" marR="68580" marT="0" marB="0"/>
                </a:tc>
              </a:tr>
              <a:tr h="736601">
                <a:tc>
                  <a:txBody>
                    <a:bodyPr/>
                    <a:lstStyle/>
                    <a:p>
                      <a:pPr marL="0" marR="0" algn="l">
                        <a:spcBef>
                          <a:spcPts val="0"/>
                        </a:spcBef>
                        <a:spcAft>
                          <a:spcPts val="600"/>
                        </a:spcAft>
                      </a:pPr>
                      <a:r>
                        <a:rPr lang="en-US" sz="2800">
                          <a:effectLst/>
                        </a:rPr>
                        <a:t>NLMM (Title + Page view)</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a:effectLst/>
                        </a:rPr>
                        <a:t>0.37</a:t>
                      </a:r>
                      <a:endParaRPr lang="en-US" sz="28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b="1" dirty="0">
                          <a:effectLst/>
                        </a:rPr>
                        <a:t>0.42</a:t>
                      </a:r>
                      <a:endParaRPr lang="en-US" sz="2800" b="1"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800" dirty="0">
                          <a:effectLst/>
                        </a:rPr>
                        <a:t>0.39</a:t>
                      </a:r>
                      <a:endParaRPr lang="en-US" sz="28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17804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 of Background Corpus Size</a:t>
            </a:r>
            <a:endParaRPr lang="en-US" b="1"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00200"/>
            <a:ext cx="5888232" cy="4525963"/>
          </a:xfrm>
          <a:prstGeom prst="rect">
            <a:avLst/>
          </a:prstGeom>
          <a:noFill/>
          <a:ln>
            <a:noFill/>
          </a:ln>
        </p:spPr>
      </p:pic>
    </p:spTree>
    <p:extLst>
      <p:ext uri="{BB962C8B-B14F-4D97-AF65-F5344CB8AC3E}">
        <p14:creationId xmlns:p14="http://schemas.microsoft.com/office/powerpoint/2010/main" val="9000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Adapting to a new class and domain</a:t>
            </a:r>
            <a:endParaRPr lang="en-US" b="1" dirty="0"/>
          </a:p>
        </p:txBody>
      </p:sp>
      <p:sp>
        <p:nvSpPr>
          <p:cNvPr id="3" name="Content Placeholder 2"/>
          <p:cNvSpPr>
            <a:spLocks noGrp="1"/>
          </p:cNvSpPr>
          <p:nvPr>
            <p:ph idx="1"/>
          </p:nvPr>
        </p:nvSpPr>
        <p:spPr/>
        <p:txBody>
          <a:bodyPr/>
          <a:lstStyle/>
          <a:p>
            <a:r>
              <a:rPr lang="en-US" dirty="0" smtClean="0"/>
              <a:t>New class: recognize any food or drink in a restaurant review</a:t>
            </a:r>
          </a:p>
          <a:p>
            <a:r>
              <a:rPr lang="en-US" dirty="0" smtClean="0"/>
              <a:t>Training data</a:t>
            </a:r>
          </a:p>
          <a:p>
            <a:pPr lvl="1"/>
            <a:r>
              <a:rPr lang="en-US" dirty="0" smtClean="0"/>
              <a:t>Menu items crawled from web</a:t>
            </a:r>
          </a:p>
          <a:p>
            <a:pPr lvl="1"/>
            <a:r>
              <a:rPr lang="en-US" dirty="0" smtClean="0"/>
              <a:t>Wikipedia food categories</a:t>
            </a:r>
          </a:p>
          <a:p>
            <a:pPr lvl="1"/>
            <a:r>
              <a:rPr lang="en-US" dirty="0" smtClean="0"/>
              <a:t>Search queries that lead to Yelp.com</a:t>
            </a:r>
          </a:p>
          <a:p>
            <a:r>
              <a:rPr lang="en-US" dirty="0" smtClean="0"/>
              <a:t>Evaluation</a:t>
            </a:r>
          </a:p>
          <a:p>
            <a:pPr lvl="1"/>
            <a:r>
              <a:rPr lang="en-US" dirty="0" smtClean="0"/>
              <a:t>200 labeled CitySearch &amp; Yelp reviews</a:t>
            </a:r>
          </a:p>
        </p:txBody>
      </p:sp>
    </p:spTree>
    <p:extLst>
      <p:ext uri="{BB962C8B-B14F-4D97-AF65-F5344CB8AC3E}">
        <p14:creationId xmlns:p14="http://schemas.microsoft.com/office/powerpoint/2010/main" val="2315104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Recognizing Food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715053"/>
              </p:ext>
            </p:extLst>
          </p:nvPr>
        </p:nvGraphicFramePr>
        <p:xfrm>
          <a:off x="1219200" y="1905000"/>
          <a:ext cx="6858000" cy="3886201"/>
        </p:xfrm>
        <a:graphic>
          <a:graphicData uri="http://schemas.openxmlformats.org/drawingml/2006/table">
            <a:tbl>
              <a:tblPr firstRow="1" firstCol="1" bandRow="1">
                <a:tableStyleId>{5C22544A-7EE6-4342-B048-85BDC9FD1C3A}</a:tableStyleId>
              </a:tblPr>
              <a:tblGrid>
                <a:gridCol w="3444457"/>
                <a:gridCol w="1297569"/>
                <a:gridCol w="943688"/>
                <a:gridCol w="1172286"/>
              </a:tblGrid>
              <a:tr h="863601">
                <a:tc>
                  <a:txBody>
                    <a:bodyPr/>
                    <a:lstStyle/>
                    <a:p>
                      <a:pPr marL="0" marR="0" algn="just">
                        <a:spcBef>
                          <a:spcPts val="0"/>
                        </a:spcBef>
                        <a:spcAft>
                          <a:spcPts val="600"/>
                        </a:spcAft>
                      </a:pPr>
                      <a:r>
                        <a:rPr lang="en-US" sz="2400" dirty="0">
                          <a:effectLst/>
                        </a:rPr>
                        <a:t> </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400">
                          <a:effectLst/>
                        </a:rPr>
                        <a:t>Precision</a:t>
                      </a:r>
                      <a:endParaRPr lang="en-US" sz="24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400">
                          <a:effectLst/>
                        </a:rPr>
                        <a:t>Recall</a:t>
                      </a:r>
                      <a:endParaRPr lang="en-US" sz="2400">
                        <a:effectLst/>
                        <a:latin typeface="Times New Roman"/>
                        <a:ea typeface="Times New Roman"/>
                        <a:cs typeface="Times New Roman"/>
                      </a:endParaRPr>
                    </a:p>
                  </a:txBody>
                  <a:tcPr marL="68580" marR="68580" marT="0" marB="0"/>
                </a:tc>
                <a:tc>
                  <a:txBody>
                    <a:bodyPr/>
                    <a:lstStyle/>
                    <a:p>
                      <a:pPr marL="0" marR="0" algn="ctr">
                        <a:spcBef>
                          <a:spcPts val="0"/>
                        </a:spcBef>
                        <a:spcAft>
                          <a:spcPts val="600"/>
                        </a:spcAft>
                      </a:pPr>
                      <a:r>
                        <a:rPr lang="en-US" sz="2400" dirty="0">
                          <a:effectLst/>
                        </a:rPr>
                        <a:t>F</a:t>
                      </a:r>
                      <a:r>
                        <a:rPr lang="en-US" sz="2400" baseline="-25000" dirty="0">
                          <a:effectLst/>
                        </a:rPr>
                        <a:t>1 </a:t>
                      </a:r>
                      <a:r>
                        <a:rPr lang="en-US" sz="2400" dirty="0">
                          <a:effectLst/>
                        </a:rPr>
                        <a:t>score</a:t>
                      </a:r>
                      <a:endParaRPr lang="en-US" sz="2400" dirty="0">
                        <a:effectLst/>
                        <a:latin typeface="Times New Roman"/>
                        <a:ea typeface="Times New Roman"/>
                        <a:cs typeface="Times New Roman"/>
                      </a:endParaRPr>
                    </a:p>
                  </a:txBody>
                  <a:tcPr marL="68580" marR="68580" marT="0" marB="0"/>
                </a:tc>
              </a:tr>
              <a:tr h="431800">
                <a:tc>
                  <a:txBody>
                    <a:bodyPr/>
                    <a:lstStyle/>
                    <a:p>
                      <a:pPr marL="0" marR="0" algn="l">
                        <a:spcBef>
                          <a:spcPts val="0"/>
                        </a:spcBef>
                        <a:spcAft>
                          <a:spcPts val="600"/>
                        </a:spcAft>
                      </a:pPr>
                      <a:r>
                        <a:rPr lang="en-US" sz="2400" dirty="0">
                          <a:effectLst/>
                        </a:rPr>
                        <a:t>NLMM (Query + MI-100)</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0.41</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0.26</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0.32</a:t>
                      </a:r>
                      <a:endParaRPr lang="en-US" sz="2400">
                        <a:effectLst/>
                        <a:latin typeface="Times New Roman"/>
                        <a:ea typeface="Times New Roman"/>
                        <a:cs typeface="Times New Roman"/>
                      </a:endParaRPr>
                    </a:p>
                  </a:txBody>
                  <a:tcPr marL="68580" marR="68580" marT="0" marB="0"/>
                </a:tc>
              </a:tr>
              <a:tr h="431800">
                <a:tc>
                  <a:txBody>
                    <a:bodyPr/>
                    <a:lstStyle/>
                    <a:p>
                      <a:pPr marL="0" marR="0" algn="l">
                        <a:spcBef>
                          <a:spcPts val="0"/>
                        </a:spcBef>
                        <a:spcAft>
                          <a:spcPts val="600"/>
                        </a:spcAft>
                      </a:pPr>
                      <a:r>
                        <a:rPr lang="en-US" sz="2400">
                          <a:effectLst/>
                        </a:rPr>
                        <a:t>NLMM (Wiki)</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0.58</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0.48</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0.53</a:t>
                      </a:r>
                      <a:endParaRPr lang="en-US" sz="2400">
                        <a:effectLst/>
                        <a:latin typeface="Times New Roman"/>
                        <a:ea typeface="Times New Roman"/>
                        <a:cs typeface="Times New Roman"/>
                      </a:endParaRPr>
                    </a:p>
                  </a:txBody>
                  <a:tcPr marL="68580" marR="68580" marT="0" marB="0"/>
                </a:tc>
              </a:tr>
              <a:tr h="431800">
                <a:tc>
                  <a:txBody>
                    <a:bodyPr/>
                    <a:lstStyle/>
                    <a:p>
                      <a:pPr marL="0" marR="0" algn="l">
                        <a:spcBef>
                          <a:spcPts val="0"/>
                        </a:spcBef>
                        <a:spcAft>
                          <a:spcPts val="600"/>
                        </a:spcAft>
                      </a:pPr>
                      <a:r>
                        <a:rPr lang="en-US" sz="2400">
                          <a:effectLst/>
                        </a:rPr>
                        <a:t>NLMM (Wiki + MI-100)</a:t>
                      </a:r>
                      <a:endParaRPr lang="en-US" sz="2400">
                        <a:effectLst/>
                        <a:latin typeface="Times New Roman"/>
                        <a:ea typeface="Times New Roman"/>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r">
                        <a:spcBef>
                          <a:spcPts val="0"/>
                        </a:spcBef>
                        <a:spcAft>
                          <a:spcPts val="600"/>
                        </a:spcAft>
                      </a:pPr>
                      <a:r>
                        <a:rPr lang="en-US" sz="2400" b="1" dirty="0">
                          <a:effectLst/>
                        </a:rPr>
                        <a:t>0.58</a:t>
                      </a:r>
                      <a:endParaRPr lang="en-US" sz="2400" b="1" dirty="0">
                        <a:effectLst/>
                        <a:latin typeface="Times New Roman"/>
                        <a:ea typeface="Times New Roman"/>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r">
                        <a:spcBef>
                          <a:spcPts val="0"/>
                        </a:spcBef>
                        <a:spcAft>
                          <a:spcPts val="600"/>
                        </a:spcAft>
                      </a:pPr>
                      <a:r>
                        <a:rPr lang="en-US" sz="2400" b="1" dirty="0">
                          <a:effectLst/>
                        </a:rPr>
                        <a:t>0.64</a:t>
                      </a:r>
                      <a:endParaRPr lang="en-US" sz="2400" b="1" dirty="0">
                        <a:effectLst/>
                        <a:latin typeface="Times New Roman"/>
                        <a:ea typeface="Times New Roman"/>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r">
                        <a:spcBef>
                          <a:spcPts val="0"/>
                        </a:spcBef>
                        <a:spcAft>
                          <a:spcPts val="600"/>
                        </a:spcAft>
                      </a:pPr>
                      <a:r>
                        <a:rPr lang="en-US" sz="2400" b="1" dirty="0">
                          <a:effectLst/>
                        </a:rPr>
                        <a:t>0.61</a:t>
                      </a:r>
                      <a:endParaRPr lang="en-US" sz="2400" b="1" dirty="0">
                        <a:effectLst/>
                        <a:latin typeface="Times New Roman"/>
                        <a:ea typeface="Times New Roman"/>
                        <a:cs typeface="Times New Roman"/>
                      </a:endParaRPr>
                    </a:p>
                  </a:txBody>
                  <a:tcPr marL="68580" marR="68580" marT="0" marB="0">
                    <a:lnB w="57150" cap="flat" cmpd="sng" algn="ctr">
                      <a:solidFill>
                        <a:schemeClr val="tx1"/>
                      </a:solidFill>
                      <a:prstDash val="solid"/>
                      <a:round/>
                      <a:headEnd type="none" w="med" len="med"/>
                      <a:tailEnd type="none" w="med" len="med"/>
                    </a:lnB>
                  </a:tcPr>
                </a:tc>
              </a:tr>
              <a:tr h="431800">
                <a:tc>
                  <a:txBody>
                    <a:bodyPr/>
                    <a:lstStyle/>
                    <a:p>
                      <a:pPr marL="0" marR="0" algn="l">
                        <a:spcBef>
                          <a:spcPts val="0"/>
                        </a:spcBef>
                        <a:spcAft>
                          <a:spcPts val="600"/>
                        </a:spcAft>
                      </a:pPr>
                      <a:r>
                        <a:rPr lang="en-US" sz="2400" dirty="0">
                          <a:effectLst/>
                        </a:rPr>
                        <a:t>Lookup (MI-10)</a:t>
                      </a:r>
                      <a:endParaRPr lang="en-US" sz="2400" dirty="0">
                        <a:effectLst/>
                        <a:latin typeface="Times New Roman"/>
                        <a:ea typeface="Times New Roman"/>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r">
                        <a:spcBef>
                          <a:spcPts val="0"/>
                        </a:spcBef>
                        <a:spcAft>
                          <a:spcPts val="600"/>
                        </a:spcAft>
                      </a:pPr>
                      <a:r>
                        <a:rPr lang="en-US" sz="2400">
                          <a:effectLst/>
                        </a:rPr>
                        <a:t>0.00</a:t>
                      </a:r>
                      <a:endParaRPr lang="en-US" sz="2400">
                        <a:effectLst/>
                        <a:latin typeface="Times New Roman"/>
                        <a:ea typeface="Times New Roman"/>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r">
                        <a:spcBef>
                          <a:spcPts val="0"/>
                        </a:spcBef>
                        <a:spcAft>
                          <a:spcPts val="600"/>
                        </a:spcAft>
                      </a:pPr>
                      <a:r>
                        <a:rPr lang="en-US" sz="2400">
                          <a:effectLst/>
                        </a:rPr>
                        <a:t>0.02</a:t>
                      </a:r>
                      <a:endParaRPr lang="en-US" sz="2400">
                        <a:effectLst/>
                        <a:latin typeface="Times New Roman"/>
                        <a:ea typeface="Times New Roman"/>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r">
                        <a:spcBef>
                          <a:spcPts val="0"/>
                        </a:spcBef>
                        <a:spcAft>
                          <a:spcPts val="600"/>
                        </a:spcAft>
                      </a:pPr>
                      <a:r>
                        <a:rPr lang="en-US" sz="2400" dirty="0">
                          <a:effectLst/>
                        </a:rPr>
                        <a:t>0.01</a:t>
                      </a:r>
                      <a:endParaRPr lang="en-US" sz="2400" dirty="0">
                        <a:effectLst/>
                        <a:latin typeface="Times New Roman"/>
                        <a:ea typeface="Times New Roman"/>
                        <a:cs typeface="Times New Roman"/>
                      </a:endParaRPr>
                    </a:p>
                  </a:txBody>
                  <a:tcPr marL="68580" marR="68580" marT="0" marB="0">
                    <a:lnT w="57150" cap="flat" cmpd="sng" algn="ctr">
                      <a:solidFill>
                        <a:schemeClr val="tx1"/>
                      </a:solidFill>
                      <a:prstDash val="solid"/>
                      <a:round/>
                      <a:headEnd type="none" w="med" len="med"/>
                      <a:tailEnd type="none" w="med" len="med"/>
                    </a:lnT>
                  </a:tcPr>
                </a:tc>
              </a:tr>
              <a:tr h="431800">
                <a:tc>
                  <a:txBody>
                    <a:bodyPr/>
                    <a:lstStyle/>
                    <a:p>
                      <a:pPr marL="0" marR="0" algn="l">
                        <a:spcBef>
                          <a:spcPts val="0"/>
                        </a:spcBef>
                        <a:spcAft>
                          <a:spcPts val="600"/>
                        </a:spcAft>
                      </a:pPr>
                      <a:r>
                        <a:rPr lang="en-US" sz="2400" dirty="0">
                          <a:effectLst/>
                        </a:rPr>
                        <a:t>Lookup (MI-100)</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0.27</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0.27</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0.27</a:t>
                      </a:r>
                      <a:endParaRPr lang="en-US" sz="2400">
                        <a:effectLst/>
                        <a:latin typeface="Times New Roman"/>
                        <a:ea typeface="Times New Roman"/>
                        <a:cs typeface="Times New Roman"/>
                      </a:endParaRPr>
                    </a:p>
                  </a:txBody>
                  <a:tcPr marL="68580" marR="68580" marT="0" marB="0"/>
                </a:tc>
              </a:tr>
              <a:tr h="431800">
                <a:tc>
                  <a:txBody>
                    <a:bodyPr/>
                    <a:lstStyle/>
                    <a:p>
                      <a:pPr marL="0" marR="0" algn="l">
                        <a:spcBef>
                          <a:spcPts val="0"/>
                        </a:spcBef>
                        <a:spcAft>
                          <a:spcPts val="600"/>
                        </a:spcAft>
                      </a:pPr>
                      <a:r>
                        <a:rPr lang="en-US" sz="2400" dirty="0">
                          <a:effectLst/>
                        </a:rPr>
                        <a:t>Lookup (MI-1000)</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dirty="0">
                          <a:effectLst/>
                        </a:rPr>
                        <a:t>0.25</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0.07</a:t>
                      </a:r>
                      <a:endParaRPr lang="en-US" sz="240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a:effectLst/>
                        </a:rPr>
                        <a:t>0.11</a:t>
                      </a:r>
                      <a:endParaRPr lang="en-US" sz="2400">
                        <a:effectLst/>
                        <a:latin typeface="Times New Roman"/>
                        <a:ea typeface="Times New Roman"/>
                        <a:cs typeface="Times New Roman"/>
                      </a:endParaRPr>
                    </a:p>
                  </a:txBody>
                  <a:tcPr marL="68580" marR="68580" marT="0" marB="0"/>
                </a:tc>
              </a:tr>
              <a:tr h="431800">
                <a:tc>
                  <a:txBody>
                    <a:bodyPr/>
                    <a:lstStyle/>
                    <a:p>
                      <a:pPr marL="0" marR="0" algn="l">
                        <a:spcBef>
                          <a:spcPts val="0"/>
                        </a:spcBef>
                        <a:spcAft>
                          <a:spcPts val="600"/>
                        </a:spcAft>
                      </a:pPr>
                      <a:r>
                        <a:rPr lang="en-US" sz="2400" dirty="0">
                          <a:effectLst/>
                        </a:rPr>
                        <a:t>Lookup (Wiki + MI-100)</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dirty="0">
                          <a:effectLst/>
                        </a:rPr>
                        <a:t>0.10</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dirty="0">
                          <a:effectLst/>
                        </a:rPr>
                        <a:t>0.37</a:t>
                      </a:r>
                      <a:endParaRPr lang="en-US" sz="2400" dirty="0">
                        <a:effectLst/>
                        <a:latin typeface="Times New Roman"/>
                        <a:ea typeface="Times New Roman"/>
                        <a:cs typeface="Times New Roman"/>
                      </a:endParaRPr>
                    </a:p>
                  </a:txBody>
                  <a:tcPr marL="68580" marR="68580" marT="0" marB="0"/>
                </a:tc>
                <a:tc>
                  <a:txBody>
                    <a:bodyPr/>
                    <a:lstStyle/>
                    <a:p>
                      <a:pPr marL="0" marR="0" algn="r">
                        <a:spcBef>
                          <a:spcPts val="0"/>
                        </a:spcBef>
                        <a:spcAft>
                          <a:spcPts val="600"/>
                        </a:spcAft>
                      </a:pPr>
                      <a:r>
                        <a:rPr lang="en-US" sz="2400" dirty="0">
                          <a:effectLst/>
                        </a:rPr>
                        <a:t>0.16</a:t>
                      </a:r>
                      <a:endParaRPr lang="en-US" sz="2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77422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Flexible NER </a:t>
            </a:r>
            <a:endParaRPr lang="en-US" b="1" dirty="0"/>
          </a:p>
        </p:txBody>
      </p:sp>
      <p:sp>
        <p:nvSpPr>
          <p:cNvPr id="3" name="Content Placeholder 2"/>
          <p:cNvSpPr>
            <a:spLocks noGrp="1"/>
          </p:cNvSpPr>
          <p:nvPr>
            <p:ph idx="1"/>
          </p:nvPr>
        </p:nvSpPr>
        <p:spPr/>
        <p:txBody>
          <a:bodyPr/>
          <a:lstStyle/>
          <a:p>
            <a:r>
              <a:rPr lang="en-US" dirty="0" smtClean="0"/>
              <a:t>Easy to build NER for new classes and domains</a:t>
            </a:r>
          </a:p>
          <a:p>
            <a:pPr lvl="1"/>
            <a:r>
              <a:rPr lang="en-US" dirty="0" smtClean="0"/>
              <a:t>Already built restaurants, games, movies, locations, …</a:t>
            </a:r>
          </a:p>
          <a:p>
            <a:r>
              <a:rPr lang="en-US" dirty="0" smtClean="0"/>
              <a:t>Performs as well as state-of-the-art NER</a:t>
            </a:r>
          </a:p>
          <a:p>
            <a:r>
              <a:rPr lang="en-US" dirty="0" smtClean="0"/>
              <a:t>Next steps: Adding additional context to improve recognition (class n-grams, co-occurrence models, related tweets)</a:t>
            </a:r>
          </a:p>
          <a:p>
            <a:r>
              <a:rPr lang="en-US" dirty="0" smtClean="0"/>
              <a:t>Fast.</a:t>
            </a:r>
          </a:p>
        </p:txBody>
      </p:sp>
    </p:spTree>
    <p:extLst>
      <p:ext uri="{BB962C8B-B14F-4D97-AF65-F5344CB8AC3E}">
        <p14:creationId xmlns:p14="http://schemas.microsoft.com/office/powerpoint/2010/main" val="1503833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19200"/>
            <a:ext cx="7772400" cy="1362075"/>
          </a:xfrm>
        </p:spPr>
        <p:txBody>
          <a:bodyPr/>
          <a:lstStyle/>
          <a:p>
            <a:r>
              <a:rPr lang="en-US" dirty="0" smtClean="0"/>
              <a:t>Querying  Human Activities</a:t>
            </a:r>
            <a:endParaRPr lang="en-US" dirty="0"/>
          </a:p>
        </p:txBody>
      </p:sp>
      <p:sp>
        <p:nvSpPr>
          <p:cNvPr id="5" name="Text Placeholder 4"/>
          <p:cNvSpPr>
            <a:spLocks noGrp="1"/>
          </p:cNvSpPr>
          <p:nvPr>
            <p:ph type="body" idx="1"/>
          </p:nvPr>
        </p:nvSpPr>
        <p:spPr>
          <a:xfrm>
            <a:off x="685800" y="2514600"/>
            <a:ext cx="7772400" cy="2971800"/>
          </a:xfrm>
        </p:spPr>
        <p:txBody>
          <a:bodyPr numCol="4">
            <a:normAutofit/>
          </a:bodyPr>
          <a:lstStyle/>
          <a:p>
            <a:r>
              <a:rPr lang="en-US" dirty="0">
                <a:solidFill>
                  <a:schemeClr val="tx1"/>
                </a:solidFill>
              </a:rPr>
              <a:t>w</a:t>
            </a:r>
            <a:r>
              <a:rPr lang="en-US" dirty="0" smtClean="0">
                <a:solidFill>
                  <a:schemeClr val="tx1"/>
                </a:solidFill>
              </a:rPr>
              <a:t>ith</a:t>
            </a:r>
          </a:p>
          <a:p>
            <a:endParaRPr lang="en-US" dirty="0" smtClean="0">
              <a:solidFill>
                <a:schemeClr val="tx1"/>
              </a:solidFill>
            </a:endParaRPr>
          </a:p>
          <a:p>
            <a:r>
              <a:rPr lang="en-US" dirty="0" smtClean="0">
                <a:solidFill>
                  <a:schemeClr val="tx1"/>
                </a:solidFill>
              </a:rPr>
              <a:t>Alex Bocharov</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Scott Counts</a:t>
            </a:r>
          </a:p>
          <a:p>
            <a:endParaRPr lang="en-US" dirty="0" smtClean="0">
              <a:solidFill>
                <a:schemeClr val="tx1"/>
              </a:solidFill>
            </a:endParaRPr>
          </a:p>
          <a:p>
            <a:r>
              <a:rPr lang="en-US" dirty="0" smtClean="0">
                <a:solidFill>
                  <a:schemeClr val="tx1"/>
                </a:solidFill>
              </a:rPr>
              <a:t>Munmun De Choudhury</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Danyel Fisher</a:t>
            </a:r>
          </a:p>
          <a:p>
            <a:endParaRPr lang="en-US" dirty="0" smtClean="0">
              <a:solidFill>
                <a:schemeClr val="tx1"/>
              </a:solidFill>
            </a:endParaRPr>
          </a:p>
          <a:p>
            <a:r>
              <a:rPr lang="en-US" dirty="0" smtClean="0">
                <a:solidFill>
                  <a:schemeClr val="tx1"/>
                </a:solidFill>
              </a:rPr>
              <a:t>Michael Gamon</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Patrick Pantel</a:t>
            </a:r>
          </a:p>
          <a:p>
            <a:endParaRPr lang="en-US" dirty="0" smtClean="0">
              <a:solidFill>
                <a:schemeClr val="tx1"/>
              </a:solidFill>
            </a:endParaRPr>
          </a:p>
          <a:p>
            <a:r>
              <a:rPr lang="en-US" dirty="0" smtClean="0">
                <a:solidFill>
                  <a:schemeClr val="tx1"/>
                </a:solidFill>
              </a:rPr>
              <a:t>Bo Thiesson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57601"/>
            <a:ext cx="94910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29" y="5486400"/>
            <a:ext cx="10096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486400"/>
            <a:ext cx="995627"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1" y="3567546"/>
            <a:ext cx="810492" cy="10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560619"/>
            <a:ext cx="1032092" cy="10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5451764"/>
            <a:ext cx="1033947" cy="104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532910"/>
            <a:ext cx="822386" cy="111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33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b="1" dirty="0" smtClean="0"/>
              <a:t>Learning from the World’s Experiences</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Use </a:t>
            </a:r>
            <a:r>
              <a:rPr lang="en-US" dirty="0"/>
              <a:t>social media as a fine-grained, </a:t>
            </a:r>
            <a:r>
              <a:rPr lang="en-US" dirty="0" smtClean="0"/>
              <a:t>large-scale fresh </a:t>
            </a:r>
            <a:r>
              <a:rPr lang="en-US" dirty="0"/>
              <a:t>record of people's actions, motivations and </a:t>
            </a:r>
            <a:r>
              <a:rPr lang="en-US" dirty="0" smtClean="0"/>
              <a:t>emotions</a:t>
            </a:r>
            <a:endParaRPr lang="en-US" dirty="0"/>
          </a:p>
          <a:p>
            <a:pPr marL="0" indent="0">
              <a:buNone/>
            </a:pPr>
            <a:endParaRPr lang="en-US" dirty="0" smtClean="0"/>
          </a:p>
          <a:p>
            <a:pPr marL="0" indent="0">
              <a:buNone/>
            </a:pPr>
            <a:r>
              <a:rPr lang="en-US" dirty="0" smtClean="0"/>
              <a:t>Our goal is to </a:t>
            </a:r>
            <a:r>
              <a:rPr lang="en-US" dirty="0" smtClean="0">
                <a:solidFill>
                  <a:schemeClr val="accent5"/>
                </a:solidFill>
              </a:rPr>
              <a:t>help people with their tasks and decisions </a:t>
            </a:r>
            <a:r>
              <a:rPr lang="en-US" dirty="0" smtClean="0"/>
              <a:t>by showing them </a:t>
            </a:r>
            <a:r>
              <a:rPr lang="en-US" dirty="0" smtClean="0">
                <a:solidFill>
                  <a:schemeClr val="accent5"/>
                </a:solidFill>
              </a:rPr>
              <a:t>what others have done </a:t>
            </a:r>
            <a:r>
              <a:rPr lang="en-US" dirty="0" smtClean="0"/>
              <a:t>in similar situations, </a:t>
            </a:r>
            <a:r>
              <a:rPr lang="en-US" dirty="0" smtClean="0">
                <a:solidFill>
                  <a:schemeClr val="accent5"/>
                </a:solidFill>
              </a:rPr>
              <a:t>why they did it</a:t>
            </a:r>
            <a:r>
              <a:rPr lang="en-US" dirty="0" smtClean="0"/>
              <a:t>, and </a:t>
            </a:r>
            <a:r>
              <a:rPr lang="en-US" dirty="0" smtClean="0">
                <a:solidFill>
                  <a:schemeClr val="accent5"/>
                </a:solidFill>
              </a:rPr>
              <a:t>how they felt afterwards</a:t>
            </a:r>
            <a:r>
              <a:rPr lang="en-US" dirty="0" smtClean="0"/>
              <a:t>.</a:t>
            </a:r>
          </a:p>
          <a:p>
            <a:pPr marL="0" indent="0">
              <a:buNone/>
            </a:pPr>
            <a:endParaRPr lang="en-US" dirty="0"/>
          </a:p>
          <a:p>
            <a:r>
              <a:rPr lang="en-US" dirty="0" smtClean="0"/>
              <a:t>Where to go wine tasting?</a:t>
            </a:r>
          </a:p>
          <a:p>
            <a:r>
              <a:rPr lang="en-US" dirty="0" smtClean="0"/>
              <a:t>Where do healthy people eat out?</a:t>
            </a:r>
          </a:p>
          <a:p>
            <a:r>
              <a:rPr lang="en-US" dirty="0" smtClean="0"/>
              <a:t>Find a café for studying</a:t>
            </a:r>
          </a:p>
          <a:p>
            <a:r>
              <a:rPr lang="en-US" dirty="0" smtClean="0"/>
              <a:t>What’s funny right now?</a:t>
            </a:r>
          </a:p>
          <a:p>
            <a:pPr marL="0" indent="0">
              <a:buNone/>
            </a:pPr>
            <a:endParaRPr lang="en-US" dirty="0" smtClean="0"/>
          </a:p>
        </p:txBody>
      </p:sp>
    </p:spTree>
    <p:extLst>
      <p:ext uri="{BB962C8B-B14F-4D97-AF65-F5344CB8AC3E}">
        <p14:creationId xmlns:p14="http://schemas.microsoft.com/office/powerpoint/2010/main" val="838892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Flow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4607307"/>
              </p:ext>
            </p:extLst>
          </p:nvPr>
        </p:nvGraphicFramePr>
        <p:xfrm>
          <a:off x="457200" y="1143000"/>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30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Flow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253477"/>
              </p:ext>
            </p:extLst>
          </p:nvPr>
        </p:nvGraphicFramePr>
        <p:xfrm>
          <a:off x="457200" y="1143000"/>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a:xfrm>
            <a:off x="457200" y="4343400"/>
            <a:ext cx="8229600" cy="2057400"/>
          </a:xfrm>
          <a:prstGeom prst="wedgeRectCallout">
            <a:avLst>
              <a:gd name="adj1" fmla="val -36353"/>
              <a:gd name="adj2" fmla="val -85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9413" indent="-342900"/>
            <a:r>
              <a:rPr lang="en-US" sz="2400" b="1" dirty="0" smtClean="0"/>
              <a:t>“Where do healthy people go to eat?”</a:t>
            </a:r>
            <a:endParaRPr lang="en-US" sz="2400" b="1" dirty="0">
              <a:sym typeface="Wingdings" pitchFamily="2" charset="2"/>
            </a:endParaRPr>
          </a:p>
          <a:p>
            <a:pPr marL="1649413" indent="-342900">
              <a:buFont typeface="Arial" pitchFamily="34" charset="0"/>
              <a:buChar char="•"/>
            </a:pPr>
            <a:r>
              <a:rPr lang="en-US" sz="2400" dirty="0" smtClean="0">
                <a:sym typeface="Wingdings" pitchFamily="2" charset="2"/>
              </a:rPr>
              <a:t>Experts on health</a:t>
            </a:r>
          </a:p>
          <a:p>
            <a:pPr marL="1649413" indent="-342900">
              <a:buFont typeface="Arial" pitchFamily="34" charset="0"/>
              <a:buChar char="•"/>
            </a:pPr>
            <a:r>
              <a:rPr lang="en-US" sz="2400" dirty="0">
                <a:sym typeface="Wingdings" pitchFamily="2" charset="2"/>
              </a:rPr>
              <a:t>P</a:t>
            </a:r>
            <a:r>
              <a:rPr lang="en-US" sz="2400" dirty="0" smtClean="0">
                <a:sym typeface="Wingdings" pitchFamily="2" charset="2"/>
              </a:rPr>
              <a:t>eople who exercise regularly</a:t>
            </a:r>
          </a:p>
          <a:p>
            <a:pPr marL="1649413" indent="-342900">
              <a:buFont typeface="Arial" pitchFamily="34" charset="0"/>
              <a:buChar char="•"/>
            </a:pPr>
            <a:r>
              <a:rPr lang="en-US" sz="2400" dirty="0">
                <a:sym typeface="Wingdings" pitchFamily="2" charset="2"/>
              </a:rPr>
              <a:t>P</a:t>
            </a:r>
            <a:r>
              <a:rPr lang="en-US" sz="2400" dirty="0" smtClean="0">
                <a:sym typeface="Wingdings" pitchFamily="2" charset="2"/>
              </a:rPr>
              <a:t>eople who Like/Follow health-related topics</a:t>
            </a:r>
            <a:endParaRPr lang="en-US" sz="2400" dirty="0"/>
          </a:p>
        </p:txBody>
      </p:sp>
    </p:spTree>
    <p:extLst>
      <p:ext uri="{BB962C8B-B14F-4D97-AF65-F5344CB8AC3E}">
        <p14:creationId xmlns:p14="http://schemas.microsoft.com/office/powerpoint/2010/main" val="254266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5271214"/>
              </p:ext>
            </p:extLst>
          </p:nvPr>
        </p:nvGraphicFramePr>
        <p:xfrm>
          <a:off x="457200" y="1295400"/>
          <a:ext cx="8229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p:txBody>
          <a:bodyPr/>
          <a:lstStyle/>
          <a:p>
            <a:r>
              <a:rPr lang="en-US" b="1" dirty="0" smtClean="0"/>
              <a:t>Where do people get donuts?</a:t>
            </a:r>
            <a:endParaRPr lang="en-US" b="1" dirty="0"/>
          </a:p>
        </p:txBody>
      </p:sp>
    </p:spTree>
    <p:extLst>
      <p:ext uri="{BB962C8B-B14F-4D97-AF65-F5344CB8AC3E}">
        <p14:creationId xmlns:p14="http://schemas.microsoft.com/office/powerpoint/2010/main" val="2294296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Flow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8435772"/>
              </p:ext>
            </p:extLst>
          </p:nvPr>
        </p:nvGraphicFramePr>
        <p:xfrm>
          <a:off x="457200" y="1143000"/>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a:xfrm>
            <a:off x="457200" y="4343400"/>
            <a:ext cx="8229600" cy="2057400"/>
          </a:xfrm>
          <a:prstGeom prst="wedgeRectCallout">
            <a:avLst>
              <a:gd name="adj1" fmla="val -8311"/>
              <a:gd name="adj2" fmla="val -89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9413" indent="-342900"/>
            <a:r>
              <a:rPr lang="en-US" sz="2400" b="1" dirty="0" smtClean="0"/>
              <a:t>“Where to go wine tasting?”</a:t>
            </a:r>
          </a:p>
          <a:p>
            <a:pPr marL="1649413" indent="-342900"/>
            <a:endParaRPr lang="en-US" sz="2400" dirty="0" smtClean="0"/>
          </a:p>
          <a:p>
            <a:pPr marL="1306513"/>
            <a:r>
              <a:rPr lang="en-US" sz="2400" dirty="0" smtClean="0"/>
              <a:t>What places are mentioned together with “wine tasting”?</a:t>
            </a:r>
            <a:endParaRPr lang="en-US" sz="2400" dirty="0"/>
          </a:p>
        </p:txBody>
      </p:sp>
    </p:spTree>
    <p:extLst>
      <p:ext uri="{BB962C8B-B14F-4D97-AF65-F5344CB8AC3E}">
        <p14:creationId xmlns:p14="http://schemas.microsoft.com/office/powerpoint/2010/main" val="631145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Flow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741772"/>
              </p:ext>
            </p:extLst>
          </p:nvPr>
        </p:nvGraphicFramePr>
        <p:xfrm>
          <a:off x="457200" y="1143000"/>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a:xfrm>
            <a:off x="457200" y="4343400"/>
            <a:ext cx="8229600" cy="2057400"/>
          </a:xfrm>
          <a:prstGeom prst="wedgeRectCallout">
            <a:avLst>
              <a:gd name="adj1" fmla="val 28373"/>
              <a:gd name="adj2" fmla="val -73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9413" indent="-342900"/>
            <a:r>
              <a:rPr lang="en-US" sz="2400" dirty="0" smtClean="0"/>
              <a:t>“</a:t>
            </a:r>
            <a:r>
              <a:rPr lang="en-US" sz="2400" b="1" dirty="0" smtClean="0"/>
              <a:t>Where to go wine tasting?</a:t>
            </a:r>
            <a:r>
              <a:rPr lang="en-US" sz="2400" dirty="0" smtClean="0"/>
              <a:t>”</a:t>
            </a:r>
          </a:p>
          <a:p>
            <a:pPr marL="1649413" indent="-342900"/>
            <a:endParaRPr lang="en-US" sz="2400" dirty="0" smtClean="0"/>
          </a:p>
          <a:p>
            <a:pPr marL="1306513"/>
            <a:r>
              <a:rPr lang="en-US" sz="2400" dirty="0" smtClean="0"/>
              <a:t>What mood and sentiment words were used to describe “Napa Valley”, “Loire”, …</a:t>
            </a:r>
            <a:endParaRPr lang="en-US" sz="2400" dirty="0"/>
          </a:p>
        </p:txBody>
      </p:sp>
    </p:spTree>
    <p:extLst>
      <p:ext uri="{BB962C8B-B14F-4D97-AF65-F5344CB8AC3E}">
        <p14:creationId xmlns:p14="http://schemas.microsoft.com/office/powerpoint/2010/main" val="2787665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915438"/>
              </p:ext>
            </p:extLst>
          </p:nvPr>
        </p:nvGraphicFramePr>
        <p:xfrm>
          <a:off x="457200" y="1143000"/>
          <a:ext cx="82296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521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results in a search</a:t>
            </a:r>
            <a:endParaRPr lang="en-US" b="1"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00" y="1524000"/>
            <a:ext cx="7750722" cy="542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00" y="2362200"/>
            <a:ext cx="7888224"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99" y="3962400"/>
            <a:ext cx="8183105" cy="83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6" name="Straight Connector 5"/>
          <p:cNvCxnSpPr/>
          <p:nvPr/>
        </p:nvCxnSpPr>
        <p:spPr>
          <a:xfrm>
            <a:off x="5410200" y="3352800"/>
            <a:ext cx="1981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4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fun results</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98195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07239"/>
            <a:ext cx="7481182" cy="79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36314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143000"/>
            <a:ext cx="7772400" cy="1362075"/>
          </a:xfrm>
        </p:spPr>
        <p:txBody>
          <a:bodyPr/>
          <a:lstStyle/>
          <a:p>
            <a:r>
              <a:rPr lang="en-US" dirty="0" err="1" smtClean="0"/>
              <a:t>Narco</a:t>
            </a:r>
            <a:r>
              <a:rPr lang="en-US" dirty="0" smtClean="0"/>
              <a:t>-Tweets: Social Media and Organized Crime</a:t>
            </a:r>
            <a:endParaRPr lang="en-US" dirty="0"/>
          </a:p>
        </p:txBody>
      </p:sp>
      <p:sp>
        <p:nvSpPr>
          <p:cNvPr id="5" name="Text Placeholder 4"/>
          <p:cNvSpPr>
            <a:spLocks noGrp="1"/>
          </p:cNvSpPr>
          <p:nvPr>
            <p:ph type="body" idx="1"/>
          </p:nvPr>
        </p:nvSpPr>
        <p:spPr>
          <a:xfrm>
            <a:off x="722313" y="2906713"/>
            <a:ext cx="7772400" cy="1208087"/>
          </a:xfrm>
        </p:spPr>
        <p:txBody>
          <a:bodyPr numCol="3"/>
          <a:lstStyle/>
          <a:p>
            <a:r>
              <a:rPr lang="en-US" dirty="0" smtClean="0">
                <a:solidFill>
                  <a:schemeClr val="tx1"/>
                </a:solidFill>
              </a:rPr>
              <a:t>With</a:t>
            </a:r>
          </a:p>
          <a:p>
            <a:r>
              <a:rPr lang="en-US" dirty="0" smtClean="0">
                <a:solidFill>
                  <a:schemeClr val="tx1"/>
                </a:solidFill>
              </a:rPr>
              <a:t>Andres Monroy-Hernandez</a:t>
            </a:r>
          </a:p>
          <a:p>
            <a:endParaRPr lang="en-US" dirty="0" smtClean="0">
              <a:solidFill>
                <a:schemeClr val="tx1"/>
              </a:solidFill>
            </a:endParaRPr>
          </a:p>
          <a:p>
            <a:endParaRPr lang="en-US" dirty="0">
              <a:solidFill>
                <a:schemeClr val="tx1"/>
              </a:solidFill>
            </a:endParaRPr>
          </a:p>
          <a:p>
            <a:r>
              <a:rPr lang="en-US" dirty="0">
                <a:solidFill>
                  <a:schemeClr val="tx1"/>
                </a:solidFill>
              </a:rPr>
              <a:t>d</a:t>
            </a:r>
            <a:r>
              <a:rPr lang="en-US" dirty="0" smtClean="0">
                <a:solidFill>
                  <a:schemeClr val="tx1"/>
                </a:solidFill>
              </a:rPr>
              <a:t>anah boyd</a:t>
            </a:r>
          </a:p>
          <a:p>
            <a:endParaRPr lang="en-US" dirty="0" smtClean="0">
              <a:solidFill>
                <a:schemeClr val="tx1"/>
              </a:solidFill>
            </a:endParaRPr>
          </a:p>
          <a:p>
            <a:endParaRPr lang="en-US" dirty="0">
              <a:solidFill>
                <a:schemeClr val="tx1"/>
              </a:solidFill>
            </a:endParaRPr>
          </a:p>
          <a:p>
            <a:r>
              <a:rPr lang="en-US" dirty="0" smtClean="0">
                <a:solidFill>
                  <a:schemeClr val="tx1"/>
                </a:solidFill>
              </a:rPr>
              <a:t>Scott Counts</a:t>
            </a:r>
            <a:endParaRPr lang="en-US" dirty="0">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10096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4114800"/>
            <a:ext cx="99718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7" y="4114800"/>
            <a:ext cx="1030468"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918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Mexican Drug War 2006-present</a:t>
            </a:r>
            <a:endParaRPr lang="en-US" b="1" dirty="0"/>
          </a:p>
        </p:txBody>
      </p:sp>
      <p:sp>
        <p:nvSpPr>
          <p:cNvPr id="5" name="Rectangle 4"/>
          <p:cNvSpPr/>
          <p:nvPr/>
        </p:nvSpPr>
        <p:spPr>
          <a:xfrm>
            <a:off x="1066800" y="6188425"/>
            <a:ext cx="4605941" cy="369332"/>
          </a:xfrm>
          <a:prstGeom prst="rect">
            <a:avLst/>
          </a:prstGeom>
        </p:spPr>
        <p:txBody>
          <a:bodyPr wrap="none">
            <a:spAutoFit/>
          </a:bodyPr>
          <a:lstStyle/>
          <a:p>
            <a:r>
              <a:rPr lang="en-US" dirty="0"/>
              <a:t>http://www.diegovalle.net/drug-war-map.html</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934200" cy="440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41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Media Usage  </a:t>
            </a:r>
            <a:endParaRPr lang="en-US" b="1"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0" indent="0">
              <a:buNone/>
            </a:pPr>
            <a:r>
              <a:rPr lang="en-US" dirty="0" smtClean="0"/>
              <a:t>People turning to social media for information when government and news fails</a:t>
            </a:r>
          </a:p>
          <a:p>
            <a:pPr marL="0" indent="0">
              <a:buNone/>
            </a:pPr>
            <a:endParaRPr lang="en-US" dirty="0"/>
          </a:p>
          <a:p>
            <a:pPr marL="0" indent="0">
              <a:buNone/>
            </a:pPr>
            <a:r>
              <a:rPr lang="en-US" dirty="0" smtClean="0"/>
              <a:t>We are applying “big data” analysis to better understand how people use social media; what role it plays; and how it can be improved</a:t>
            </a:r>
          </a:p>
          <a:p>
            <a:pPr marL="0" indent="0">
              <a:buNone/>
            </a:pPr>
            <a:endParaRPr lang="en-US" dirty="0" smtClean="0"/>
          </a:p>
          <a:p>
            <a:pPr marL="514350" indent="-514350">
              <a:buAutoNum type="arabicPeriod"/>
            </a:pPr>
            <a:r>
              <a:rPr lang="en-US" b="1" dirty="0" smtClean="0"/>
              <a:t>Participation patterns</a:t>
            </a:r>
            <a:endParaRPr lang="en-US" dirty="0" smtClean="0"/>
          </a:p>
          <a:p>
            <a:pPr marL="514350" indent="-514350">
              <a:buAutoNum type="arabicPeriod"/>
            </a:pPr>
            <a:r>
              <a:rPr lang="en-US" b="1" dirty="0" smtClean="0"/>
              <a:t>Aggregators/curators</a:t>
            </a:r>
          </a:p>
          <a:p>
            <a:pPr marL="514350" indent="-514350">
              <a:buAutoNum type="arabicPeriod"/>
            </a:pPr>
            <a:r>
              <a:rPr lang="en-US" b="1" dirty="0" smtClean="0"/>
              <a:t>Effects of regulation and intimidation</a:t>
            </a:r>
          </a:p>
          <a:p>
            <a:pPr marL="514350" indent="-514350">
              <a:buAutoNum type="arabicPeriod"/>
            </a:pPr>
            <a:endParaRPr lang="en-US" b="1" dirty="0"/>
          </a:p>
          <a:p>
            <a:pPr marL="0" indent="0">
              <a:buNone/>
            </a:pPr>
            <a:r>
              <a:rPr lang="en-US" dirty="0"/>
              <a:t>Data study from Aug 2010 and Nov </a:t>
            </a:r>
            <a:r>
              <a:rPr lang="en-US" dirty="0" smtClean="0"/>
              <a:t>2011</a:t>
            </a:r>
            <a:endParaRPr lang="en-US" dirty="0"/>
          </a:p>
        </p:txBody>
      </p:sp>
    </p:spTree>
    <p:extLst>
      <p:ext uri="{BB962C8B-B14F-4D97-AF65-F5344CB8AC3E}">
        <p14:creationId xmlns:p14="http://schemas.microsoft.com/office/powerpoint/2010/main" val="2530428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Platform-Building</a:t>
            </a:r>
            <a:endParaRPr lang="en-US" b="1" dirty="0"/>
          </a:p>
        </p:txBody>
      </p:sp>
      <p:sp>
        <p:nvSpPr>
          <p:cNvPr id="3" name="Content Placeholder 2"/>
          <p:cNvSpPr>
            <a:spLocks noGrp="1"/>
          </p:cNvSpPr>
          <p:nvPr>
            <p:ph idx="1"/>
          </p:nvPr>
        </p:nvSpPr>
        <p:spPr/>
        <p:txBody>
          <a:bodyPr>
            <a:normAutofit fontScale="92500"/>
          </a:bodyPr>
          <a:lstStyle/>
          <a:p>
            <a:endParaRPr lang="en-US" dirty="0"/>
          </a:p>
          <a:p>
            <a:r>
              <a:rPr lang="en-US" dirty="0" smtClean="0"/>
              <a:t>Learning to add structure to noisy social media</a:t>
            </a:r>
          </a:p>
          <a:p>
            <a:pPr lvl="1"/>
            <a:r>
              <a:rPr lang="en-US" dirty="0" smtClean="0"/>
              <a:t>Flexible named entity recognition</a:t>
            </a:r>
          </a:p>
          <a:p>
            <a:pPr lvl="1"/>
            <a:r>
              <a:rPr lang="en-US" dirty="0" smtClean="0"/>
              <a:t>Relationships between activities and locations</a:t>
            </a:r>
          </a:p>
          <a:p>
            <a:pPr lvl="1"/>
            <a:r>
              <a:rPr lang="en-US" dirty="0" smtClean="0"/>
              <a:t>Location inference</a:t>
            </a:r>
          </a:p>
          <a:p>
            <a:pPr lvl="1"/>
            <a:endParaRPr lang="en-US" dirty="0" smtClean="0"/>
          </a:p>
          <a:p>
            <a:r>
              <a:rPr lang="en-US" dirty="0" smtClean="0"/>
              <a:t>2 driving applications</a:t>
            </a:r>
          </a:p>
          <a:p>
            <a:pPr lvl="1"/>
            <a:r>
              <a:rPr lang="en-US" dirty="0" smtClean="0"/>
              <a:t>Querying Human Activities</a:t>
            </a:r>
          </a:p>
          <a:p>
            <a:pPr lvl="1"/>
            <a:r>
              <a:rPr lang="en-US" dirty="0" smtClean="0"/>
              <a:t>Social media analysis in context of ongoing crisis</a:t>
            </a:r>
          </a:p>
        </p:txBody>
      </p:sp>
    </p:spTree>
    <p:extLst>
      <p:ext uri="{BB962C8B-B14F-4D97-AF65-F5344CB8AC3E}">
        <p14:creationId xmlns:p14="http://schemas.microsoft.com/office/powerpoint/2010/main" val="138283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Social media tells us how about how people interact with the world and each other</a:t>
            </a:r>
          </a:p>
          <a:p>
            <a:r>
              <a:rPr lang="en-US" dirty="0" smtClean="0"/>
              <a:t>Building a platform to extract this knowledge</a:t>
            </a:r>
          </a:p>
          <a:p>
            <a:r>
              <a:rPr lang="en-US" dirty="0" smtClean="0"/>
              <a:t>Technical challenges in understanding noisy, unstructured text</a:t>
            </a:r>
          </a:p>
          <a:p>
            <a:pPr lvl="1"/>
            <a:r>
              <a:rPr lang="en-US" dirty="0" smtClean="0"/>
              <a:t>Entity recognition, location, relationships</a:t>
            </a:r>
          </a:p>
          <a:p>
            <a:r>
              <a:rPr lang="en-US" dirty="0" smtClean="0"/>
              <a:t>At the same time, learning about app scenarios through two projects at different scales</a:t>
            </a:r>
          </a:p>
          <a:p>
            <a:endParaRPr lang="en-US" dirty="0"/>
          </a:p>
        </p:txBody>
      </p:sp>
    </p:spTree>
    <p:extLst>
      <p:ext uri="{BB962C8B-B14F-4D97-AF65-F5344CB8AC3E}">
        <p14:creationId xmlns:p14="http://schemas.microsoft.com/office/powerpoint/2010/main" val="377008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 people drink with donuts?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4297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6273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Extra slides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9445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t>
            </a:r>
            <a:r>
              <a:rPr lang="en-US" b="1" dirty="0" err="1" smtClean="0"/>
              <a:t>Tweetable</a:t>
            </a:r>
            <a:r>
              <a:rPr lang="en-US" b="1" dirty="0" smtClean="0"/>
              <a: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Not all events are tweeted at the same rate?</a:t>
            </a:r>
          </a:p>
          <a:p>
            <a:pPr lvl="1"/>
            <a:r>
              <a:rPr lang="en-US" dirty="0" smtClean="0"/>
              <a:t>“I am drinking water”</a:t>
            </a:r>
          </a:p>
          <a:p>
            <a:pPr lvl="1"/>
            <a:r>
              <a:rPr lang="en-US" dirty="0" smtClean="0"/>
              <a:t>Intuition: how interesting is it?</a:t>
            </a:r>
          </a:p>
          <a:p>
            <a:r>
              <a:rPr lang="en-US" dirty="0" smtClean="0"/>
              <a:t>Can we quantify this intuition?</a:t>
            </a:r>
          </a:p>
          <a:p>
            <a:pPr lvl="1"/>
            <a:r>
              <a:rPr lang="en-US" dirty="0" smtClean="0"/>
              <a:t>Is it “change”? Expectation? Extremeness?</a:t>
            </a:r>
          </a:p>
          <a:p>
            <a:pPr lvl="1"/>
            <a:r>
              <a:rPr lang="en-US" dirty="0" smtClean="0"/>
              <a:t>Or sentiment, privacy, or something else</a:t>
            </a:r>
            <a:r>
              <a:rPr lang="en-US" dirty="0" smtClean="0"/>
              <a:t>?</a:t>
            </a:r>
          </a:p>
          <a:p>
            <a:pPr marL="0" indent="0">
              <a:buNone/>
            </a:pPr>
            <a:endParaRPr lang="en-US" dirty="0" smtClean="0"/>
          </a:p>
          <a:p>
            <a:pPr marL="0" indent="0">
              <a:buNone/>
            </a:pPr>
            <a:r>
              <a:rPr lang="en-US" dirty="0" smtClean="0"/>
              <a:t>“</a:t>
            </a:r>
            <a:r>
              <a:rPr lang="en-US" dirty="0"/>
              <a:t>OMG, I have to Tweet that! A Study of Factors that Influence Tweet </a:t>
            </a:r>
            <a:r>
              <a:rPr lang="en-US" dirty="0" smtClean="0"/>
              <a:t>Rates” </a:t>
            </a:r>
            <a:r>
              <a:rPr lang="en-US" i="1" dirty="0" smtClean="0"/>
              <a:t>to be in ICWSM-12.</a:t>
            </a:r>
            <a:endParaRPr lang="en-US" i="1" dirty="0" smtClean="0"/>
          </a:p>
        </p:txBody>
      </p:sp>
    </p:spTree>
    <p:extLst>
      <p:ext uri="{BB962C8B-B14F-4D97-AF65-F5344CB8AC3E}">
        <p14:creationId xmlns:p14="http://schemas.microsoft.com/office/powerpoint/2010/main" val="3296267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a:t>
            </a:r>
            <a:endParaRPr lang="en-US" b="1" dirty="0"/>
          </a:p>
        </p:txBody>
      </p:sp>
      <p:sp>
        <p:nvSpPr>
          <p:cNvPr id="3" name="Content Placeholder 2"/>
          <p:cNvSpPr>
            <a:spLocks noGrp="1"/>
          </p:cNvSpPr>
          <p:nvPr>
            <p:ph idx="1"/>
          </p:nvPr>
        </p:nvSpPr>
        <p:spPr/>
        <p:txBody>
          <a:bodyPr>
            <a:normAutofit lnSpcReduction="10000"/>
          </a:bodyPr>
          <a:lstStyle/>
          <a:p>
            <a:r>
              <a:rPr lang="en-US" dirty="0" smtClean="0"/>
              <a:t>12 months of weather-related tweets</a:t>
            </a:r>
          </a:p>
          <a:p>
            <a:pPr lvl="1"/>
            <a:r>
              <a:rPr lang="en-US" dirty="0" smtClean="0"/>
              <a:t>Trained classifier, 0.83 F-Score (0.8 </a:t>
            </a:r>
            <a:r>
              <a:rPr lang="en-US" dirty="0" err="1" smtClean="0"/>
              <a:t>prec</a:t>
            </a:r>
            <a:r>
              <a:rPr lang="en-US" dirty="0" smtClean="0"/>
              <a:t>, 0</a:t>
            </a:r>
          </a:p>
          <a:p>
            <a:r>
              <a:rPr lang="en-US" dirty="0" smtClean="0"/>
              <a:t>Infer location of users</a:t>
            </a:r>
          </a:p>
          <a:p>
            <a:r>
              <a:rPr lang="en-US" dirty="0" smtClean="0"/>
              <a:t>Graph daily rate of tweets for 50+ major cities</a:t>
            </a:r>
          </a:p>
          <a:p>
            <a:r>
              <a:rPr lang="en-US" dirty="0" smtClean="0"/>
              <a:t>Compare to underlying features of ground-truth weather</a:t>
            </a:r>
          </a:p>
          <a:p>
            <a:pPr lvl="1"/>
            <a:r>
              <a:rPr lang="en-US" dirty="0" smtClean="0"/>
              <a:t>Extremeness</a:t>
            </a:r>
          </a:p>
          <a:p>
            <a:pPr lvl="1"/>
            <a:r>
              <a:rPr lang="en-US" dirty="0" smtClean="0"/>
              <a:t>Expectation</a:t>
            </a:r>
          </a:p>
          <a:p>
            <a:pPr lvl="1"/>
            <a:r>
              <a:rPr lang="en-US" dirty="0" smtClean="0"/>
              <a:t>Change</a:t>
            </a:r>
            <a:endParaRPr lang="en-US" dirty="0"/>
          </a:p>
        </p:txBody>
      </p:sp>
    </p:spTree>
    <p:extLst>
      <p:ext uri="{BB962C8B-B14F-4D97-AF65-F5344CB8AC3E}">
        <p14:creationId xmlns:p14="http://schemas.microsoft.com/office/powerpoint/2010/main" val="2159755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Zoom in on data…</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03323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1437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kind of donuts do people eat?</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05120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20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the donuts data</a:t>
            </a:r>
            <a:endParaRPr lang="en-US" b="1" dirty="0"/>
          </a:p>
        </p:txBody>
      </p:sp>
      <p:sp>
        <p:nvSpPr>
          <p:cNvPr id="3" name="Content Placeholder 2"/>
          <p:cNvSpPr>
            <a:spLocks noGrp="1"/>
          </p:cNvSpPr>
          <p:nvPr>
            <p:ph idx="1"/>
          </p:nvPr>
        </p:nvSpPr>
        <p:spPr/>
        <p:txBody>
          <a:bodyPr/>
          <a:lstStyle/>
          <a:p>
            <a:r>
              <a:rPr lang="en-US" dirty="0" smtClean="0"/>
              <a:t>~180k tweets containing “donut” or “doughnuts” from 7 days of twitter </a:t>
            </a:r>
            <a:r>
              <a:rPr lang="en-US" dirty="0" err="1" smtClean="0"/>
              <a:t>firehose</a:t>
            </a:r>
            <a:r>
              <a:rPr lang="en-US" dirty="0"/>
              <a:t> </a:t>
            </a:r>
            <a:r>
              <a:rPr lang="en-US" dirty="0" smtClean="0"/>
              <a:t>(week of Feb 6)</a:t>
            </a:r>
          </a:p>
          <a:p>
            <a:pPr lvl="1"/>
            <a:r>
              <a:rPr lang="en-US" dirty="0" smtClean="0"/>
              <a:t>No disambiguation</a:t>
            </a:r>
          </a:p>
          <a:p>
            <a:endParaRPr lang="en-US" dirty="0"/>
          </a:p>
          <a:p>
            <a:r>
              <a:rPr lang="en-US" dirty="0" smtClean="0"/>
              <a:t>Associations are much sparser</a:t>
            </a:r>
          </a:p>
          <a:p>
            <a:pPr lvl="1"/>
            <a:r>
              <a:rPr lang="en-US" dirty="0" smtClean="0"/>
              <a:t>1000s of tweets about stores, drinks, </a:t>
            </a:r>
            <a:r>
              <a:rPr lang="en-US" dirty="0" err="1" smtClean="0"/>
              <a:t>etc</a:t>
            </a:r>
            <a:endParaRPr lang="en-US" dirty="0" smtClean="0"/>
          </a:p>
          <a:p>
            <a:endParaRPr lang="en-US" dirty="0"/>
          </a:p>
        </p:txBody>
      </p:sp>
    </p:spTree>
    <p:extLst>
      <p:ext uri="{BB962C8B-B14F-4D97-AF65-F5344CB8AC3E}">
        <p14:creationId xmlns:p14="http://schemas.microsoft.com/office/powerpoint/2010/main" val="80778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Building a platform</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Extract people’s interactions with each other and world</a:t>
            </a:r>
          </a:p>
          <a:p>
            <a:pPr marL="0" indent="0">
              <a:buNone/>
            </a:pPr>
            <a:endParaRPr lang="en-US" dirty="0"/>
          </a:p>
          <a:p>
            <a:r>
              <a:rPr lang="en-US" dirty="0" smtClean="0"/>
              <a:t>1) Building analysis functionality</a:t>
            </a:r>
          </a:p>
          <a:p>
            <a:pPr lvl="1"/>
            <a:r>
              <a:rPr lang="en-US" i="1" dirty="0" smtClean="0"/>
              <a:t>I’ll talk about Flexible Named Entity Recognition</a:t>
            </a:r>
          </a:p>
          <a:p>
            <a:pPr lvl="1"/>
            <a:endParaRPr lang="en-US" dirty="0" smtClean="0"/>
          </a:p>
          <a:p>
            <a:r>
              <a:rPr lang="en-US" dirty="0" smtClean="0"/>
              <a:t>2) What can “real-world” info be used for?</a:t>
            </a:r>
          </a:p>
          <a:p>
            <a:pPr lvl="1"/>
            <a:r>
              <a:rPr lang="en-US" i="1" dirty="0" smtClean="0"/>
              <a:t>I’ll describe 2 of the apps</a:t>
            </a:r>
            <a:r>
              <a:rPr lang="en-US" i="1" dirty="0"/>
              <a:t> </a:t>
            </a:r>
            <a:r>
              <a:rPr lang="en-US" i="1" dirty="0" smtClean="0"/>
              <a:t>I’ve been working on</a:t>
            </a:r>
          </a:p>
          <a:p>
            <a:pPr lvl="1"/>
            <a:endParaRPr lang="en-US" dirty="0"/>
          </a:p>
          <a:p>
            <a:r>
              <a:rPr lang="en-US" dirty="0" smtClean="0"/>
              <a:t>Also: What do we need to know about how people behave, to correctly interpret social media?</a:t>
            </a:r>
          </a:p>
          <a:p>
            <a:pPr lvl="1"/>
            <a:endParaRPr lang="en-US" dirty="0" smtClean="0"/>
          </a:p>
        </p:txBody>
      </p:sp>
    </p:spTree>
    <p:extLst>
      <p:ext uri="{BB962C8B-B14F-4D97-AF65-F5344CB8AC3E}">
        <p14:creationId xmlns:p14="http://schemas.microsoft.com/office/powerpoint/2010/main" val="287360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648200"/>
            <a:ext cx="7809365" cy="1295400"/>
          </a:xfrm>
          <a:prstGeom prst="rect">
            <a:avLst/>
          </a:prstGeom>
          <a:ln w="762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2"/>
                </a:solidFill>
              </a:rPr>
              <a:t>Understanding social behavior of </a:t>
            </a:r>
          </a:p>
          <a:p>
            <a:pPr algn="ctr"/>
            <a:r>
              <a:rPr lang="en-US" sz="2800" b="1" dirty="0" smtClean="0">
                <a:solidFill>
                  <a:schemeClr val="tx2"/>
                </a:solidFill>
              </a:rPr>
              <a:t>individuals and groups</a:t>
            </a:r>
            <a:endParaRPr lang="en-US" sz="2800" b="1" dirty="0">
              <a:solidFill>
                <a:schemeClr val="tx2"/>
              </a:solidFill>
            </a:endParaRPr>
          </a:p>
        </p:txBody>
      </p:sp>
      <p:sp>
        <p:nvSpPr>
          <p:cNvPr id="5" name="TextBox 4"/>
          <p:cNvSpPr txBox="1"/>
          <p:nvPr/>
        </p:nvSpPr>
        <p:spPr>
          <a:xfrm>
            <a:off x="533401" y="914400"/>
            <a:ext cx="7910668" cy="523220"/>
          </a:xfrm>
          <a:prstGeom prst="rect">
            <a:avLst/>
          </a:prstGeom>
          <a:noFill/>
        </p:spPr>
        <p:txBody>
          <a:bodyPr wrap="square" rtlCol="0">
            <a:spAutoFit/>
          </a:bodyPr>
          <a:lstStyle/>
          <a:p>
            <a:pPr algn="ctr"/>
            <a:r>
              <a:rPr lang="en-US" sz="2800" b="1" dirty="0" smtClean="0">
                <a:solidFill>
                  <a:schemeClr val="tx2"/>
                </a:solidFill>
              </a:rPr>
              <a:t>Societal, policy, and other external influences</a:t>
            </a:r>
            <a:endParaRPr lang="en-US" sz="2800" b="1" dirty="0">
              <a:solidFill>
                <a:schemeClr val="tx2"/>
              </a:solidFill>
            </a:endParaRPr>
          </a:p>
        </p:txBody>
      </p:sp>
      <p:grpSp>
        <p:nvGrpSpPr>
          <p:cNvPr id="6" name="Group 5"/>
          <p:cNvGrpSpPr/>
          <p:nvPr/>
        </p:nvGrpSpPr>
        <p:grpSpPr>
          <a:xfrm>
            <a:off x="1295400" y="1905000"/>
            <a:ext cx="6574132" cy="2438400"/>
            <a:chOff x="1524000" y="2209800"/>
            <a:chExt cx="6574132" cy="2438400"/>
          </a:xfrm>
        </p:grpSpPr>
        <p:sp>
          <p:nvSpPr>
            <p:cNvPr id="7" name="Rounded Rectangle 6"/>
            <p:cNvSpPr/>
            <p:nvPr/>
          </p:nvSpPr>
          <p:spPr>
            <a:xfrm>
              <a:off x="1524000" y="2209800"/>
              <a:ext cx="6574132" cy="2438400"/>
            </a:xfrm>
            <a:prstGeom prst="round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smtClean="0"/>
            </a:p>
            <a:p>
              <a:pPr algn="ctr"/>
              <a:endParaRPr lang="en-US" sz="4000" dirty="0" smtClean="0"/>
            </a:p>
            <a:p>
              <a:pPr algn="ctr"/>
              <a:endParaRPr lang="en-US" sz="4000" dirty="0"/>
            </a:p>
          </p:txBody>
        </p:sp>
        <p:grpSp>
          <p:nvGrpSpPr>
            <p:cNvPr id="8" name="Group 7"/>
            <p:cNvGrpSpPr/>
            <p:nvPr/>
          </p:nvGrpSpPr>
          <p:grpSpPr>
            <a:xfrm>
              <a:off x="4125663" y="2667000"/>
              <a:ext cx="1295003" cy="1400709"/>
              <a:chOff x="4204729" y="2641898"/>
              <a:chExt cx="1295003" cy="1400709"/>
            </a:xfrm>
          </p:grpSpPr>
          <p:sp>
            <p:nvSpPr>
              <p:cNvPr id="11" name="Smiley Face 10"/>
              <p:cNvSpPr/>
              <p:nvPr/>
            </p:nvSpPr>
            <p:spPr>
              <a:xfrm>
                <a:off x="4814329" y="2641898"/>
                <a:ext cx="609600" cy="609600"/>
              </a:xfrm>
              <a:prstGeom prst="smileyFac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Smiley Face 11"/>
              <p:cNvSpPr/>
              <p:nvPr/>
            </p:nvSpPr>
            <p:spPr>
              <a:xfrm>
                <a:off x="4890132" y="3433007"/>
                <a:ext cx="609600" cy="609600"/>
              </a:xfrm>
              <a:prstGeom prst="smileyFac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Smiley Face 12"/>
              <p:cNvSpPr/>
              <p:nvPr/>
            </p:nvSpPr>
            <p:spPr>
              <a:xfrm>
                <a:off x="4204729" y="3084433"/>
                <a:ext cx="609600" cy="609600"/>
              </a:xfrm>
              <a:prstGeom prst="smileyFace">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Box 8"/>
            <p:cNvSpPr txBox="1"/>
            <p:nvPr/>
          </p:nvSpPr>
          <p:spPr>
            <a:xfrm>
              <a:off x="5638800" y="2736502"/>
              <a:ext cx="2265829" cy="1384995"/>
            </a:xfrm>
            <a:prstGeom prst="rect">
              <a:avLst/>
            </a:prstGeom>
            <a:noFill/>
          </p:spPr>
          <p:txBody>
            <a:bodyPr wrap="square" rtlCol="0">
              <a:spAutoFit/>
            </a:bodyPr>
            <a:lstStyle/>
            <a:p>
              <a:pPr algn="ctr"/>
              <a:r>
                <a:rPr lang="en-US" sz="2800" b="1" dirty="0" smtClean="0">
                  <a:solidFill>
                    <a:schemeClr val="tx2"/>
                  </a:solidFill>
                </a:rPr>
                <a:t>Apps &amp;</a:t>
              </a:r>
            </a:p>
            <a:p>
              <a:pPr algn="ctr"/>
              <a:r>
                <a:rPr lang="en-US" sz="2800" b="1" dirty="0">
                  <a:solidFill>
                    <a:schemeClr val="tx2"/>
                  </a:solidFill>
                </a:rPr>
                <a:t>s</a:t>
              </a:r>
              <a:r>
                <a:rPr lang="en-US" sz="2800" b="1" dirty="0" smtClean="0">
                  <a:solidFill>
                    <a:schemeClr val="tx2"/>
                  </a:solidFill>
                </a:rPr>
                <a:t>ocial experiences</a:t>
              </a:r>
            </a:p>
          </p:txBody>
        </p:sp>
        <p:sp>
          <p:nvSpPr>
            <p:cNvPr id="10" name="Rectangle 9"/>
            <p:cNvSpPr/>
            <p:nvPr/>
          </p:nvSpPr>
          <p:spPr>
            <a:xfrm>
              <a:off x="1532215" y="2239514"/>
              <a:ext cx="2593448" cy="2349641"/>
            </a:xfrm>
            <a:prstGeom prst="rect">
              <a:avLst/>
            </a:prstGeom>
            <a:noFill/>
            <a:ln w="3175">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tx2"/>
                  </a:solidFill>
                </a:rPr>
                <a:t>Social media data analysis</a:t>
              </a:r>
              <a:endParaRPr lang="en-US" sz="2800" b="1" dirty="0">
                <a:solidFill>
                  <a:schemeClr val="tx2"/>
                </a:solidFill>
              </a:endParaRPr>
            </a:p>
          </p:txBody>
        </p:sp>
      </p:grpSp>
      <p:cxnSp>
        <p:nvCxnSpPr>
          <p:cNvPr id="14" name="Straight Connector 13"/>
          <p:cNvCxnSpPr/>
          <p:nvPr/>
        </p:nvCxnSpPr>
        <p:spPr>
          <a:xfrm flipH="1">
            <a:off x="685800" y="4648200"/>
            <a:ext cx="7809366"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685800" y="1682536"/>
            <a:ext cx="7809367" cy="0"/>
          </a:xfrm>
          <a:prstGeom prst="line">
            <a:avLst/>
          </a:prstGeom>
          <a:ln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609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7772400" cy="1362075"/>
          </a:xfrm>
        </p:spPr>
        <p:txBody>
          <a:bodyPr>
            <a:normAutofit fontScale="90000"/>
          </a:bodyPr>
          <a:lstStyle/>
          <a:p>
            <a:r>
              <a:rPr lang="en-US" dirty="0" smtClean="0"/>
              <a:t>Flexible Named Entity Recognition with N-gram Markov Models</a:t>
            </a:r>
            <a:endParaRPr lang="en-US" dirty="0"/>
          </a:p>
        </p:txBody>
      </p:sp>
      <p:sp>
        <p:nvSpPr>
          <p:cNvPr id="5" name="Text Placeholder 4"/>
          <p:cNvSpPr>
            <a:spLocks noGrp="1"/>
          </p:cNvSpPr>
          <p:nvPr>
            <p:ph type="body" idx="1"/>
          </p:nvPr>
        </p:nvSpPr>
        <p:spPr>
          <a:xfrm>
            <a:off x="722313" y="3429000"/>
            <a:ext cx="7772400" cy="977900"/>
          </a:xfrm>
        </p:spPr>
        <p:txBody>
          <a:bodyPr numCol="3">
            <a:normAutofit/>
          </a:bodyPr>
          <a:lstStyle/>
          <a:p>
            <a:r>
              <a:rPr lang="en-US" dirty="0" smtClean="0">
                <a:solidFill>
                  <a:schemeClr val="tx1"/>
                </a:solidFill>
              </a:rPr>
              <a:t>with</a:t>
            </a:r>
          </a:p>
          <a:p>
            <a:r>
              <a:rPr lang="en-US" dirty="0" smtClean="0">
                <a:solidFill>
                  <a:schemeClr val="tx1"/>
                </a:solidFill>
              </a:rPr>
              <a:t>Chun-Kai Wang</a:t>
            </a:r>
          </a:p>
          <a:p>
            <a:endParaRPr lang="en-US" dirty="0" smtClean="0">
              <a:solidFill>
                <a:schemeClr val="tx1"/>
              </a:solidFill>
            </a:endParaRPr>
          </a:p>
          <a:p>
            <a:r>
              <a:rPr lang="en-US" dirty="0" smtClean="0">
                <a:solidFill>
                  <a:schemeClr val="tx1"/>
                </a:solidFill>
              </a:rPr>
              <a:t>Ming-Wei Chang</a:t>
            </a:r>
          </a:p>
          <a:p>
            <a:endParaRPr lang="en-US" dirty="0" smtClean="0">
              <a:solidFill>
                <a:schemeClr val="tx1"/>
              </a:solidFill>
            </a:endParaRPr>
          </a:p>
          <a:p>
            <a:r>
              <a:rPr lang="en-US" dirty="0" smtClean="0">
                <a:solidFill>
                  <a:schemeClr val="tx1"/>
                </a:solidFill>
              </a:rPr>
              <a:t>Paul Hsu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43413"/>
            <a:ext cx="999226" cy="134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443413"/>
            <a:ext cx="10668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19600"/>
            <a:ext cx="11811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129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6861</TotalTime>
  <Words>2968</Words>
  <Application>Microsoft Office PowerPoint</Application>
  <PresentationFormat>On-screen Show (4:3)</PresentationFormat>
  <Paragraphs>460</Paragraphs>
  <Slides>43</Slides>
  <Notes>23</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Learning about the world through social media</vt:lpstr>
      <vt:lpstr>PowerPoint Presentation</vt:lpstr>
      <vt:lpstr>Where do people get donuts?</vt:lpstr>
      <vt:lpstr>What do people drink with donuts?</vt:lpstr>
      <vt:lpstr>What kind of donuts do people eat?</vt:lpstr>
      <vt:lpstr>About the donuts data</vt:lpstr>
      <vt:lpstr>Building a platform</vt:lpstr>
      <vt:lpstr>PowerPoint Presentation</vt:lpstr>
      <vt:lpstr>Flexible Named Entity Recognition with N-gram Markov Models</vt:lpstr>
      <vt:lpstr>Flexible Named Entity Recognition</vt:lpstr>
      <vt:lpstr>B-I-O model</vt:lpstr>
      <vt:lpstr>Combining with N-gram model</vt:lpstr>
      <vt:lpstr>N-Gram Markov Model</vt:lpstr>
      <vt:lpstr>Joint probability of words and tags</vt:lpstr>
      <vt:lpstr>NLMM</vt:lpstr>
      <vt:lpstr>Building a foreground language model</vt:lpstr>
      <vt:lpstr>Evaluation</vt:lpstr>
      <vt:lpstr>Overall Results</vt:lpstr>
      <vt:lpstr>People recognition results</vt:lpstr>
      <vt:lpstr>Location recognition results</vt:lpstr>
      <vt:lpstr>Organization</vt:lpstr>
      <vt:lpstr>Effect of Background Corpus Size</vt:lpstr>
      <vt:lpstr>Adapting to a new class and domain</vt:lpstr>
      <vt:lpstr>Recognizing Food</vt:lpstr>
      <vt:lpstr>Summary of Flexible NER </vt:lpstr>
      <vt:lpstr>Querying  Human Activities</vt:lpstr>
      <vt:lpstr>Learning from the World’s Experiences</vt:lpstr>
      <vt:lpstr>Analysis Flow</vt:lpstr>
      <vt:lpstr>Analysis Flow</vt:lpstr>
      <vt:lpstr>Analysis Flow</vt:lpstr>
      <vt:lpstr>Analysis Flow</vt:lpstr>
      <vt:lpstr>Status</vt:lpstr>
      <vt:lpstr>Simple results in a search</vt:lpstr>
      <vt:lpstr>Some fun results</vt:lpstr>
      <vt:lpstr>Narco-Tweets: Social Media and Organized Crime</vt:lpstr>
      <vt:lpstr>Mexican Drug War 2006-present</vt:lpstr>
      <vt:lpstr>Social Media Usage  </vt:lpstr>
      <vt:lpstr>Platform-Building</vt:lpstr>
      <vt:lpstr>Conclusions</vt:lpstr>
      <vt:lpstr>Extra slides</vt:lpstr>
      <vt:lpstr>What is Tweetable?</vt:lpstr>
      <vt:lpstr>Experiment</vt:lpstr>
      <vt:lpstr>Zoom in on data…</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Emre Kiciman</dc:creator>
  <cp:lastModifiedBy>Emre Kiciman</cp:lastModifiedBy>
  <cp:revision>90</cp:revision>
  <dcterms:created xsi:type="dcterms:W3CDTF">2012-02-05T20:16:48Z</dcterms:created>
  <dcterms:modified xsi:type="dcterms:W3CDTF">2012-02-29T06:14:51Z</dcterms:modified>
</cp:coreProperties>
</file>