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471" r:id="rId3"/>
    <p:sldId id="468" r:id="rId4"/>
    <p:sldId id="469" r:id="rId5"/>
    <p:sldId id="470" r:id="rId6"/>
    <p:sldId id="474" r:id="rId7"/>
    <p:sldId id="466" r:id="rId8"/>
    <p:sldId id="472" r:id="rId9"/>
    <p:sldId id="475" r:id="rId10"/>
    <p:sldId id="477" r:id="rId11"/>
    <p:sldId id="478" r:id="rId12"/>
    <p:sldId id="483" r:id="rId13"/>
    <p:sldId id="489" r:id="rId14"/>
    <p:sldId id="480" r:id="rId15"/>
    <p:sldId id="484" r:id="rId16"/>
    <p:sldId id="485" r:id="rId17"/>
    <p:sldId id="488" r:id="rId18"/>
    <p:sldId id="490" r:id="rId19"/>
    <p:sldId id="482" r:id="rId20"/>
    <p:sldId id="491" r:id="rId21"/>
    <p:sldId id="486" r:id="rId22"/>
    <p:sldId id="493" r:id="rId23"/>
    <p:sldId id="494" r:id="rId24"/>
    <p:sldId id="495" r:id="rId25"/>
    <p:sldId id="496" r:id="rId26"/>
    <p:sldId id="497" r:id="rId27"/>
    <p:sldId id="537" r:id="rId28"/>
    <p:sldId id="502" r:id="rId29"/>
    <p:sldId id="503" r:id="rId30"/>
    <p:sldId id="504" r:id="rId31"/>
    <p:sldId id="505" r:id="rId32"/>
    <p:sldId id="506" r:id="rId33"/>
    <p:sldId id="507" r:id="rId34"/>
    <p:sldId id="508" r:id="rId35"/>
    <p:sldId id="509" r:id="rId36"/>
    <p:sldId id="510" r:id="rId37"/>
    <p:sldId id="511" r:id="rId38"/>
    <p:sldId id="512" r:id="rId39"/>
    <p:sldId id="513" r:id="rId40"/>
    <p:sldId id="514" r:id="rId41"/>
    <p:sldId id="515" r:id="rId42"/>
    <p:sldId id="516" r:id="rId43"/>
    <p:sldId id="517" r:id="rId44"/>
    <p:sldId id="518" r:id="rId45"/>
    <p:sldId id="519" r:id="rId46"/>
    <p:sldId id="520" r:id="rId47"/>
    <p:sldId id="521" r:id="rId48"/>
    <p:sldId id="522" r:id="rId49"/>
    <p:sldId id="523" r:id="rId50"/>
    <p:sldId id="524" r:id="rId51"/>
    <p:sldId id="525" r:id="rId52"/>
    <p:sldId id="526" r:id="rId53"/>
    <p:sldId id="527" r:id="rId54"/>
    <p:sldId id="528" r:id="rId55"/>
    <p:sldId id="529" r:id="rId56"/>
    <p:sldId id="530" r:id="rId57"/>
    <p:sldId id="531" r:id="rId58"/>
    <p:sldId id="532" r:id="rId59"/>
    <p:sldId id="533" r:id="rId60"/>
    <p:sldId id="534" r:id="rId61"/>
    <p:sldId id="535" r:id="rId62"/>
    <p:sldId id="536" r:id="rId63"/>
    <p:sldId id="492" r:id="rId64"/>
    <p:sldId id="441" r:id="rId65"/>
    <p:sldId id="445" r:id="rId66"/>
    <p:sldId id="498" r:id="rId67"/>
    <p:sldId id="499" r:id="rId68"/>
    <p:sldId id="501" r:id="rId69"/>
    <p:sldId id="432" r:id="rId70"/>
    <p:sldId id="421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5" autoAdjust="0"/>
    <p:restoredTop sz="78662" autoAdjust="0"/>
  </p:normalViewPr>
  <p:slideViewPr>
    <p:cSldViewPr>
      <p:cViewPr varScale="1">
        <p:scale>
          <a:sx n="84" d="100"/>
          <a:sy n="84" d="100"/>
        </p:scale>
        <p:origin x="-1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root:Users:ej:Documents:phd:schism:partitioning_exp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root:Users:ej:Documents:phd:schism:partitioning_exp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root:Users:ej:Documents:phd:schism:partitioning_ex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90766361694667"/>
          <c:y val="0.183962264150943"/>
          <c:w val="0.837694911111819"/>
          <c:h val="0.692095342445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Schism</c:v>
                </c:pt>
              </c:strCache>
            </c:strRef>
          </c:tx>
          <c:spPr>
            <a:solidFill>
              <a:srgbClr val="FF0000"/>
            </a:solidFill>
            <a:ln w="15875" cmpd="sng"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-0.0128205659515233"/>
                  <c:y val="-0.00235849056603774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12355829003156"/>
                  <c:y val="0.0047166097162383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4844857449499"/>
                  <c:y val="0.0023583048581190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539811066126865"/>
                  <c:y val="-0.00235849056603774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472334682861008"/>
                  <c:y val="-8.64769884318353E-1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10121510620889"/>
                  <c:y val="0.0094337765562323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674763832658569"/>
                  <c:y val="0.0070754716981131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Sheet1!$L$3:$L$4</c:f>
              <c:strCache>
                <c:ptCount val="2"/>
                <c:pt idx="0">
                  <c:v>YahooBench-A</c:v>
                </c:pt>
                <c:pt idx="1">
                  <c:v>YahooBench-E</c:v>
                </c:pt>
              </c:strCache>
            </c:strRef>
          </c:cat>
          <c:val>
            <c:numRef>
              <c:f>Sheet1!$M$3:$M$4</c:f>
              <c:numCache>
                <c:formatCode>0.0%</c:formatCode>
                <c:ptCount val="2"/>
                <c:pt idx="0" formatCode="0%">
                  <c:v>0.0</c:v>
                </c:pt>
                <c:pt idx="1">
                  <c:v>0.0021</c:v>
                </c:pt>
              </c:numCache>
            </c:numRef>
          </c:val>
        </c:ser>
        <c:ser>
          <c:idx val="1"/>
          <c:order val="1"/>
          <c:tx>
            <c:strRef>
              <c:f>Sheet1!$N$2</c:f>
              <c:strCache>
                <c:ptCount val="1"/>
                <c:pt idx="0">
                  <c:v>Manual</c:v>
                </c:pt>
              </c:strCache>
            </c:strRef>
          </c:tx>
          <c:spPr>
            <a:solidFill>
              <a:srgbClr val="FFFF00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-0.00134958079632758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0663659451475448"/>
                  <c:y val="-1.85707918585648E-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53981637922789"/>
                  <c:y val="0.0023583048581190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pPr>
                      <a:defRPr lang="en-US" sz="1800"/>
                    </a:pPr>
                    <a:r>
                      <a:rPr lang="en-US" sz="1800"/>
                      <a:t>??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134952766531714"/>
                  <c:y val="-0.00943396226415094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269905533063428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269905533063438"/>
                  <c:y val="0.0070754716981131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Sheet1!$L$3:$L$4</c:f>
              <c:strCache>
                <c:ptCount val="2"/>
                <c:pt idx="0">
                  <c:v>YahooBench-A</c:v>
                </c:pt>
                <c:pt idx="1">
                  <c:v>YahooBench-E</c:v>
                </c:pt>
              </c:strCache>
            </c:strRef>
          </c:cat>
          <c:val>
            <c:numRef>
              <c:f>Sheet1!$N$3:$N$4</c:f>
              <c:numCache>
                <c:formatCode>0.00%</c:formatCode>
                <c:ptCount val="2"/>
                <c:pt idx="0" formatCode="0%">
                  <c:v>0.0</c:v>
                </c:pt>
                <c:pt idx="1">
                  <c:v>0.0016</c:v>
                </c:pt>
              </c:numCache>
            </c:numRef>
          </c:val>
        </c:ser>
        <c:ser>
          <c:idx val="2"/>
          <c:order val="2"/>
          <c:tx>
            <c:strRef>
              <c:f>Sheet1!$O$2</c:f>
              <c:strCache>
                <c:ptCount val="1"/>
                <c:pt idx="0">
                  <c:v>Replication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-0.00404858299595142"/>
                  <c:y val="0.00943396226415094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472334682860999"/>
                  <c:y val="0.0047169811320754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607292762493757"/>
                  <c:y val="0.0047169811320754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337381916329295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269905533063428"/>
                  <c:y val="-0.0212264150943396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n-US" sz="1800" spc="-1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202429149797571"/>
                  <c:y val="-8.64769884318353E-1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0674763832658569"/>
                  <c:y val="0.00707547169811321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Sheet1!$L$3:$L$4</c:f>
              <c:strCache>
                <c:ptCount val="2"/>
                <c:pt idx="0">
                  <c:v>YahooBench-A</c:v>
                </c:pt>
                <c:pt idx="1">
                  <c:v>YahooBench-E</c:v>
                </c:pt>
              </c:strCache>
            </c:strRef>
          </c:cat>
          <c:val>
            <c:numRef>
              <c:f>Sheet1!$O$3:$O$4</c:f>
              <c:numCache>
                <c:formatCode>0.0%</c:formatCode>
                <c:ptCount val="2"/>
                <c:pt idx="0" formatCode="0%">
                  <c:v>0.5</c:v>
                </c:pt>
                <c:pt idx="1">
                  <c:v>0.05061</c:v>
                </c:pt>
              </c:numCache>
            </c:numRef>
          </c:val>
        </c:ser>
        <c:ser>
          <c:idx val="3"/>
          <c:order val="3"/>
          <c:tx>
            <c:strRef>
              <c:f>Sheet1!$P$2</c:f>
              <c:strCache>
                <c:ptCount val="1"/>
                <c:pt idx="0">
                  <c:v>Hashing</c:v>
                </c:pt>
              </c:strCache>
            </c:strRef>
          </c:tx>
          <c:spPr>
            <a:solidFill>
              <a:srgbClr val="86FF76"/>
            </a:solidFill>
            <a:ln w="15875" cmpd="sng">
              <a:solidFill>
                <a:schemeClr val="tx1"/>
              </a:solidFill>
            </a:ln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944669365722002"/>
                  <c:y val="-0.00943396226415098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809711286089239"/>
                  <c:y val="-0.0165094339622642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725270171188115"/>
                  <c:y val="0.00235830485811915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0674763832658569"/>
                  <c:y val="-0.011792452830188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539800439924756"/>
                  <c:y val="0.0047169811320754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Sheet1!$L$3:$L$4</c:f>
              <c:strCache>
                <c:ptCount val="2"/>
                <c:pt idx="0">
                  <c:v>YahooBench-A</c:v>
                </c:pt>
                <c:pt idx="1">
                  <c:v>YahooBench-E</c:v>
                </c:pt>
              </c:strCache>
            </c:strRef>
          </c:cat>
          <c:val>
            <c:numRef>
              <c:f>Sheet1!$P$3:$P$4</c:f>
              <c:numCache>
                <c:formatCode>0.0%</c:formatCode>
                <c:ptCount val="2"/>
                <c:pt idx="0" formatCode="0%">
                  <c:v>0.0</c:v>
                </c:pt>
                <c:pt idx="1">
                  <c:v>0.8591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6345768"/>
        <c:axId val="636349096"/>
      </c:barChart>
      <c:catAx>
        <c:axId val="636345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en-US"/>
          </a:p>
        </c:txPr>
        <c:crossAx val="636349096"/>
        <c:crosses val="autoZero"/>
        <c:auto val="1"/>
        <c:lblAlgn val="ctr"/>
        <c:lblOffset val="100"/>
        <c:noMultiLvlLbl val="0"/>
      </c:catAx>
      <c:valAx>
        <c:axId val="636349096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en-US"/>
          </a:p>
        </c:txPr>
        <c:crossAx val="636345768"/>
        <c:crosses val="autoZero"/>
        <c:crossBetween val="between"/>
        <c:majorUnit val="0.2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0565370708661417"/>
          <c:y val="0.00157624792313805"/>
          <c:w val="0.881831604749847"/>
          <c:h val="0.084111573317486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US" sz="2000"/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90766361694667"/>
          <c:y val="0.175830334556597"/>
          <c:w val="0.837694911111819"/>
          <c:h val="0.66776516905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Schism</c:v>
                </c:pt>
              </c:strCache>
            </c:strRef>
          </c:tx>
          <c:spPr>
            <a:solidFill>
              <a:srgbClr val="FF0000"/>
            </a:solidFill>
            <a:ln w="15875" cmpd="sng"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-0.014844857449499"/>
                  <c:y val="0.0023583048581190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539811066126865"/>
                  <c:y val="-0.00235849056603774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472334682861008"/>
                  <c:y val="-8.64769884318355E-1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10121510620889"/>
                  <c:y val="0.0094337765562323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674763832658569"/>
                  <c:y val="0.0070754716981131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Sheet1!$L$5:$L$8</c:f>
              <c:strCache>
                <c:ptCount val="4"/>
                <c:pt idx="0">
                  <c:v>TPC-C 2W_x000d_50% coverage</c:v>
                </c:pt>
                <c:pt idx="1">
                  <c:v>TPC-C 2W_x000d_0.5% coverage</c:v>
                </c:pt>
                <c:pt idx="2">
                  <c:v>TPC-C 50W_x000d_1% coverage</c:v>
                </c:pt>
                <c:pt idx="3">
                  <c:v>TPC-E</c:v>
                </c:pt>
              </c:strCache>
            </c:strRef>
          </c:cat>
          <c:val>
            <c:numRef>
              <c:f>Sheet1!$M$5:$M$8</c:f>
              <c:numCache>
                <c:formatCode>0.0%</c:formatCode>
                <c:ptCount val="4"/>
                <c:pt idx="0">
                  <c:v>0.1213</c:v>
                </c:pt>
                <c:pt idx="1">
                  <c:v>0.127</c:v>
                </c:pt>
                <c:pt idx="2">
                  <c:v>0.1081</c:v>
                </c:pt>
                <c:pt idx="3">
                  <c:v>0.120821208212082</c:v>
                </c:pt>
              </c:numCache>
            </c:numRef>
          </c:val>
        </c:ser>
        <c:ser>
          <c:idx val="1"/>
          <c:order val="1"/>
          <c:tx>
            <c:strRef>
              <c:f>Sheet1!$N$2</c:f>
              <c:strCache>
                <c:ptCount val="1"/>
                <c:pt idx="0">
                  <c:v>Manual</c:v>
                </c:pt>
              </c:strCache>
            </c:strRef>
          </c:tx>
          <c:spPr>
            <a:solidFill>
              <a:srgbClr val="FFFF00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-0.0053981637922789"/>
                  <c:y val="0.0023583048581190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pPr>
                      <a:defRPr lang="en-US" sz="1800"/>
                    </a:pPr>
                    <a:r>
                      <a:rPr lang="en-US" sz="1800"/>
                      <a:t>??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134952766531714"/>
                  <c:y val="-0.00943396226415094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269905533063428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269905533063438"/>
                  <c:y val="0.0070754716981131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Sheet1!$L$5:$L$8</c:f>
              <c:strCache>
                <c:ptCount val="4"/>
                <c:pt idx="0">
                  <c:v>TPC-C 2W_x000d_50% coverage</c:v>
                </c:pt>
                <c:pt idx="1">
                  <c:v>TPC-C 2W_x000d_0.5% coverage</c:v>
                </c:pt>
                <c:pt idx="2">
                  <c:v>TPC-C 50W_x000d_1% coverage</c:v>
                </c:pt>
                <c:pt idx="3">
                  <c:v>TPC-E</c:v>
                </c:pt>
              </c:strCache>
            </c:strRef>
          </c:cat>
          <c:val>
            <c:numRef>
              <c:f>Sheet1!$N$5:$N$7</c:f>
              <c:numCache>
                <c:formatCode>0.0%</c:formatCode>
                <c:ptCount val="3"/>
                <c:pt idx="0">
                  <c:v>0.1213</c:v>
                </c:pt>
                <c:pt idx="1">
                  <c:v>0.127</c:v>
                </c:pt>
                <c:pt idx="2">
                  <c:v>0.1081</c:v>
                </c:pt>
              </c:numCache>
            </c:numRef>
          </c:val>
        </c:ser>
        <c:ser>
          <c:idx val="2"/>
          <c:order val="2"/>
          <c:tx>
            <c:strRef>
              <c:f>Sheet1!$O$2</c:f>
              <c:strCache>
                <c:ptCount val="1"/>
                <c:pt idx="0">
                  <c:v>Replication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-0.00607292762493757"/>
                  <c:y val="0.0047169811320754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337381916329295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269905533063428"/>
                  <c:y val="-0.0212264150943396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n-US" sz="1800" spc="-1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202429149797571"/>
                  <c:y val="-8.64769884318355E-1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0674763832658569"/>
                  <c:y val="0.00707547169811321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Sheet1!$L$5:$L$8</c:f>
              <c:strCache>
                <c:ptCount val="4"/>
                <c:pt idx="0">
                  <c:v>TPC-C 2W_x000d_50% coverage</c:v>
                </c:pt>
                <c:pt idx="1">
                  <c:v>TPC-C 2W_x000d_0.5% coverage</c:v>
                </c:pt>
                <c:pt idx="2">
                  <c:v>TPC-C 50W_x000d_1% coverage</c:v>
                </c:pt>
                <c:pt idx="3">
                  <c:v>TPC-E</c:v>
                </c:pt>
              </c:strCache>
            </c:strRef>
          </c:cat>
          <c:val>
            <c:numRef>
              <c:f>Sheet1!$O$5:$O$8</c:f>
              <c:numCache>
                <c:formatCode>0%</c:formatCode>
                <c:ptCount val="4"/>
                <c:pt idx="0">
                  <c:v>0.92</c:v>
                </c:pt>
                <c:pt idx="1">
                  <c:v>0.92</c:v>
                </c:pt>
                <c:pt idx="2">
                  <c:v>0.92</c:v>
                </c:pt>
                <c:pt idx="3">
                  <c:v>0.439784397843978</c:v>
                </c:pt>
              </c:numCache>
            </c:numRef>
          </c:val>
        </c:ser>
        <c:ser>
          <c:idx val="3"/>
          <c:order val="3"/>
          <c:tx>
            <c:strRef>
              <c:f>Sheet1!$P$2</c:f>
              <c:strCache>
                <c:ptCount val="1"/>
                <c:pt idx="0">
                  <c:v>Hashing</c:v>
                </c:pt>
              </c:strCache>
            </c:strRef>
          </c:tx>
          <c:spPr>
            <a:solidFill>
              <a:srgbClr val="86FF76"/>
            </a:solidFill>
            <a:ln w="15875" cmpd="sng"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0.00725270171188115"/>
                  <c:y val="0.00235830485811915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0674763832658569"/>
                  <c:y val="-0.011792452830188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539800439924756"/>
                  <c:y val="0.0047169811320754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Sheet1!$L$5:$L$8</c:f>
              <c:strCache>
                <c:ptCount val="4"/>
                <c:pt idx="0">
                  <c:v>TPC-C 2W_x000d_50% coverage</c:v>
                </c:pt>
                <c:pt idx="1">
                  <c:v>TPC-C 2W_x000d_0.5% coverage</c:v>
                </c:pt>
                <c:pt idx="2">
                  <c:v>TPC-C 50W_x000d_1% coverage</c:v>
                </c:pt>
                <c:pt idx="3">
                  <c:v>TPC-E</c:v>
                </c:pt>
              </c:strCache>
            </c:strRef>
          </c:cat>
          <c:val>
            <c:numRef>
              <c:f>Sheet1!$P$5:$P$8</c:f>
              <c:numCache>
                <c:formatCode>0.0%</c:formatCode>
                <c:ptCount val="4"/>
                <c:pt idx="0">
                  <c:v>0.9457</c:v>
                </c:pt>
                <c:pt idx="1">
                  <c:v>0.941</c:v>
                </c:pt>
                <c:pt idx="2">
                  <c:v>0.999</c:v>
                </c:pt>
                <c:pt idx="3">
                  <c:v>0.689476894768948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852184"/>
        <c:axId val="810847656"/>
      </c:barChart>
      <c:catAx>
        <c:axId val="810852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en-US"/>
          </a:p>
        </c:txPr>
        <c:crossAx val="810847656"/>
        <c:crosses val="autoZero"/>
        <c:auto val="1"/>
        <c:lblAlgn val="ctr"/>
        <c:lblOffset val="100"/>
        <c:noMultiLvlLbl val="0"/>
      </c:catAx>
      <c:valAx>
        <c:axId val="810847656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en-US"/>
          </a:p>
        </c:txPr>
        <c:crossAx val="810852184"/>
        <c:crosses val="autoZero"/>
        <c:crossBetween val="between"/>
        <c:majorUnit val="0.2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0469370708661417"/>
          <c:y val="0.000645813768691758"/>
          <c:w val="0.881831604749847"/>
          <c:h val="0.084111573317486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US" sz="2000"/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90766361694667"/>
          <c:y val="0.175718237922962"/>
          <c:w val="0.837694911111819"/>
          <c:h val="0.668581790451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Schism</c:v>
                </c:pt>
              </c:strCache>
            </c:strRef>
          </c:tx>
          <c:spPr>
            <a:solidFill>
              <a:srgbClr val="FF0000"/>
            </a:solidFill>
            <a:ln w="15875" cmpd="sng"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-0.014844857449499"/>
                  <c:y val="0.0023583048581190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539811066126865"/>
                  <c:y val="-0.00235849056603774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472334682861008"/>
                  <c:y val="-8.64769884318355E-1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10121510620889"/>
                  <c:y val="0.0094337765562323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674763832658569"/>
                  <c:y val="0.0070754716981131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Sheet1!$L$9:$L$11</c:f>
              <c:strCache>
                <c:ptCount val="3"/>
                <c:pt idx="0">
                  <c:v>Epinions.com_x000d_2 partitions</c:v>
                </c:pt>
                <c:pt idx="1">
                  <c:v>Epinions.com_x000d_10 partitions</c:v>
                </c:pt>
                <c:pt idx="2">
                  <c:v>Random_x000d_10 partitions</c:v>
                </c:pt>
              </c:strCache>
            </c:strRef>
          </c:cat>
          <c:val>
            <c:numRef>
              <c:f>Sheet1!$M$9:$M$11</c:f>
              <c:numCache>
                <c:formatCode>0.0%</c:formatCode>
                <c:ptCount val="3"/>
                <c:pt idx="0">
                  <c:v>0.0447</c:v>
                </c:pt>
                <c:pt idx="1">
                  <c:v>0.061</c:v>
                </c:pt>
                <c:pt idx="2" formatCode="0%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Sheet1!$N$2</c:f>
              <c:strCache>
                <c:ptCount val="1"/>
                <c:pt idx="0">
                  <c:v>Manual</c:v>
                </c:pt>
              </c:strCache>
            </c:strRef>
          </c:tx>
          <c:spPr>
            <a:solidFill>
              <a:srgbClr val="FFFF00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-0.0053981637922789"/>
                  <c:y val="0.0023583048581190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pPr>
                      <a:defRPr lang="en-US" sz="1800"/>
                    </a:pPr>
                    <a:r>
                      <a:rPr lang="en-US" sz="1800"/>
                      <a:t>??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134952766531714"/>
                  <c:y val="-0.00943396226415094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269905533063428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269905533063438"/>
                  <c:y val="0.00707547169811316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Sheet1!$L$9:$L$11</c:f>
              <c:strCache>
                <c:ptCount val="3"/>
                <c:pt idx="0">
                  <c:v>Epinions.com_x000d_2 partitions</c:v>
                </c:pt>
                <c:pt idx="1">
                  <c:v>Epinions.com_x000d_10 partitions</c:v>
                </c:pt>
                <c:pt idx="2">
                  <c:v>Random_x000d_10 partitions</c:v>
                </c:pt>
              </c:strCache>
            </c:strRef>
          </c:cat>
          <c:val>
            <c:numRef>
              <c:f>Sheet1!$N$9:$N$11</c:f>
              <c:numCache>
                <c:formatCode>0.0%</c:formatCode>
                <c:ptCount val="3"/>
                <c:pt idx="0" formatCode="0%">
                  <c:v>0.0602</c:v>
                </c:pt>
                <c:pt idx="1">
                  <c:v>0.0648</c:v>
                </c:pt>
                <c:pt idx="2" formatCode="0%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Sheet1!$O$2</c:f>
              <c:strCache>
                <c:ptCount val="1"/>
                <c:pt idx="0">
                  <c:v>Replication</c:v>
                </c:pt>
              </c:strCache>
            </c:strRef>
          </c:tx>
          <c:spPr>
            <a:solidFill>
              <a:srgbClr val="3366FF"/>
            </a:solidFill>
            <a:ln w="15875"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-0.00607292762493757"/>
                  <c:y val="0.0047169811320754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337381916329295"/>
                  <c:y val="0.0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269905533063428"/>
                  <c:y val="-0.0212264150943396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n-US" sz="1800" spc="-1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202429149797571"/>
                  <c:y val="-8.64769884318355E-1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0674763832658569"/>
                  <c:y val="0.00707547169811321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Sheet1!$L$9:$L$11</c:f>
              <c:strCache>
                <c:ptCount val="3"/>
                <c:pt idx="0">
                  <c:v>Epinions.com_x000d_2 partitions</c:v>
                </c:pt>
                <c:pt idx="1">
                  <c:v>Epinions.com_x000d_10 partitions</c:v>
                </c:pt>
                <c:pt idx="2">
                  <c:v>Random_x000d_10 partitions</c:v>
                </c:pt>
              </c:strCache>
            </c:strRef>
          </c:cat>
          <c:val>
            <c:numRef>
              <c:f>Sheet1!$O$9:$O$11</c:f>
              <c:numCache>
                <c:formatCode>0%</c:formatCode>
                <c:ptCount val="3"/>
                <c:pt idx="0" formatCode="0.0%">
                  <c:v>0.08</c:v>
                </c:pt>
                <c:pt idx="1">
                  <c:v>0.081</c:v>
                </c:pt>
                <c:pt idx="2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Sheet1!$P$2</c:f>
              <c:strCache>
                <c:ptCount val="1"/>
                <c:pt idx="0">
                  <c:v>Hashing</c:v>
                </c:pt>
              </c:strCache>
            </c:strRef>
          </c:tx>
          <c:spPr>
            <a:solidFill>
              <a:srgbClr val="86FF76"/>
            </a:solidFill>
            <a:ln w="15875" cmpd="sng"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0.00725270171188115"/>
                  <c:y val="0.00235830485811915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0674763832658569"/>
                  <c:y val="-0.011792452830188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0539800439924756"/>
                  <c:y val="0.00471698113207547"/>
                </c:manualLayout>
              </c:layout>
              <c:spPr/>
              <c:txPr>
                <a:bodyPr/>
                <a:lstStyle/>
                <a:p>
                  <a:pPr>
                    <a:defRPr lang="en-US" sz="1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Sheet1!$L$9:$L$11</c:f>
              <c:strCache>
                <c:ptCount val="3"/>
                <c:pt idx="0">
                  <c:v>Epinions.com_x000d_2 partitions</c:v>
                </c:pt>
                <c:pt idx="1">
                  <c:v>Epinions.com_x000d_10 partitions</c:v>
                </c:pt>
                <c:pt idx="2">
                  <c:v>Random_x000d_10 partitions</c:v>
                </c:pt>
              </c:strCache>
            </c:strRef>
          </c:cat>
          <c:val>
            <c:numRef>
              <c:f>Sheet1!$P$9:$P$11</c:f>
              <c:numCache>
                <c:formatCode>0.0%</c:formatCode>
                <c:ptCount val="3"/>
                <c:pt idx="0">
                  <c:v>0.6213</c:v>
                </c:pt>
                <c:pt idx="1">
                  <c:v>0.7568</c:v>
                </c:pt>
                <c:pt idx="2" formatCode="0%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6462168"/>
        <c:axId val="636465496"/>
      </c:barChart>
      <c:catAx>
        <c:axId val="636462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en-US"/>
          </a:p>
        </c:txPr>
        <c:crossAx val="636465496"/>
        <c:crosses val="autoZero"/>
        <c:auto val="1"/>
        <c:lblAlgn val="ctr"/>
        <c:lblOffset val="100"/>
        <c:noMultiLvlLbl val="0"/>
      </c:catAx>
      <c:valAx>
        <c:axId val="636465496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en-US" sz="2000"/>
            </a:pPr>
            <a:endParaRPr lang="en-US"/>
          </a:p>
        </c:txPr>
        <c:crossAx val="636462168"/>
        <c:crosses val="autoZero"/>
        <c:crossBetween val="between"/>
        <c:majorUnit val="0.2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0565370708661417"/>
          <c:y val="0.00155511811023622"/>
          <c:w val="0.881831604749847"/>
          <c:h val="0.084111573317486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n-US" sz="2000"/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6DDE-23F2-5644-9639-240CA8165604}" type="datetimeFigureOut">
              <a:rPr lang="ja-JP" altLang="en-US" smtClean="0"/>
              <a:pPr/>
              <a:t>3/9/11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65C29-6969-C348-8DAD-EFE5C0759AC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03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5C29-6969-C348-8DAD-EFE5C0759AC7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xxx explain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5C29-6969-C348-8DAD-EFE5C0759AC7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XXX fix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5C29-6969-C348-8DAD-EFE5C0759AC7}" type="slidenum">
              <a:rPr lang="ja-JP" altLang="en-US" smtClean="0"/>
              <a:pPr/>
              <a:t>54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64931">
              <a:defRPr/>
            </a:pPr>
            <a:r>
              <a:rPr lang="en-US" sz="1100" dirty="0"/>
              <a:t>Underlying technology handles all the other details</a:t>
            </a:r>
            <a:br>
              <a:rPr lang="en-US" sz="1100" dirty="0"/>
            </a:br>
            <a:endParaRPr lang="en-US" sz="1100" dirty="0"/>
          </a:p>
          <a:p>
            <a:endParaRPr lang="en-US" dirty="0" smtClean="0">
              <a:latin typeface="Scale out"/>
              <a:cs typeface="Scale ou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3B97-3073-4B0A-8BB7-110B717639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3B97-3073-4B0A-8BB7-110B717639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73B97-3073-4B0A-8BB7-110B717639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why not</a:t>
            </a:r>
            <a:r>
              <a:rPr lang="en-US" altLang="ja-JP" baseline="0" dirty="0" smtClean="0"/>
              <a:t> VM per database?</a:t>
            </a:r>
          </a:p>
          <a:p>
            <a:r>
              <a:rPr lang="en-US" altLang="ja-JP" baseline="0" dirty="0" smtClean="0"/>
              <a:t>	- </a:t>
            </a:r>
            <a:r>
              <a:rPr lang="en-US" altLang="ja-JP" baseline="0" dirty="0" err="1" smtClean="0"/>
              <a:t>VMs</a:t>
            </a:r>
            <a:r>
              <a:rPr lang="en-US" altLang="ja-JP" baseline="0" dirty="0" smtClean="0"/>
              <a:t> waste resources on extra copy of OS, DBMS per </a:t>
            </a:r>
            <a:r>
              <a:rPr lang="en-US" altLang="ja-JP" baseline="0" dirty="0" err="1" smtClean="0"/>
              <a:t>datbase</a:t>
            </a:r>
            <a:endParaRPr lang="en-US" altLang="ja-JP" baseline="0" dirty="0" smtClean="0"/>
          </a:p>
          <a:p>
            <a:r>
              <a:rPr lang="en-US" altLang="ja-JP" baseline="0" dirty="0" smtClean="0"/>
              <a:t>	- </a:t>
            </a:r>
            <a:r>
              <a:rPr lang="en-US" altLang="ja-JP" baseline="0" dirty="0" err="1" smtClean="0"/>
              <a:t>VMs</a:t>
            </a:r>
            <a:r>
              <a:rPr lang="en-US" altLang="ja-JP" baseline="0" dirty="0" smtClean="0"/>
              <a:t> can’t properly estimate resource requirements of a database</a:t>
            </a:r>
          </a:p>
          <a:p>
            <a:r>
              <a:rPr lang="en-US" altLang="ja-JP" baseline="0" dirty="0" smtClean="0"/>
              <a:t>	- </a:t>
            </a:r>
            <a:r>
              <a:rPr lang="en-US" altLang="ja-JP" baseline="0" dirty="0" err="1" smtClean="0"/>
              <a:t>VMs</a:t>
            </a:r>
            <a:r>
              <a:rPr lang="en-US" altLang="ja-JP" baseline="0" dirty="0" smtClean="0"/>
              <a:t> don’t understand historical utilization of a DBMS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5C29-6969-C348-8DAD-EFE5C0759AC7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5C29-6969-C348-8DAD-EFE5C0759AC7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5C29-6969-C348-8DAD-EFE5C0759AC7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0" baseline="0" dirty="0" smtClean="0"/>
              <a:t>why --- # disk writes is proportional log writes, and rate at which pages are written back (more spread around writes cause more write backs)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dirty="0" smtClean="0">
              <a:sym typeface="Wingding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ym typeface="Wingdings"/>
              </a:rPr>
              <a:t></a:t>
            </a:r>
            <a:r>
              <a:rPr lang="en-US" altLang="ja-JP" sz="2400" dirty="0" smtClean="0"/>
              <a:t>By just sizing working set and rows updated/sec of a workload, we can predict how it will combine with other workloads</a:t>
            </a:r>
          </a:p>
          <a:p>
            <a:endParaRPr lang="en-US" altLang="ja-JP" sz="2400" b="0" baseline="0" dirty="0" smtClean="0"/>
          </a:p>
          <a:p>
            <a:endParaRPr lang="en-US" altLang="ja-JP" sz="2400" b="0" baseline="0" dirty="0" smtClean="0"/>
          </a:p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5C29-6969-C348-8DAD-EFE5C0759AC7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All 4</a:t>
            </a:r>
            <a:r>
              <a:rPr lang="en-US" altLang="ja-JP" baseline="0" dirty="0" smtClean="0"/>
              <a:t> server solutions cheaper than all 5 server solutions, etc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Cost of a N server solution is lower the more balanced it is.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5C29-6969-C348-8DAD-EFE5C0759AC7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49EC6-84CB-924A-B61E-CC336F1C0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5374-3D1F-564C-81D1-FA34BD299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FCFE-73A5-8D4E-A06A-EC78F1A3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8F93-E8DB-4649-BACC-7A69F0213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43000" y="990600"/>
            <a:ext cx="8036999" cy="76200"/>
          </a:xfrm>
          <a:prstGeom prst="rect">
            <a:avLst/>
          </a:prstGeom>
          <a:solidFill>
            <a:srgbClr val="FFB3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CD36E-19B8-DF47-83EC-719E4A743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E9D3-F312-C24D-9D1B-9E403C13C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8585-2208-BA49-B707-B53B5F98D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C20C-4682-A441-B89C-74F68BDC3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8A1B-10F6-374B-AEE6-14C966638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F370-69EB-6043-96F2-D1B4CB8B9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BA8EA-F86E-9F47-8D6B-DBF77BCA9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A71D-1B06-7C4F-B2D0-F6282BB25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31A191-CFBA-5942-94C2-E2E5C29C6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038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>
              <a:latin typeface="+mj-lt"/>
            </a:endParaRPr>
          </a:p>
          <a:p>
            <a:pPr algn="r"/>
            <a:r>
              <a:rPr lang="en-US" b="1" dirty="0" smtClean="0">
                <a:latin typeface="+mj-lt"/>
              </a:rPr>
              <a:t>Samuel Madden</a:t>
            </a:r>
          </a:p>
          <a:p>
            <a:pPr algn="r"/>
            <a:r>
              <a:rPr lang="en-US" b="1" dirty="0" smtClean="0">
                <a:latin typeface="+mj-lt"/>
              </a:rPr>
              <a:t>MIT CSAIL</a:t>
            </a: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eaLnBrk="1" hangingPunct="1"/>
            <a:endParaRPr lang="en-US" altLang="ja-JP" sz="4400" kern="0" dirty="0" smtClean="0">
              <a:solidFill>
                <a:schemeClr val="tx2"/>
              </a:solidFill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762251"/>
          </a:xfrm>
        </p:spPr>
        <p:txBody>
          <a:bodyPr/>
          <a:lstStyle/>
          <a:p>
            <a:pPr lvl="0"/>
            <a:r>
              <a:rPr lang="en-US" altLang="ja-JP" sz="3600" b="1" dirty="0" smtClean="0"/>
              <a:t>Towards a Scalable Database Service</a:t>
            </a:r>
            <a:endParaRPr lang="ja-JP" alt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28834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With Carlo </a:t>
            </a:r>
            <a:r>
              <a:rPr lang="en-US" dirty="0" err="1" smtClean="0">
                <a:latin typeface="+mj-lt"/>
              </a:rPr>
              <a:t>Curino</a:t>
            </a:r>
            <a:r>
              <a:rPr lang="en-US" dirty="0" smtClean="0">
                <a:latin typeface="+mj-lt"/>
              </a:rPr>
              <a:t>, Evan Jones, and Hari Balakrishnan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advTm="297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Kairos</a:t>
            </a:r>
            <a:r>
              <a:rPr lang="en-US" altLang="ja-JP" dirty="0" smtClean="0"/>
              <a:t> Overview</a:t>
            </a:r>
            <a:endParaRPr lang="ja-JP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2908300" cy="124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90800"/>
            <a:ext cx="1498600" cy="1701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90600" y="4535269"/>
            <a:ext cx="4140200" cy="1636931"/>
            <a:chOff x="990600" y="4419600"/>
            <a:chExt cx="4140200" cy="1636932"/>
          </a:xfrm>
        </p:grpSpPr>
        <p:sp>
          <p:nvSpPr>
            <p:cNvPr id="5" name="TextBox 4"/>
            <p:cNvSpPr txBox="1"/>
            <p:nvPr/>
          </p:nvSpPr>
          <p:spPr>
            <a:xfrm>
              <a:off x="1143000" y="5410201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b="1" i="1" dirty="0" smtClean="0">
                  <a:latin typeface="+mj-lt"/>
                </a:rPr>
                <a:t>Each node runs</a:t>
              </a:r>
            </a:p>
            <a:p>
              <a:r>
                <a:rPr kumimoji="1" lang="en-US" altLang="ja-JP" sz="1800" b="1" i="1" dirty="0" smtClean="0">
                  <a:latin typeface="+mj-lt"/>
                </a:rPr>
                <a:t>1 DBMS</a:t>
              </a:r>
              <a:endParaRPr kumimoji="1" lang="ja-JP" altLang="en-US" sz="1800" b="1" i="1" dirty="0">
                <a:latin typeface="+mj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4419600"/>
              <a:ext cx="4140200" cy="8636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971800"/>
            <a:ext cx="59309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600200"/>
            <a:ext cx="5727700" cy="32893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 bwMode="auto">
          <a:xfrm>
            <a:off x="609600" y="32766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</a:t>
            </a:r>
            <a:endParaRPr kumimoji="0" lang="ja-JP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Resource Estimation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Goal: RAM, CPU, Disk profile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time</a:t>
            </a:r>
          </a:p>
          <a:p>
            <a:r>
              <a:rPr lang="en-US" altLang="ja-JP" dirty="0" smtClean="0"/>
              <a:t>OS stats:</a:t>
            </a:r>
          </a:p>
          <a:p>
            <a:pPr lvl="1"/>
            <a:r>
              <a:rPr lang="en-US" altLang="ja-JP" dirty="0" smtClean="0"/>
              <a:t>top – CPU</a:t>
            </a:r>
          </a:p>
          <a:p>
            <a:pPr lvl="1"/>
            <a:r>
              <a:rPr lang="en-US" altLang="ja-JP" dirty="0" err="1" smtClean="0"/>
              <a:t>iostat</a:t>
            </a:r>
            <a:r>
              <a:rPr lang="en-US" altLang="ja-JP" dirty="0" smtClean="0"/>
              <a:t> – disk</a:t>
            </a:r>
          </a:p>
          <a:p>
            <a:pPr lvl="1"/>
            <a:r>
              <a:rPr lang="en-US" altLang="ja-JP" dirty="0" err="1" smtClean="0"/>
              <a:t>vmstat</a:t>
            </a:r>
            <a:r>
              <a:rPr lang="en-US" altLang="ja-JP" dirty="0" smtClean="0"/>
              <a:t> – memory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Problem: DBMSs tend to consume entire </a:t>
            </a:r>
            <a:r>
              <a:rPr lang="en-US" altLang="ja-JP" i="1" dirty="0" smtClean="0"/>
              <a:t>buffer pool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db</a:t>
            </a:r>
            <a:r>
              <a:rPr lang="en-US" altLang="ja-JP" dirty="0" smtClean="0"/>
              <a:t> page cache)</a:t>
            </a:r>
            <a:endParaRPr lang="en-US" altLang="ja-JP" i="1" dirty="0" smtClean="0"/>
          </a:p>
          <a:p>
            <a:pPr lvl="1"/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Buffer Pool Gauging for RAM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Goal:  determine portion of buffer pool that contains actively used pages </a:t>
            </a:r>
          </a:p>
          <a:p>
            <a:r>
              <a:rPr lang="en-US" altLang="ja-JP" dirty="0" smtClean="0"/>
              <a:t>Idea:</a:t>
            </a:r>
          </a:p>
          <a:p>
            <a:pPr lvl="1"/>
            <a:r>
              <a:rPr lang="en-US" altLang="ja-JP" dirty="0" smtClean="0"/>
              <a:t>Create a </a:t>
            </a:r>
            <a:r>
              <a:rPr lang="en-US" altLang="ja-JP" i="1" dirty="0" smtClean="0"/>
              <a:t>probe table </a:t>
            </a:r>
            <a:r>
              <a:rPr lang="en-US" altLang="ja-JP" dirty="0" smtClean="0"/>
              <a:t>in the DB,</a:t>
            </a:r>
          </a:p>
          <a:p>
            <a:pPr lvl="1"/>
            <a:r>
              <a:rPr lang="en-US" altLang="ja-JP" dirty="0" smtClean="0"/>
              <a:t>Insert records into it, and scan repeatedly</a:t>
            </a:r>
          </a:p>
          <a:p>
            <a:pPr lvl="2"/>
            <a:r>
              <a:rPr lang="en-US" altLang="ja-JP" dirty="0" smtClean="0"/>
              <a:t> Keep growing until number of buffer pool misses goes up</a:t>
            </a:r>
          </a:p>
          <a:p>
            <a:pPr lvl="1"/>
            <a:r>
              <a:rPr lang="en-US" altLang="ja-JP" dirty="0" smtClean="0"/>
              <a:t>Indicates active pages being evicted:</a:t>
            </a:r>
          </a:p>
          <a:p>
            <a:pPr lvl="2">
              <a:buNone/>
            </a:pPr>
            <a:endParaRPr lang="en-US" altLang="ja-JP" dirty="0" smtClean="0"/>
          </a:p>
          <a:p>
            <a:pPr lvl="2">
              <a:buNone/>
            </a:pPr>
            <a:r>
              <a:rPr lang="en-US" altLang="ja-JP" dirty="0" smtClean="0"/>
              <a:t>|</a:t>
            </a:r>
            <a:r>
              <a:rPr lang="en-US" altLang="ja-JP" i="1" dirty="0" smtClean="0"/>
              <a:t>Working Set </a:t>
            </a:r>
            <a:r>
              <a:rPr lang="en-US" altLang="ja-JP" dirty="0" smtClean="0"/>
              <a:t>| = |</a:t>
            </a:r>
            <a:r>
              <a:rPr lang="en-US" altLang="ja-JP" i="1" dirty="0" smtClean="0"/>
              <a:t>Buffer Pool </a:t>
            </a:r>
            <a:r>
              <a:rPr lang="en-US" altLang="ja-JP" dirty="0" smtClean="0"/>
              <a:t>| - |</a:t>
            </a:r>
            <a:r>
              <a:rPr lang="en-US" altLang="ja-JP" i="1" dirty="0" smtClean="0"/>
              <a:t>Probe Table </a:t>
            </a:r>
            <a:r>
              <a:rPr lang="en-US" altLang="ja-JP" dirty="0" smtClean="0"/>
              <a:t>|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87624" y="1700808"/>
            <a:ext cx="8280920" cy="4896550"/>
            <a:chOff x="1115616" y="1628800"/>
            <a:chExt cx="8280920" cy="4896550"/>
          </a:xfrm>
        </p:grpSpPr>
        <p:sp>
          <p:nvSpPr>
            <p:cNvPr id="5" name="TextBox 4"/>
            <p:cNvSpPr txBox="1"/>
            <p:nvPr/>
          </p:nvSpPr>
          <p:spPr>
            <a:xfrm>
              <a:off x="1117113" y="6063685"/>
              <a:ext cx="8279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953 MB </a:t>
              </a:r>
              <a:r>
                <a:rPr kumimoji="1" lang="en-US" altLang="ja-JP" dirty="0" err="1" smtClean="0"/>
                <a:t>Bufferpool</a:t>
              </a:r>
              <a:r>
                <a:rPr kumimoji="1" lang="en-US" altLang="ja-JP" dirty="0" smtClean="0"/>
                <a:t>, on TPC-C 5W (120-150 MB/WH)</a:t>
              </a:r>
              <a:endParaRPr kumimoji="1" lang="ja-JP" alt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616" y="1628800"/>
              <a:ext cx="6731000" cy="4445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Kairos</a:t>
            </a:r>
            <a:r>
              <a:rPr lang="en-US" altLang="ja-JP" dirty="0" smtClean="0"/>
              <a:t> Overview</a:t>
            </a:r>
            <a:endParaRPr lang="ja-JP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2908300" cy="124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90800"/>
            <a:ext cx="1498600" cy="1701800"/>
          </a:xfrm>
          <a:prstGeom prst="rect">
            <a:avLst/>
          </a:prstGeom>
        </p:spPr>
      </p:pic>
      <p:grpSp>
        <p:nvGrpSpPr>
          <p:cNvPr id="3" name="Group 17"/>
          <p:cNvGrpSpPr/>
          <p:nvPr/>
        </p:nvGrpSpPr>
        <p:grpSpPr>
          <a:xfrm>
            <a:off x="990600" y="4535269"/>
            <a:ext cx="4140200" cy="1636931"/>
            <a:chOff x="990600" y="4419600"/>
            <a:chExt cx="4140200" cy="1636932"/>
          </a:xfrm>
        </p:grpSpPr>
        <p:sp>
          <p:nvSpPr>
            <p:cNvPr id="5" name="TextBox 4"/>
            <p:cNvSpPr txBox="1"/>
            <p:nvPr/>
          </p:nvSpPr>
          <p:spPr>
            <a:xfrm>
              <a:off x="1143000" y="5410201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latin typeface="+mj-lt"/>
                </a:rPr>
                <a:t>Each node runs</a:t>
              </a:r>
            </a:p>
            <a:p>
              <a:r>
                <a:rPr kumimoji="1" lang="en-US" altLang="ja-JP" sz="1800" dirty="0" smtClean="0">
                  <a:latin typeface="+mj-lt"/>
                </a:rPr>
                <a:t>1 DBMS</a:t>
              </a:r>
              <a:endParaRPr kumimoji="1" lang="ja-JP" altLang="en-US" sz="1800" dirty="0">
                <a:latin typeface="+mj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4419600"/>
              <a:ext cx="4140200" cy="8636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971800"/>
            <a:ext cx="59309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600200"/>
            <a:ext cx="5727700" cy="32893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 bwMode="auto">
          <a:xfrm>
            <a:off x="609600" y="32766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</a:t>
            </a:r>
            <a:endParaRPr kumimoji="0" lang="ja-JP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019800" y="47244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</a:t>
            </a:r>
            <a:endParaRPr kumimoji="0" lang="ja-JP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Combined Load Prediction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Goal:  RAM, CPU, Disk profile vs. time for several </a:t>
            </a:r>
            <a:r>
              <a:rPr lang="en-US" altLang="ja-JP" sz="2800" dirty="0" err="1" smtClean="0"/>
              <a:t>DBs</a:t>
            </a:r>
            <a:r>
              <a:rPr lang="en-US" altLang="ja-JP" sz="2800" dirty="0" smtClean="0"/>
              <a:t> on 1 DBMS</a:t>
            </a:r>
          </a:p>
          <a:p>
            <a:pPr lvl="1"/>
            <a:r>
              <a:rPr lang="en-US" altLang="ja-JP" sz="2400" dirty="0" smtClean="0"/>
              <a:t>Given individual resource profiles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(Gauged) RAM and CPU combine additively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Disk is much more complex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How does a DBMS use Disk?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OLTP working sets generally fit in RAM</a:t>
            </a:r>
          </a:p>
          <a:p>
            <a:r>
              <a:rPr lang="en-US" altLang="ja-JP" dirty="0" smtClean="0"/>
              <a:t>Disk is used for:</a:t>
            </a:r>
          </a:p>
          <a:p>
            <a:pPr lvl="1"/>
            <a:r>
              <a:rPr lang="en-US" altLang="ja-JP" dirty="0" smtClean="0"/>
              <a:t>Logging</a:t>
            </a:r>
          </a:p>
          <a:p>
            <a:pPr lvl="1"/>
            <a:r>
              <a:rPr lang="en-US" altLang="ja-JP" dirty="0" smtClean="0"/>
              <a:t>Writing back dirty pages (for recovery, log reclamation)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In combined workload:</a:t>
            </a:r>
          </a:p>
          <a:p>
            <a:pPr lvl="1"/>
            <a:r>
              <a:rPr lang="en-US" altLang="ja-JP" dirty="0" smtClean="0"/>
              <a:t>Log writes interleaved, group commit</a:t>
            </a:r>
          </a:p>
          <a:p>
            <a:pPr lvl="1"/>
            <a:r>
              <a:rPr lang="en-US" altLang="ja-JP" dirty="0" smtClean="0"/>
              <a:t>Dirty page flush rate may not matter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Disk Model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6672"/>
            <a:ext cx="7772400" cy="4800600"/>
          </a:xfrm>
        </p:spPr>
        <p:txBody>
          <a:bodyPr/>
          <a:lstStyle/>
          <a:p>
            <a:r>
              <a:rPr lang="en-US" altLang="ja-JP" dirty="0" smtClean="0"/>
              <a:t>Goal: predict max I/O throughput</a:t>
            </a:r>
            <a:endParaRPr lang="en-US" altLang="ja-JP" dirty="0" smtClean="0"/>
          </a:p>
          <a:p>
            <a:r>
              <a:rPr lang="en-US" altLang="ja-JP" dirty="0" smtClean="0"/>
              <a:t>Tried</a:t>
            </a:r>
            <a:r>
              <a:rPr lang="en-US" altLang="ja-JP" dirty="0" smtClean="0"/>
              <a:t>: analytical model </a:t>
            </a:r>
          </a:p>
          <a:p>
            <a:pPr lvl="1"/>
            <a:r>
              <a:rPr lang="en-US" altLang="ja-JP" dirty="0" smtClean="0"/>
              <a:t>Using transaction type, disk metrics, etc.</a:t>
            </a:r>
          </a:p>
          <a:p>
            <a:r>
              <a:rPr lang="en-US" altLang="ja-JP" dirty="0" smtClean="0"/>
              <a:t>Interesting </a:t>
            </a:r>
            <a:r>
              <a:rPr lang="en-US" altLang="ja-JP" dirty="0" smtClean="0"/>
              <a:t>observation</a:t>
            </a:r>
            <a:r>
              <a:rPr lang="en-US" altLang="ja-JP" dirty="0" smtClean="0"/>
              <a:t>:</a:t>
            </a:r>
            <a:endParaRPr lang="en-US" altLang="ja-JP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86400" y="5562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*In </a:t>
            </a:r>
            <a:r>
              <a:rPr kumimoji="1" lang="en-US" altLang="ja-JP" i="1" dirty="0" err="1" smtClean="0"/>
              <a:t>MySQL</a:t>
            </a:r>
            <a:r>
              <a:rPr kumimoji="1" lang="en-US" altLang="ja-JP" i="1" dirty="0" smtClean="0"/>
              <a:t>, only if </a:t>
            </a:r>
          </a:p>
          <a:p>
            <a:r>
              <a:rPr kumimoji="1" lang="en-US" altLang="ja-JP" i="1" dirty="0" smtClean="0"/>
              <a:t>working set fits in RAM</a:t>
            </a:r>
            <a:endParaRPr kumimoji="1" lang="ja-JP" altLang="en-US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1560" y="3329260"/>
            <a:ext cx="8305800" cy="3340100"/>
            <a:chOff x="609600" y="3276600"/>
            <a:chExt cx="8305800" cy="3340100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3505200"/>
              <a:ext cx="3429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/>
                <a:t>Regardless of transaction type, max update throughput of a disk depends primarily on database working set size</a:t>
              </a:r>
              <a:endParaRPr kumimoji="1" lang="ja-JP" altLang="en-US" i="1" dirty="0"/>
            </a:p>
          </p:txBody>
        </p:sp>
        <p:pic>
          <p:nvPicPr>
            <p:cNvPr id="12" name="Picture 11" descr="fig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3276600"/>
              <a:ext cx="4597400" cy="3340100"/>
            </a:xfrm>
            <a:prstGeom prst="rect">
              <a:avLst/>
            </a:prstGeom>
          </p:spPr>
        </p:pic>
      </p:grpSp>
      <p:sp>
        <p:nvSpPr>
          <p:cNvPr id="4" name="Multiply 3"/>
          <p:cNvSpPr/>
          <p:nvPr/>
        </p:nvSpPr>
        <p:spPr bwMode="auto">
          <a:xfrm>
            <a:off x="251520" y="1484784"/>
            <a:ext cx="1008112" cy="936104"/>
          </a:xfrm>
          <a:prstGeom prst="mathMultiply">
            <a:avLst/>
          </a:prstGeom>
          <a:solidFill>
            <a:srgbClr val="C050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Interesting Observation # 2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772400" cy="3429000"/>
          </a:xfrm>
        </p:spPr>
        <p:txBody>
          <a:bodyPr/>
          <a:lstStyle/>
          <a:p>
            <a:pPr>
              <a:buNone/>
            </a:pPr>
            <a:r>
              <a:rPr lang="en-US" altLang="ja-JP" i="1" dirty="0" smtClean="0"/>
              <a:t>N combined workloads produce the same load on the disk as 1 workload with the same aggregate size and row update rate</a:t>
            </a:r>
          </a:p>
          <a:p>
            <a:endParaRPr lang="en-US" altLang="ja-JP" dirty="0" smtClean="0"/>
          </a:p>
        </p:txBody>
      </p:sp>
      <p:pic>
        <p:nvPicPr>
          <p:cNvPr id="8" name="Picture 7" descr="fi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62400"/>
            <a:ext cx="314651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Kairos</a:t>
            </a:r>
            <a:r>
              <a:rPr lang="en-US" altLang="ja-JP" dirty="0" smtClean="0"/>
              <a:t> Overview</a:t>
            </a:r>
            <a:endParaRPr lang="ja-JP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2908300" cy="124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90800"/>
            <a:ext cx="1498600" cy="1701800"/>
          </a:xfrm>
          <a:prstGeom prst="rect">
            <a:avLst/>
          </a:prstGeom>
        </p:spPr>
      </p:pic>
      <p:grpSp>
        <p:nvGrpSpPr>
          <p:cNvPr id="3" name="Group 17"/>
          <p:cNvGrpSpPr/>
          <p:nvPr/>
        </p:nvGrpSpPr>
        <p:grpSpPr>
          <a:xfrm>
            <a:off x="990600" y="4535269"/>
            <a:ext cx="4140200" cy="1636931"/>
            <a:chOff x="990600" y="4419600"/>
            <a:chExt cx="4140200" cy="1636932"/>
          </a:xfrm>
        </p:grpSpPr>
        <p:sp>
          <p:nvSpPr>
            <p:cNvPr id="5" name="TextBox 4"/>
            <p:cNvSpPr txBox="1"/>
            <p:nvPr/>
          </p:nvSpPr>
          <p:spPr>
            <a:xfrm>
              <a:off x="1143000" y="5410201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latin typeface="+mj-lt"/>
                </a:rPr>
                <a:t>Each node runs</a:t>
              </a:r>
            </a:p>
            <a:p>
              <a:r>
                <a:rPr kumimoji="1" lang="en-US" altLang="ja-JP" sz="1800" dirty="0" smtClean="0">
                  <a:latin typeface="+mj-lt"/>
                </a:rPr>
                <a:t>1 DBMS</a:t>
              </a:r>
              <a:endParaRPr kumimoji="1" lang="ja-JP" altLang="en-US" sz="1800" dirty="0">
                <a:latin typeface="+mj-lt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4419600"/>
              <a:ext cx="4140200" cy="8636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971800"/>
            <a:ext cx="59309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600200"/>
            <a:ext cx="5727700" cy="32893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 bwMode="auto">
          <a:xfrm>
            <a:off x="609600" y="32766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</a:t>
            </a:r>
            <a:endParaRPr kumimoji="0" lang="ja-JP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019800" y="47244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</a:t>
            </a:r>
            <a:endParaRPr kumimoji="0" lang="ja-JP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162800" y="21336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3</a:t>
            </a:r>
            <a:endParaRPr kumimoji="0" lang="ja-JP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altLang="ja-JP" dirty="0" smtClean="0"/>
              <a:t>Node Assignment via Optimization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Goal:  minimize required machines (leaving headroom), balance load</a:t>
            </a:r>
            <a:endParaRPr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14600"/>
            <a:ext cx="8775700" cy="434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91000"/>
            <a:ext cx="3022600" cy="147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886200"/>
            <a:ext cx="2146300" cy="165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2743200"/>
            <a:ext cx="3962400" cy="104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3068960"/>
            <a:ext cx="345638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Implemented in DIRECT non-linear solver; several tricks to make it go fast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Problem with Databases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Tend to proliferate inside organizations</a:t>
            </a:r>
          </a:p>
          <a:p>
            <a:pPr lvl="1"/>
            <a:r>
              <a:rPr lang="en-US" altLang="ja-JP" i="1" dirty="0" smtClean="0"/>
              <a:t>Many </a:t>
            </a:r>
            <a:r>
              <a:rPr lang="en-US" altLang="ja-JP" dirty="0" smtClean="0"/>
              <a:t>applications use DBs</a:t>
            </a:r>
          </a:p>
          <a:p>
            <a:r>
              <a:rPr lang="en-US" altLang="ja-JP" dirty="0" smtClean="0"/>
              <a:t>Tend to be given dedicated hardware</a:t>
            </a:r>
          </a:p>
          <a:p>
            <a:pPr lvl="1"/>
            <a:r>
              <a:rPr lang="en-US" altLang="ja-JP" dirty="0" smtClean="0"/>
              <a:t>Often not heavily utilized</a:t>
            </a:r>
            <a:endParaRPr lang="en-US" altLang="ja-JP" dirty="0"/>
          </a:p>
          <a:p>
            <a:r>
              <a:rPr lang="en-US" altLang="ja-JP" dirty="0" smtClean="0"/>
              <a:t>Don’t virtualize well</a:t>
            </a:r>
          </a:p>
          <a:p>
            <a:r>
              <a:rPr lang="en-US" altLang="ja-JP" dirty="0" smtClean="0"/>
              <a:t>Difficult to scale</a:t>
            </a:r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This is expensive &amp; wasteful</a:t>
            </a:r>
          </a:p>
          <a:p>
            <a:pPr lvl="1"/>
            <a:r>
              <a:rPr lang="en-US" altLang="ja-JP" dirty="0" smtClean="0"/>
              <a:t>Servers, administrators, software licenses, network ports, racks, etc …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Balanced Load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“Balanced”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smtClean="0"/>
              <a:t>utilization of a resource on each node is equal.</a:t>
            </a:r>
          </a:p>
          <a:p>
            <a:pPr lvl="1"/>
            <a:r>
              <a:rPr lang="en-US" altLang="ja-JP" dirty="0" smtClean="0"/>
              <a:t>A property of the </a:t>
            </a:r>
            <a:r>
              <a:rPr lang="en-US" altLang="ja-JP" i="1" dirty="0" smtClean="0"/>
              <a:t>historical </a:t>
            </a:r>
            <a:r>
              <a:rPr lang="en-US" altLang="ja-JP" dirty="0" smtClean="0"/>
              <a:t>time series of load on each node</a:t>
            </a:r>
          </a:p>
          <a:p>
            <a:pPr>
              <a:buNone/>
            </a:pPr>
            <a:endParaRPr lang="ja-JP" altLang="en-US" dirty="0" smtClean="0">
              <a:sym typeface="Wingdings"/>
            </a:endParaRPr>
          </a:p>
          <a:p>
            <a:pPr>
              <a:buNone/>
            </a:pPr>
            <a:r>
              <a:rPr lang="en-US" altLang="ja-JP" dirty="0" smtClean="0"/>
              <a:t>• “Imbalance” is proportional to difference in mean load on nodes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• System imbalance is the weighted sum of RAM, disk, and CPU imbalance.</a:t>
            </a:r>
            <a:endParaRPr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Optimizing Optimization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Optimization is non-linear</a:t>
            </a:r>
          </a:p>
          <a:p>
            <a:pPr lvl="1"/>
            <a:r>
              <a:rPr lang="en-US" altLang="ja-JP" dirty="0" smtClean="0"/>
              <a:t>Combined disk model, use of time series</a:t>
            </a:r>
          </a:p>
          <a:p>
            <a:r>
              <a:rPr lang="en-US" altLang="ja-JP" dirty="0" smtClean="0"/>
              <a:t>Use DIRECT non-linear solver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Slow – optimize by bounding number of machines considered by solution</a:t>
            </a:r>
          </a:p>
          <a:p>
            <a:pPr lvl="1"/>
            <a:r>
              <a:rPr lang="en-US" altLang="ja-JP" dirty="0" smtClean="0"/>
              <a:t>Upper bound: one machine per server, or greedy bin backing</a:t>
            </a:r>
          </a:p>
          <a:p>
            <a:pPr lvl="1"/>
            <a:r>
              <a:rPr lang="en-US" altLang="ja-JP" dirty="0" smtClean="0"/>
              <a:t>Lower bound: fractionally assign resources</a:t>
            </a:r>
          </a:p>
          <a:p>
            <a:pPr lvl="1"/>
            <a:endParaRPr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Experiments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Two types</a:t>
            </a:r>
          </a:p>
          <a:p>
            <a:pPr lvl="1"/>
            <a:r>
              <a:rPr lang="en-US" altLang="ja-JP" dirty="0" smtClean="0"/>
              <a:t>Small scale tests of resource models and consolidation on our own machines</a:t>
            </a:r>
          </a:p>
          <a:p>
            <a:pPr lvl="2"/>
            <a:r>
              <a:rPr lang="en-US" altLang="ja-JP" dirty="0" smtClean="0"/>
              <a:t>Synthetic workload, TPC-C, Wikipedia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Tests of our optimization algorithm on 200 </a:t>
            </a:r>
            <a:r>
              <a:rPr lang="en-US" altLang="ja-JP" dirty="0" err="1" smtClean="0"/>
              <a:t>MySQL</a:t>
            </a:r>
            <a:r>
              <a:rPr lang="en-US" altLang="ja-JP" dirty="0" smtClean="0"/>
              <a:t> server resource profiles from Wikipedia, </a:t>
            </a:r>
            <a:r>
              <a:rPr lang="en-US" altLang="ja-JP" dirty="0" err="1" smtClean="0"/>
              <a:t>Wikia.com</a:t>
            </a:r>
            <a:r>
              <a:rPr lang="en-US" altLang="ja-JP" dirty="0" smtClean="0"/>
              <a:t>, and Second Life 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All experiments on </a:t>
            </a:r>
            <a:r>
              <a:rPr lang="en-US" altLang="ja-JP" dirty="0" err="1" smtClean="0"/>
              <a:t>MySQL</a:t>
            </a:r>
            <a:r>
              <a:rPr lang="en-US" altLang="ja-JP" dirty="0" smtClean="0"/>
              <a:t> 5.5.5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dfint.pdf"/>
          <p:cNvPicPr>
            <a:picLocks noGrp="1" noChangeAspect="1"/>
          </p:cNvPicPr>
          <p:nvPr>
            <p:ph idx="1"/>
          </p:nvPr>
        </p:nvPicPr>
        <p:blipFill>
          <a:blip r:embed="rId2"/>
          <a:srcRect t="-4408" b="-4408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5715000" y="5105400"/>
            <a:ext cx="2895600" cy="1015663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06060"/>
                </a:solidFill>
              </a:rPr>
              <a:t>Baseline: resource usage is sum of resources used by consolidated </a:t>
            </a:r>
            <a:r>
              <a:rPr kumimoji="1" lang="en-US" altLang="ja-JP" sz="2000" dirty="0" err="1" smtClean="0">
                <a:solidFill>
                  <a:srgbClr val="606060"/>
                </a:solidFill>
              </a:rPr>
              <a:t>DBs</a:t>
            </a:r>
            <a:endParaRPr kumimoji="1" lang="ja-JP" altLang="en-US" sz="2000" dirty="0">
              <a:solidFill>
                <a:srgbClr val="606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5943600"/>
            <a:ext cx="4038600" cy="707886"/>
          </a:xfrm>
          <a:prstGeom prst="rect">
            <a:avLst/>
          </a:prstGeom>
          <a:solidFill>
            <a:srgbClr val="FFFFFF"/>
          </a:solidFill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2">
                    <a:lumMod val="75000"/>
                  </a:schemeClr>
                </a:solidFill>
              </a:rPr>
              <a:t>Disk model accurately predicts disk saturation point </a:t>
            </a:r>
            <a:endParaRPr kumimoji="1" lang="ja-JP" alt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09600"/>
            <a:ext cx="914400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 smtClean="0">
                <a:solidFill>
                  <a:srgbClr val="606060"/>
                </a:solidFill>
              </a:rPr>
              <a:t>Experiment: 5 Synthetic Workloads that Barely fit on 1 Machine</a:t>
            </a:r>
            <a:endParaRPr kumimoji="1" lang="ja-JP" altLang="en-US" sz="2000" i="1" dirty="0">
              <a:solidFill>
                <a:srgbClr val="606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5928" y="990600"/>
            <a:ext cx="3750568" cy="707886"/>
          </a:xfrm>
          <a:prstGeom prst="rect">
            <a:avLst/>
          </a:prstGeom>
          <a:solidFill>
            <a:srgbClr val="FFFFFF"/>
          </a:solidFill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2">
                    <a:lumMod val="75000"/>
                  </a:schemeClr>
                </a:solidFill>
              </a:rPr>
              <a:t>Buffer pool gauging allows us to accurately estimate RAM usage</a:t>
            </a:r>
            <a:endParaRPr kumimoji="1" lang="ja-JP" alt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en-US" altLang="ja-JP" dirty="0" smtClean="0"/>
              <a:t>Validating Resource Models</a:t>
            </a:r>
            <a:endParaRPr lang="ja-JP" alt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23528" y="1268760"/>
            <a:ext cx="4824536" cy="24482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3528" y="3645024"/>
            <a:ext cx="4824536" cy="2232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16016" y="1268760"/>
            <a:ext cx="4427984" cy="259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Effect of Consolidation on Performance</a:t>
            </a:r>
            <a:endParaRPr lang="ja-JP" alt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295400"/>
          <a:ext cx="79248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447800"/>
                <a:gridCol w="1600200"/>
                <a:gridCol w="1524000"/>
                <a:gridCol w="1371600"/>
              </a:tblGrid>
              <a:tr h="531103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Dataset</a:t>
                      </a:r>
                      <a:endParaRPr kumimoji="1" lang="ja-JP" altLang="en-US"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Throughput</a:t>
                      </a:r>
                      <a:endParaRPr kumimoji="1" lang="ja-JP" altLang="en-US"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Avg. Latency</a:t>
                      </a:r>
                      <a:endParaRPr kumimoji="1" lang="ja-JP" altLang="en-US" sz="20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531103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w/o cons.</a:t>
                      </a:r>
                      <a:endParaRPr kumimoji="1" lang="ja-JP" altLang="en-US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w</a:t>
                      </a:r>
                      <a:r>
                        <a:rPr kumimoji="1" lang="en-US" altLang="ja-JP" sz="20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/cons.</a:t>
                      </a:r>
                      <a:endParaRPr kumimoji="1" lang="ja-JP" altLang="en-US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w/o cons.</a:t>
                      </a:r>
                      <a:endParaRPr kumimoji="1" lang="ja-JP" altLang="en-US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w</a:t>
                      </a:r>
                      <a:r>
                        <a:rPr kumimoji="1" lang="en-US" altLang="ja-JP" sz="20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/cons.</a:t>
                      </a:r>
                      <a:endParaRPr kumimoji="1" lang="ja-JP" altLang="en-US" sz="20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16697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TPC-C (10w)</a:t>
                      </a:r>
                    </a:p>
                    <a:p>
                      <a:r>
                        <a:rPr kumimoji="1" lang="en-US" altLang="ja-JP" sz="2000" dirty="0" smtClean="0"/>
                        <a:t>Wiki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dirty="0" smtClean="0"/>
                        <a:t>(100K pgs) 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50 </a:t>
                      </a:r>
                      <a:r>
                        <a:rPr kumimoji="1" lang="en-US" altLang="ja-JP" sz="2000" dirty="0" err="1" smtClean="0"/>
                        <a:t>tps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smtClean="0"/>
                        <a:t>100 </a:t>
                      </a:r>
                      <a:r>
                        <a:rPr kumimoji="1" lang="en-US" altLang="ja-JP" sz="2000" dirty="0" err="1" smtClean="0"/>
                        <a:t>tps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50 </a:t>
                      </a:r>
                      <a:r>
                        <a:rPr kumimoji="1" lang="en-US" altLang="ja-JP" sz="2000" dirty="0" err="1" smtClean="0"/>
                        <a:t>tps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smtClean="0"/>
                        <a:t>100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baseline="0" dirty="0" err="1" smtClean="0"/>
                        <a:t>tps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76 ms</a:t>
                      </a:r>
                    </a:p>
                    <a:p>
                      <a:r>
                        <a:rPr kumimoji="1" lang="en-US" altLang="ja-JP" sz="2000" dirty="0" smtClean="0"/>
                        <a:t>12.7 ms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98 ms</a:t>
                      </a:r>
                    </a:p>
                    <a:p>
                      <a:r>
                        <a:rPr kumimoji="1" lang="en-US" altLang="ja-JP" sz="2000" dirty="0" smtClean="0"/>
                        <a:t>16 ms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916697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TPC-C (10w)</a:t>
                      </a:r>
                    </a:p>
                    <a:p>
                      <a:r>
                        <a:rPr kumimoji="1" lang="en-US" altLang="ja-JP" sz="2000" dirty="0" smtClean="0"/>
                        <a:t>Wiki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dirty="0" smtClean="0"/>
                        <a:t>(100K pgs) </a:t>
                      </a:r>
                      <a:endParaRPr kumimoji="1" lang="ja-JP" altLang="en-US" sz="2000" dirty="0" smtClean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250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baseline="0" dirty="0" err="1" smtClean="0"/>
                        <a:t>tps</a:t>
                      </a:r>
                      <a:endParaRPr kumimoji="1" lang="en-US" altLang="ja-JP" sz="2000" baseline="0" dirty="0" smtClean="0"/>
                    </a:p>
                    <a:p>
                      <a:r>
                        <a:rPr kumimoji="1" lang="en-US" altLang="ja-JP" sz="2000" baseline="0" dirty="0" smtClean="0"/>
                        <a:t>500 </a:t>
                      </a:r>
                      <a:r>
                        <a:rPr kumimoji="1" lang="en-US" altLang="ja-JP" sz="2000" baseline="0" dirty="0" err="1" smtClean="0"/>
                        <a:t>tps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250 </a:t>
                      </a:r>
                      <a:r>
                        <a:rPr kumimoji="1" lang="en-US" altLang="ja-JP" sz="2000" dirty="0" err="1" smtClean="0"/>
                        <a:t>tps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smtClean="0"/>
                        <a:t>500 </a:t>
                      </a:r>
                      <a:r>
                        <a:rPr kumimoji="1" lang="en-US" altLang="ja-JP" sz="2000" dirty="0" err="1" smtClean="0"/>
                        <a:t>tps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113 ms</a:t>
                      </a:r>
                    </a:p>
                    <a:p>
                      <a:r>
                        <a:rPr kumimoji="1" lang="en-US" altLang="ja-JP" sz="2000" dirty="0" smtClean="0"/>
                        <a:t>43 ms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180 ms</a:t>
                      </a:r>
                    </a:p>
                    <a:p>
                      <a:r>
                        <a:rPr kumimoji="1" lang="en-US" altLang="ja-JP" sz="2000" dirty="0" smtClean="0"/>
                        <a:t>49 ms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31103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5xTPC-C (10w)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5x</a:t>
                      </a:r>
                      <a:r>
                        <a:rPr kumimoji="1" lang="en-US" altLang="ja-JP" sz="2000" baseline="0" dirty="0" smtClean="0"/>
                        <a:t>100 </a:t>
                      </a:r>
                      <a:r>
                        <a:rPr kumimoji="1" lang="en-US" altLang="ja-JP" sz="2000" baseline="0" dirty="0" err="1" smtClean="0"/>
                        <a:t>tps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5x100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baseline="0" dirty="0" err="1" smtClean="0"/>
                        <a:t>tps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77 ms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110 ms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916697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8xTPC-C (10w)</a:t>
                      </a:r>
                    </a:p>
                    <a:p>
                      <a:r>
                        <a:rPr kumimoji="1" lang="en-US" altLang="ja-JP" sz="2000" dirty="0" smtClean="0"/>
                        <a:t>Wiki (100K pgs)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aseline="0" dirty="0" smtClean="0"/>
                        <a:t>8x50 </a:t>
                      </a:r>
                      <a:r>
                        <a:rPr kumimoji="1" lang="en-US" altLang="ja-JP" sz="2000" baseline="0" dirty="0" err="1" smtClean="0"/>
                        <a:t>tps</a:t>
                      </a:r>
                      <a:endParaRPr kumimoji="1" lang="en-US" altLang="ja-JP" sz="2000" baseline="0" dirty="0" smtClean="0"/>
                    </a:p>
                    <a:p>
                      <a:r>
                        <a:rPr kumimoji="1" lang="en-US" altLang="ja-JP" sz="2000" baseline="0" dirty="0" smtClean="0"/>
                        <a:t>50 </a:t>
                      </a:r>
                      <a:r>
                        <a:rPr kumimoji="1" lang="en-US" altLang="ja-JP" sz="2000" baseline="0" dirty="0" err="1" smtClean="0"/>
                        <a:t>tps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8x50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baseline="0" dirty="0" err="1" smtClean="0"/>
                        <a:t>tps</a:t>
                      </a:r>
                      <a:endParaRPr kumimoji="1" lang="en-US" altLang="ja-JP" sz="2000" baseline="0" dirty="0" smtClean="0"/>
                    </a:p>
                    <a:p>
                      <a:r>
                        <a:rPr kumimoji="1" lang="en-US" altLang="ja-JP" sz="2000" baseline="0" dirty="0" smtClean="0"/>
                        <a:t>50 </a:t>
                      </a:r>
                      <a:r>
                        <a:rPr kumimoji="1" lang="en-US" altLang="ja-JP" sz="2000" baseline="0" dirty="0" err="1" smtClean="0"/>
                        <a:t>tps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76 ms</a:t>
                      </a:r>
                    </a:p>
                    <a:p>
                      <a:r>
                        <a:rPr kumimoji="1" lang="en-US" altLang="ja-JP" sz="2000" dirty="0" smtClean="0"/>
                        <a:t>12.7 ms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125.8 ms</a:t>
                      </a:r>
                    </a:p>
                    <a:p>
                      <a:r>
                        <a:rPr kumimoji="1" lang="en-US" altLang="ja-JP" sz="2000" dirty="0" smtClean="0"/>
                        <a:t>19 ms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ja-JP" sz="3600" dirty="0" smtClean="0"/>
              <a:t>Measuring Consolidation Ratios in Real World Data</a:t>
            </a:r>
            <a:endParaRPr lang="ja-JP" altLang="en-US" sz="3600" dirty="0"/>
          </a:p>
        </p:txBody>
      </p:sp>
      <p:pic>
        <p:nvPicPr>
          <p:cNvPr id="5" name="Picture 4" descr="consolidationratio-crop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073900" cy="2705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990600"/>
            <a:ext cx="3886200" cy="1200328"/>
          </a:xfrm>
          <a:prstGeom prst="rect">
            <a:avLst/>
          </a:prstGeom>
          <a:solidFill>
            <a:srgbClr val="F2F2F2"/>
          </a:solidFill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Tremendous consolidation opportunity in real databases</a:t>
            </a:r>
            <a:endParaRPr kumimoji="1" lang="ja-JP" altLang="en-US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038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dirty="0" smtClean="0">
                <a:latin typeface="Helvetica"/>
                <a:cs typeface="Helvetica"/>
              </a:rPr>
              <a:t>Load statistics from real deployed databases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>
                <a:latin typeface="Helvetica"/>
                <a:cs typeface="Helvetica"/>
              </a:rPr>
              <a:t>Does not include gauging disk model</a:t>
            </a:r>
          </a:p>
          <a:p>
            <a:pPr>
              <a:buFont typeface="Arial"/>
              <a:buChar char="•"/>
            </a:pPr>
            <a:endParaRPr kumimoji="1" lang="en-US" altLang="ja-JP" dirty="0" smtClean="0">
              <a:latin typeface="Helvetica"/>
              <a:cs typeface="Helvetica"/>
            </a:endParaRPr>
          </a:p>
          <a:p>
            <a:pPr>
              <a:buFont typeface="Arial"/>
              <a:buChar char="•"/>
            </a:pPr>
            <a:r>
              <a:rPr kumimoji="1" lang="en-US" altLang="ja-JP" dirty="0" smtClean="0">
                <a:latin typeface="Helvetica"/>
                <a:cs typeface="Helvetica"/>
              </a:rPr>
              <a:t>Greedy is a first-fit bin packer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>
                <a:latin typeface="Helvetica"/>
                <a:cs typeface="Helvetica"/>
              </a:rPr>
              <a:t>Can fail because doesn’t handle multiple resources</a:t>
            </a:r>
          </a:p>
          <a:p>
            <a:pPr>
              <a:buFont typeface="Arial"/>
              <a:buChar char="•"/>
            </a:pPr>
            <a:endParaRPr kumimoji="1" lang="ja-JP" altLang="en-US" dirty="0">
              <a:latin typeface="Helvetica"/>
              <a:cs typeface="Helvetic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3962400"/>
            <a:ext cx="8305800" cy="2819400"/>
            <a:chOff x="381000" y="4114800"/>
            <a:chExt cx="8305800" cy="2819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381000" y="4114800"/>
              <a:ext cx="8305800" cy="2819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pic>
          <p:nvPicPr>
            <p:cNvPr id="4" name="Picture 3" descr="cpuload-crop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4267200"/>
              <a:ext cx="6083300" cy="2489200"/>
            </a:xfrm>
            <a:prstGeom prst="rect">
              <a:avLst/>
            </a:prstGeom>
            <a:ln>
              <a:solidFill>
                <a:srgbClr val="808080"/>
              </a:solidFill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db-in-vm1.pdf"/>
          <p:cNvPicPr>
            <a:picLocks noGrp="1" noChangeAspect="1"/>
          </p:cNvPicPr>
          <p:nvPr>
            <p:ph idx="1"/>
          </p:nvPr>
        </p:nvPicPr>
        <p:blipFill>
          <a:blip r:embed="rId2"/>
          <a:srcRect t="-44043" b="-44043"/>
          <a:stretch>
            <a:fillRect/>
          </a:stretch>
        </p:blipFill>
        <p:spPr>
          <a:xfrm>
            <a:off x="683568" y="260648"/>
            <a:ext cx="7772400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ja-JP" dirty="0" err="1" smtClean="0"/>
              <a:t>Kairos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Other Techniques</a:t>
            </a:r>
            <a:endParaRPr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228600" y="762000"/>
            <a:ext cx="9982200" cy="46166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 smtClean="0"/>
              <a:t>Max Throughput </a:t>
            </a:r>
            <a:r>
              <a:rPr kumimoji="1" lang="en-US" altLang="ja-JP" i="1" dirty="0" err="1" smtClean="0"/>
              <a:t>w</a:t>
            </a:r>
            <a:r>
              <a:rPr kumimoji="1" lang="en-US" altLang="ja-JP" i="1" dirty="0" smtClean="0"/>
              <a:t>/ 20:1 consolidation (</a:t>
            </a:r>
            <a:r>
              <a:rPr kumimoji="1" lang="en-US" altLang="ja-JP" i="1" dirty="0" err="1" smtClean="0"/>
              <a:t>VMWare</a:t>
            </a:r>
            <a:r>
              <a:rPr kumimoji="1" lang="en-US" altLang="ja-JP" i="1" dirty="0" smtClean="0"/>
              <a:t> </a:t>
            </a:r>
            <a:r>
              <a:rPr kumimoji="1" lang="en-US" altLang="ja-JP" i="1" dirty="0" err="1" smtClean="0"/>
              <a:t>ESXi</a:t>
            </a:r>
            <a:r>
              <a:rPr kumimoji="1" lang="en-US" altLang="ja-JP" i="1" dirty="0" smtClean="0"/>
              <a:t>)</a:t>
            </a:r>
            <a:endParaRPr kumimoji="1" lang="ja-JP" alt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1219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i="1" dirty="0" smtClean="0"/>
              <a:t>One DB 10x loaded</a:t>
            </a:r>
            <a:endParaRPr kumimoji="1" lang="ja-JP" altLang="en-US" sz="18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-304800" y="4038600"/>
            <a:ext cx="9982200" cy="2641600"/>
            <a:chOff x="-304800" y="4038600"/>
            <a:chExt cx="9982200" cy="2641600"/>
          </a:xfrm>
        </p:grpSpPr>
        <p:pic>
          <p:nvPicPr>
            <p:cNvPr id="15" name="Picture 14" descr="db-in-vm2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4495800"/>
              <a:ext cx="6591300" cy="2184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-304800" y="4038600"/>
              <a:ext cx="9982200" cy="461665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i="1" dirty="0" smtClean="0"/>
                <a:t>Max Throughput w/ Variable Consolidation (one OS, separate DBMSs)</a:t>
              </a:r>
              <a:endParaRPr kumimoji="1" lang="ja-JP" altLang="en-US" i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95400" y="1219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i="1" dirty="0" smtClean="0"/>
              <a:t>All </a:t>
            </a:r>
            <a:r>
              <a:rPr kumimoji="1" lang="en-US" altLang="ja-JP" sz="1800" i="1" dirty="0" err="1" smtClean="0"/>
              <a:t>DBs</a:t>
            </a:r>
            <a:r>
              <a:rPr kumimoji="1" lang="en-US" altLang="ja-JP" sz="1800" i="1" dirty="0" smtClean="0"/>
              <a:t> equal load</a:t>
            </a:r>
            <a:endParaRPr kumimoji="1" lang="ja-JP" altLang="en-US" sz="1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System Overview</a:t>
            </a:r>
            <a:endParaRPr lang="ja-JP" altLang="en-US" dirty="0"/>
          </a:p>
        </p:txBody>
      </p:sp>
      <p:pic>
        <p:nvPicPr>
          <p:cNvPr id="6" name="Content Placeholder 5" descr="overview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0838" b="-10838"/>
          <a:stretch>
            <a:fillRect/>
          </a:stretch>
        </p:blipFill>
        <p:spPr>
          <a:xfrm>
            <a:off x="152400" y="1295400"/>
            <a:ext cx="8636000" cy="5334000"/>
          </a:xfrm>
        </p:spPr>
      </p:pic>
      <p:grpSp>
        <p:nvGrpSpPr>
          <p:cNvPr id="3" name="Group 12"/>
          <p:cNvGrpSpPr/>
          <p:nvPr/>
        </p:nvGrpSpPr>
        <p:grpSpPr>
          <a:xfrm>
            <a:off x="0" y="3276600"/>
            <a:ext cx="1582224" cy="1066800"/>
            <a:chOff x="0" y="3276600"/>
            <a:chExt cx="1582224" cy="1066800"/>
          </a:xfrm>
        </p:grpSpPr>
        <p:sp>
          <p:nvSpPr>
            <p:cNvPr id="8" name="Oval 7"/>
            <p:cNvSpPr/>
            <p:nvPr/>
          </p:nvSpPr>
          <p:spPr bwMode="auto">
            <a:xfrm>
              <a:off x="0" y="38100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b="1" dirty="0">
                  <a:latin typeface="+mn-lt"/>
                </a:rPr>
                <a:t>2</a:t>
              </a:r>
              <a:endParaRPr kumimoji="0" lang="ja-JP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3276600"/>
              <a:ext cx="1353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i="1" dirty="0" smtClean="0">
                  <a:solidFill>
                    <a:srgbClr val="FF6600"/>
                  </a:solidFill>
                </a:rPr>
                <a:t>Schism</a:t>
              </a:r>
              <a:endParaRPr kumimoji="1" lang="ja-JP" altLang="en-US" sz="2800" b="1" i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286000" y="4038600"/>
            <a:ext cx="1558663" cy="990600"/>
            <a:chOff x="2286000" y="4038600"/>
            <a:chExt cx="1558663" cy="990600"/>
          </a:xfrm>
        </p:grpSpPr>
        <p:sp>
          <p:nvSpPr>
            <p:cNvPr id="9" name="Oval 8"/>
            <p:cNvSpPr/>
            <p:nvPr/>
          </p:nvSpPr>
          <p:spPr bwMode="auto">
            <a:xfrm>
              <a:off x="2286000" y="44958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b="1" dirty="0">
                  <a:latin typeface="+mn-lt"/>
                </a:rPr>
                <a:t>1</a:t>
              </a:r>
              <a:endParaRPr kumimoji="0" lang="ja-JP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0800" y="4038600"/>
              <a:ext cx="12538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i="1" dirty="0" err="1" smtClean="0">
                  <a:solidFill>
                    <a:srgbClr val="FF6600"/>
                  </a:solidFill>
                </a:rPr>
                <a:t>Kairos</a:t>
              </a:r>
              <a:endParaRPr kumimoji="1" lang="ja-JP" altLang="en-US" sz="2800" b="1" i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24000" y="6400800"/>
            <a:ext cx="3657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OTLP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73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5334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atin typeface="Helvetica" charset="0"/>
              </a:rPr>
              <a:t>This is your OLTP Database</a:t>
            </a:r>
          </a:p>
          <a:p>
            <a:pPr algn="ctr"/>
            <a:endParaRPr lang="en-US" sz="3600" dirty="0" smtClean="0">
              <a:latin typeface="Helvetica" charset="0"/>
            </a:endParaRPr>
          </a:p>
          <a:p>
            <a:pPr algn="ctr"/>
            <a:endParaRPr lang="en-US" sz="4000" dirty="0" smtClean="0">
              <a:latin typeface="Helvetica" charset="0"/>
            </a:endParaRPr>
          </a:p>
          <a:p>
            <a:pPr algn="ctr"/>
            <a:endParaRPr lang="en-US" sz="4000" dirty="0" smtClean="0">
              <a:latin typeface="Helvetica" charset="0"/>
            </a:endParaRPr>
          </a:p>
        </p:txBody>
      </p:sp>
      <p:pic>
        <p:nvPicPr>
          <p:cNvPr id="3" name="Picture 2" descr="single-db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3429000"/>
            <a:ext cx="2489200" cy="294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2568" y="6381777"/>
            <a:ext cx="61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Curino</a:t>
            </a:r>
            <a:r>
              <a:rPr lang="en-US" i="1" dirty="0" smtClean="0"/>
              <a:t> et al, VLDB 2010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616002"/>
      </p:ext>
    </p:extLst>
  </p:cSld>
  <p:clrMapOvr>
    <a:masterClrMapping/>
  </p:clrMapOvr>
  <p:transition xmlns:p14="http://schemas.microsoft.com/office/powerpoint/2010/main" advTm="271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533400"/>
            <a:ext cx="83820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atin typeface="Helvetica" charset="0"/>
              </a:rPr>
              <a:t>This is your OLTP database on Schism</a:t>
            </a:r>
            <a:endParaRPr lang="en-US" sz="4000" dirty="0" smtClean="0">
              <a:latin typeface="Helvetica" charset="0"/>
            </a:endParaRPr>
          </a:p>
        </p:txBody>
      </p:sp>
      <p:pic>
        <p:nvPicPr>
          <p:cNvPr id="4" name="Picture 3" descr="partitionin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062" y="2743200"/>
            <a:ext cx="306387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66409"/>
      </p:ext>
    </p:extLst>
  </p:cSld>
  <p:clrMapOvr>
    <a:masterClrMapping/>
  </p:clrMapOvr>
  <p:transition xmlns:p14="http://schemas.microsoft.com/office/powerpoint/2010/main" advTm="455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RelationalCloud</a:t>
            </a:r>
            <a:r>
              <a:rPr lang="en-US" i="1" dirty="0" smtClean="0"/>
              <a:t> </a:t>
            </a:r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8BF52BC-2233-4310-A446-D3202FB7BD8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8309102" cy="4892675"/>
          </a:xfrm>
        </p:spPr>
        <p:txBody>
          <a:bodyPr>
            <a:normAutofit fontScale="92500" lnSpcReduction="10000"/>
          </a:bodyPr>
          <a:lstStyle/>
          <a:p>
            <a:r>
              <a:rPr lang="en-US" sz="3097" dirty="0" smtClean="0"/>
              <a:t>Goal: A database service that exposes self-serve usage model</a:t>
            </a:r>
          </a:p>
          <a:p>
            <a:pPr lvl="1"/>
            <a:r>
              <a:rPr lang="en-US" sz="2797" dirty="0" smtClean="0"/>
              <a:t>Rapid provisioning: users don’t worry about DBMS &amp; storage configurations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97" dirty="0" smtClean="0"/>
              <a:t>Example: </a:t>
            </a:r>
          </a:p>
          <a:p>
            <a:r>
              <a:rPr lang="en-US" sz="3097" dirty="0" smtClean="0"/>
              <a:t>User specifies type and size of DB and SLA</a:t>
            </a:r>
            <a:br>
              <a:rPr lang="en-US" sz="3097" dirty="0" smtClean="0"/>
            </a:br>
            <a:r>
              <a:rPr lang="en-US" sz="2581" dirty="0" smtClean="0"/>
              <a:t>(“100 </a:t>
            </a:r>
            <a:r>
              <a:rPr lang="en-US" sz="2581" dirty="0" err="1" smtClean="0"/>
              <a:t>txns</a:t>
            </a:r>
            <a:r>
              <a:rPr lang="en-US" sz="2581" dirty="0" smtClean="0"/>
              <a:t>/sec, replicated in US and Europe”) </a:t>
            </a:r>
          </a:p>
          <a:p>
            <a:r>
              <a:rPr lang="en-US" sz="3097" dirty="0" smtClean="0"/>
              <a:t>User given a JDBC/ODBC URL</a:t>
            </a:r>
          </a:p>
          <a:p>
            <a:r>
              <a:rPr lang="en-US" sz="3097" dirty="0" smtClean="0"/>
              <a:t>System figures out how &amp; where to run user’s DB &amp; queries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Schism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New graph-based approach to automatically partition </a:t>
            </a:r>
            <a:r>
              <a:rPr lang="en-US" dirty="0" smtClean="0"/>
              <a:t>OLTP workloads across </a:t>
            </a:r>
            <a:r>
              <a:rPr lang="en-US" dirty="0" smtClean="0"/>
              <a:t>many machines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Input: trace of transactions and the DB</a:t>
            </a:r>
          </a:p>
          <a:p>
            <a:pPr eaLnBrk="1" hangingPunct="1">
              <a:buNone/>
            </a:pPr>
            <a:r>
              <a:rPr lang="en-US" dirty="0" smtClean="0"/>
              <a:t>Output: partitioning plan</a:t>
            </a:r>
          </a:p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r>
              <a:rPr lang="en-US" b="1" dirty="0" smtClean="0"/>
              <a:t>Results</a:t>
            </a:r>
            <a:r>
              <a:rPr lang="en-US" dirty="0" smtClean="0"/>
              <a:t>: As good or better than best manual partitioning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12" y="623731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en-US" b="1" i="1" dirty="0" smtClean="0"/>
              <a:t>Static partitioning – not automatic repartitioning.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8221706"/>
      </p:ext>
    </p:extLst>
  </p:cSld>
  <p:clrMapOvr>
    <a:masterClrMapping/>
  </p:clrMapOvr>
  <p:transition xmlns:p14="http://schemas.microsoft.com/office/powerpoint/2010/main" advTm="305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Challenge: Partitioning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Linear performance improvement when adding machines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Requirement</a:t>
            </a:r>
            <a:r>
              <a:rPr lang="en-US" dirty="0" smtClean="0"/>
              <a:t>: independence and balance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Simple approaches</a:t>
            </a:r>
            <a:r>
              <a:rPr lang="en-US" dirty="0" smtClean="0"/>
              <a:t>:</a:t>
            </a:r>
          </a:p>
          <a:p>
            <a:pPr eaLnBrk="1" hangingPunct="1"/>
            <a:r>
              <a:rPr lang="en-US" dirty="0" smtClean="0"/>
              <a:t>Total replication</a:t>
            </a:r>
          </a:p>
          <a:p>
            <a:pPr eaLnBrk="1" hangingPunct="1"/>
            <a:r>
              <a:rPr lang="en-US" dirty="0" smtClean="0"/>
              <a:t>Hash partitioning</a:t>
            </a:r>
          </a:p>
          <a:p>
            <a:pPr eaLnBrk="1" hangingPunct="1"/>
            <a:r>
              <a:rPr lang="en-US" dirty="0" smtClean="0"/>
              <a:t>Range partitioning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7037803"/>
      </p:ext>
    </p:extLst>
  </p:cSld>
  <p:clrMapOvr>
    <a:masterClrMapping/>
  </p:clrMapOvr>
  <p:transition xmlns:p14="http://schemas.microsoft.com/office/powerpoint/2010/main" advTm="894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Partitioning Challenges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Transactions access multiple </a:t>
            </a:r>
            <a:r>
              <a:rPr lang="en-US" dirty="0" smtClean="0"/>
              <a:t>records?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Distributed transactions</a:t>
            </a:r>
          </a:p>
          <a:p>
            <a:pPr eaLnBrk="1" hangingPunct="1">
              <a:buNone/>
            </a:pPr>
            <a:r>
              <a:rPr lang="en-US" dirty="0" smtClean="0"/>
              <a:t>	Replicated data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Workload skew?</a:t>
            </a:r>
          </a:p>
          <a:p>
            <a:pPr eaLnBrk="1" hangingPunct="1">
              <a:buNone/>
            </a:pPr>
            <a:r>
              <a:rPr lang="en-US" dirty="0" smtClean="0"/>
              <a:t>	Unbalanced load on individual servers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Many-to-many relations?</a:t>
            </a:r>
          </a:p>
          <a:p>
            <a:pPr eaLnBrk="1" hangingPunct="1">
              <a:buNone/>
            </a:pPr>
            <a:r>
              <a:rPr lang="en-US" dirty="0" smtClean="0"/>
              <a:t>	Unclear how to partition effectively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2533926"/>
      </p:ext>
    </p:extLst>
  </p:cSld>
  <p:clrMapOvr>
    <a:masterClrMapping/>
  </p:clrMapOvr>
  <p:transition xmlns:p14="http://schemas.microsoft.com/office/powerpoint/2010/main" advTm="439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Many-to-Many: Users/Groups</a:t>
            </a:r>
            <a:endParaRPr lang="en-US" dirty="0"/>
          </a:p>
        </p:txBody>
      </p:sp>
      <p:pic>
        <p:nvPicPr>
          <p:cNvPr id="5" name="Content Placeholder 4" descr="manymanyexample-x1.pdf"/>
          <p:cNvPicPr>
            <a:picLocks noGrp="1" noChangeAspect="1"/>
          </p:cNvPicPr>
          <p:nvPr>
            <p:ph idx="1"/>
          </p:nvPr>
        </p:nvPicPr>
        <p:blipFill>
          <a:blip r:embed="rId2"/>
          <a:srcRect t="-4682" b="-4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620834"/>
      </p:ext>
    </p:extLst>
  </p:cSld>
  <p:clrMapOvr>
    <a:masterClrMapping/>
  </p:clrMapOvr>
  <p:transition xmlns:p14="http://schemas.microsoft.com/office/powerpoint/2010/main" advTm="243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Many-to-Many: Users/Groups</a:t>
            </a:r>
            <a:endParaRPr lang="en-US" dirty="0"/>
          </a:p>
        </p:txBody>
      </p:sp>
      <p:pic>
        <p:nvPicPr>
          <p:cNvPr id="5" name="Content Placeholder 4" descr="manymanyexample-x1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00903"/>
            <a:ext cx="7772400" cy="4389593"/>
          </a:xfrm>
        </p:spPr>
      </p:pic>
    </p:spTree>
    <p:extLst>
      <p:ext uri="{BB962C8B-B14F-4D97-AF65-F5344CB8AC3E}">
        <p14:creationId xmlns:p14="http://schemas.microsoft.com/office/powerpoint/2010/main" val="2409918113"/>
      </p:ext>
    </p:extLst>
  </p:cSld>
  <p:clrMapOvr>
    <a:masterClrMapping/>
  </p:clrMapOvr>
  <p:transition xmlns:p14="http://schemas.microsoft.com/office/powerpoint/2010/main" advTm="480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Many-to-Many: Users/Groups</a:t>
            </a:r>
            <a:endParaRPr lang="en-US" dirty="0"/>
          </a:p>
        </p:txBody>
      </p:sp>
      <p:pic>
        <p:nvPicPr>
          <p:cNvPr id="5" name="Content Placeholder 4" descr="manymanyexample-x1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500903"/>
            <a:ext cx="7772398" cy="4389593"/>
          </a:xfrm>
        </p:spPr>
      </p:pic>
    </p:spTree>
    <p:extLst>
      <p:ext uri="{BB962C8B-B14F-4D97-AF65-F5344CB8AC3E}">
        <p14:creationId xmlns:p14="http://schemas.microsoft.com/office/powerpoint/2010/main" val="309797311"/>
      </p:ext>
    </p:extLst>
  </p:cSld>
  <p:clrMapOvr>
    <a:masterClrMapping/>
  </p:clrMapOvr>
  <p:transition xmlns:p14="http://schemas.microsoft.com/office/powerpoint/2010/main" advTm="252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1143000"/>
          </a:xfrm>
        </p:spPr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Txn</a:t>
            </a:r>
            <a:r>
              <a:rPr lang="en-US" smtClean="0"/>
              <a:t>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Require more communication</a:t>
            </a:r>
          </a:p>
          <a:p>
            <a:pPr>
              <a:buNone/>
            </a:pPr>
            <a:r>
              <a:rPr lang="en-US" dirty="0" smtClean="0"/>
              <a:t>	At least 1 extra message; maybe more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Hold locks for longer time</a:t>
            </a:r>
          </a:p>
          <a:p>
            <a:pPr>
              <a:buNone/>
            </a:pPr>
            <a:r>
              <a:rPr lang="en-US" dirty="0" smtClean="0"/>
              <a:t>	Increases chance for contention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Reduced availability</a:t>
            </a:r>
          </a:p>
          <a:p>
            <a:pPr>
              <a:buNone/>
            </a:pPr>
            <a:r>
              <a:rPr lang="en-US" dirty="0" smtClean="0"/>
              <a:t>	Failure if any participant is down</a:t>
            </a:r>
          </a:p>
        </p:txBody>
      </p:sp>
    </p:spTree>
    <p:extLst>
      <p:ext uri="{BB962C8B-B14F-4D97-AF65-F5344CB8AC3E}">
        <p14:creationId xmlns:p14="http://schemas.microsoft.com/office/powerpoint/2010/main" val="2315192622"/>
      </p:ext>
    </p:extLst>
  </p:cSld>
  <p:clrMapOvr>
    <a:masterClrMapping/>
  </p:clrMapOvr>
  <p:transition xmlns:p14="http://schemas.microsoft.com/office/powerpoint/2010/main" advTm="561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None/>
              <a:defRPr/>
            </a:pPr>
            <a:r>
              <a:rPr lang="en-US" dirty="0" smtClean="0"/>
              <a:t>Single partition: </a:t>
            </a:r>
            <a:r>
              <a:rPr lang="en-US" dirty="0" smtClean="0"/>
              <a:t>2 </a:t>
            </a:r>
            <a:r>
              <a:rPr lang="en-US" dirty="0" smtClean="0"/>
              <a:t>tuples on 1 machine</a:t>
            </a:r>
          </a:p>
          <a:p>
            <a:pPr lvl="0" eaLnBrk="1" hangingPunct="1">
              <a:buNone/>
              <a:defRPr/>
            </a:pPr>
            <a:r>
              <a:rPr lang="en-US" dirty="0" smtClean="0"/>
              <a:t>Distributed: 2 </a:t>
            </a:r>
            <a:r>
              <a:rPr lang="en-US" dirty="0" err="1" smtClean="0"/>
              <a:t>tuples</a:t>
            </a:r>
            <a:r>
              <a:rPr lang="en-US" dirty="0" smtClean="0"/>
              <a:t> on 2 machines</a:t>
            </a:r>
          </a:p>
        </p:txBody>
      </p:sp>
      <p:pic>
        <p:nvPicPr>
          <p:cNvPr id="4" name="Picture 3" descr="distributed_txn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23" y="2438400"/>
            <a:ext cx="8588954" cy="4199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3928" y="51571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1" hangingPunct="1">
              <a:buNone/>
              <a:defRPr/>
            </a:pPr>
            <a:r>
              <a:rPr lang="en-US" i="1" dirty="0" smtClean="0"/>
              <a:t>Each transaction writes two different tuples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93530179"/>
      </p:ext>
    </p:extLst>
  </p:cSld>
  <p:clrMapOvr>
    <a:masterClrMapping/>
  </p:clrMapOvr>
  <p:transition xmlns:p14="http://schemas.microsoft.com/office/powerpoint/2010/main" advTm="793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Schism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76800"/>
            <a:ext cx="8153400" cy="1828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10" name="Picture 9" descr="overview-x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534400" cy="331326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339356039"/>
      </p:ext>
    </p:extLst>
  </p:cSld>
  <p:clrMapOvr>
    <a:masterClrMapping/>
  </p:clrMapOvr>
  <p:transition xmlns:p14="http://schemas.microsoft.com/office/powerpoint/2010/main" advTm="82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Schism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76800"/>
            <a:ext cx="8153400" cy="182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graph from a workload trace</a:t>
            </a:r>
          </a:p>
          <a:p>
            <a:pPr marL="914400" lvl="1" indent="-514350"/>
            <a:r>
              <a:rPr lang="en-US" dirty="0" smtClean="0"/>
              <a:t>Nodes: </a:t>
            </a:r>
            <a:r>
              <a:rPr lang="en-US" dirty="0" err="1" smtClean="0"/>
              <a:t>Tuples</a:t>
            </a:r>
            <a:r>
              <a:rPr lang="en-US" dirty="0" smtClean="0"/>
              <a:t> accessed by the trace</a:t>
            </a:r>
          </a:p>
          <a:p>
            <a:pPr marL="914400" lvl="1" indent="-514350"/>
            <a:r>
              <a:rPr lang="en-US" dirty="0" smtClean="0"/>
              <a:t>Edges: Connect </a:t>
            </a:r>
            <a:r>
              <a:rPr lang="en-US" dirty="0" err="1" smtClean="0"/>
              <a:t>tuples</a:t>
            </a:r>
            <a:r>
              <a:rPr lang="en-US" dirty="0" smtClean="0"/>
              <a:t> accessed in </a:t>
            </a:r>
            <a:r>
              <a:rPr lang="en-US" dirty="0" err="1" smtClean="0"/>
              <a:t>txn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10" name="Picture 9" descr="overview-x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534400" cy="331326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959650609"/>
      </p:ext>
    </p:extLst>
  </p:cSld>
  <p:clrMapOvr>
    <a:masterClrMapping/>
  </p:clrMapOvr>
  <p:transition xmlns:p14="http://schemas.microsoft.com/office/powerpoint/2010/main" advTm="196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loud 48"/>
          <p:cNvSpPr/>
          <p:nvPr/>
        </p:nvSpPr>
        <p:spPr>
          <a:xfrm>
            <a:off x="0" y="4114800"/>
            <a:ext cx="3124200" cy="2133600"/>
          </a:xfrm>
          <a:prstGeom prst="cloud">
            <a:avLst/>
          </a:prstGeom>
          <a:ln>
            <a:solidFill>
              <a:srgbClr val="222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loud 50"/>
          <p:cNvSpPr/>
          <p:nvPr/>
        </p:nvSpPr>
        <p:spPr>
          <a:xfrm>
            <a:off x="2590800" y="1676400"/>
            <a:ext cx="3124200" cy="2133600"/>
          </a:xfrm>
          <a:prstGeom prst="cloud">
            <a:avLst/>
          </a:prstGeom>
          <a:ln>
            <a:solidFill>
              <a:srgbClr val="222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loud 51"/>
          <p:cNvSpPr/>
          <p:nvPr/>
        </p:nvSpPr>
        <p:spPr>
          <a:xfrm>
            <a:off x="2971800" y="3962400"/>
            <a:ext cx="2819400" cy="1828800"/>
          </a:xfrm>
          <a:prstGeom prst="cloud">
            <a:avLst/>
          </a:prstGeom>
          <a:ln>
            <a:solidFill>
              <a:srgbClr val="222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loud 52"/>
          <p:cNvSpPr/>
          <p:nvPr/>
        </p:nvSpPr>
        <p:spPr>
          <a:xfrm>
            <a:off x="0" y="1600200"/>
            <a:ext cx="2667000" cy="1828800"/>
          </a:xfrm>
          <a:prstGeom prst="cloud">
            <a:avLst/>
          </a:prstGeom>
          <a:ln>
            <a:solidFill>
              <a:srgbClr val="22226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28600"/>
            <a:ext cx="877887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Before: Database Silos and Sprawl</a:t>
            </a:r>
            <a:endParaRPr lang="en-US" dirty="0"/>
          </a:p>
        </p:txBody>
      </p:sp>
      <p:grpSp>
        <p:nvGrpSpPr>
          <p:cNvPr id="3" name="Group 91"/>
          <p:cNvGrpSpPr/>
          <p:nvPr/>
        </p:nvGrpSpPr>
        <p:grpSpPr>
          <a:xfrm>
            <a:off x="3505200" y="1905000"/>
            <a:ext cx="1447800" cy="1600200"/>
            <a:chOff x="4038600" y="1752600"/>
            <a:chExt cx="1447800" cy="1600200"/>
          </a:xfrm>
        </p:grpSpPr>
        <p:sp>
          <p:nvSpPr>
            <p:cNvPr id="78" name="Rounded Rectangle 77"/>
            <p:cNvSpPr/>
            <p:nvPr/>
          </p:nvSpPr>
          <p:spPr>
            <a:xfrm>
              <a:off x="4038600" y="1752600"/>
              <a:ext cx="1371600" cy="1600200"/>
            </a:xfrm>
            <a:prstGeom prst="roundRect">
              <a:avLst/>
            </a:prstGeom>
            <a:solidFill>
              <a:srgbClr val="FCFF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79" name="AutoShape 4"/>
            <p:cNvSpPr>
              <a:spLocks noChangeArrowheads="1"/>
            </p:cNvSpPr>
            <p:nvPr/>
          </p:nvSpPr>
          <p:spPr bwMode="auto">
            <a:xfrm>
              <a:off x="4270488" y="2587192"/>
              <a:ext cx="453912" cy="460808"/>
            </a:xfrm>
            <a:prstGeom prst="can">
              <a:avLst>
                <a:gd name="adj" fmla="val 33203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100" b="1" dirty="0">
                <a:latin typeface="Helvetica"/>
                <a:cs typeface="Helvetica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114800" y="1828800"/>
              <a:ext cx="1371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Application #3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81" name="AutoShape 4"/>
            <p:cNvSpPr>
              <a:spLocks noChangeArrowheads="1"/>
            </p:cNvSpPr>
            <p:nvPr/>
          </p:nvSpPr>
          <p:spPr bwMode="auto">
            <a:xfrm>
              <a:off x="4727688" y="2587192"/>
              <a:ext cx="453912" cy="460808"/>
            </a:xfrm>
            <a:prstGeom prst="can">
              <a:avLst>
                <a:gd name="adj" fmla="val 33203"/>
              </a:avLst>
            </a:prstGeom>
            <a:solidFill>
              <a:srgbClr val="FFC000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100" b="1" dirty="0">
                <a:latin typeface="Helvetica"/>
                <a:cs typeface="Helvetica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169682" y="2971800"/>
              <a:ext cx="12027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Database #3</a:t>
              </a:r>
              <a:endParaRPr lang="en-US" sz="1400" dirty="0">
                <a:latin typeface="Helvetica"/>
                <a:cs typeface="Helvetica"/>
              </a:endParaRPr>
            </a:p>
          </p:txBody>
        </p:sp>
      </p:grpSp>
      <p:grpSp>
        <p:nvGrpSpPr>
          <p:cNvPr id="4" name="Group 92"/>
          <p:cNvGrpSpPr/>
          <p:nvPr/>
        </p:nvGrpSpPr>
        <p:grpSpPr>
          <a:xfrm>
            <a:off x="3657600" y="4038600"/>
            <a:ext cx="1371600" cy="1600200"/>
            <a:chOff x="5486400" y="1752600"/>
            <a:chExt cx="1371600" cy="1600200"/>
          </a:xfrm>
        </p:grpSpPr>
        <p:sp>
          <p:nvSpPr>
            <p:cNvPr id="84" name="Rounded Rectangle 83"/>
            <p:cNvSpPr/>
            <p:nvPr/>
          </p:nvSpPr>
          <p:spPr>
            <a:xfrm>
              <a:off x="5486400" y="1752600"/>
              <a:ext cx="1371600" cy="1600200"/>
            </a:xfrm>
            <a:prstGeom prst="roundRect">
              <a:avLst/>
            </a:prstGeom>
            <a:solidFill>
              <a:srgbClr val="FCFF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85" name="AutoShape 4"/>
            <p:cNvSpPr>
              <a:spLocks noChangeArrowheads="1"/>
            </p:cNvSpPr>
            <p:nvPr/>
          </p:nvSpPr>
          <p:spPr bwMode="auto">
            <a:xfrm>
              <a:off x="5718288" y="2587192"/>
              <a:ext cx="453912" cy="460808"/>
            </a:xfrm>
            <a:prstGeom prst="can">
              <a:avLst>
                <a:gd name="adj" fmla="val 33203"/>
              </a:avLst>
            </a:prstGeom>
            <a:solidFill>
              <a:srgbClr val="0070C0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100" b="1" dirty="0">
                <a:latin typeface="Helvetica"/>
                <a:cs typeface="Helvetica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486400" y="1825823"/>
              <a:ext cx="1371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Application #4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87" name="AutoShape 4"/>
            <p:cNvSpPr>
              <a:spLocks noChangeArrowheads="1"/>
            </p:cNvSpPr>
            <p:nvPr/>
          </p:nvSpPr>
          <p:spPr bwMode="auto">
            <a:xfrm>
              <a:off x="6175488" y="2587192"/>
              <a:ext cx="453912" cy="460808"/>
            </a:xfrm>
            <a:prstGeom prst="can">
              <a:avLst>
                <a:gd name="adj" fmla="val 33203"/>
              </a:avLst>
            </a:prstGeom>
            <a:solidFill>
              <a:srgbClr val="0070C0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100" b="1" dirty="0">
                <a:latin typeface="Helvetica"/>
                <a:cs typeface="Helvetica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17482" y="2971800"/>
              <a:ext cx="12027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Database #4</a:t>
              </a:r>
              <a:endParaRPr lang="en-US" sz="1400" dirty="0">
                <a:latin typeface="Helvetica"/>
                <a:cs typeface="Helvetica"/>
              </a:endParaRPr>
            </a:p>
          </p:txBody>
        </p:sp>
      </p:grpSp>
      <p:grpSp>
        <p:nvGrpSpPr>
          <p:cNvPr id="5" name="Group 97"/>
          <p:cNvGrpSpPr/>
          <p:nvPr/>
        </p:nvGrpSpPr>
        <p:grpSpPr>
          <a:xfrm>
            <a:off x="838200" y="4419600"/>
            <a:ext cx="1371600" cy="1600200"/>
            <a:chOff x="2590800" y="1752600"/>
            <a:chExt cx="1371600" cy="1600200"/>
          </a:xfrm>
        </p:grpSpPr>
        <p:sp>
          <p:nvSpPr>
            <p:cNvPr id="99" name="Rounded Rectangle 98"/>
            <p:cNvSpPr/>
            <p:nvPr/>
          </p:nvSpPr>
          <p:spPr>
            <a:xfrm>
              <a:off x="2590800" y="1752600"/>
              <a:ext cx="1371600" cy="1600200"/>
            </a:xfrm>
            <a:prstGeom prst="roundRect">
              <a:avLst/>
            </a:prstGeom>
            <a:solidFill>
              <a:srgbClr val="FCFF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00" name="AutoShape 4"/>
            <p:cNvSpPr>
              <a:spLocks noChangeArrowheads="1"/>
            </p:cNvSpPr>
            <p:nvPr/>
          </p:nvSpPr>
          <p:spPr bwMode="auto">
            <a:xfrm>
              <a:off x="2822688" y="2587192"/>
              <a:ext cx="453912" cy="460808"/>
            </a:xfrm>
            <a:prstGeom prst="can">
              <a:avLst>
                <a:gd name="adj" fmla="val 33203"/>
              </a:avLst>
            </a:prstGeom>
            <a:solidFill>
              <a:srgbClr val="C00000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100" b="1" dirty="0">
                <a:latin typeface="Helvetica"/>
                <a:cs typeface="Helvetica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590800" y="1828800"/>
              <a:ext cx="1371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Application #2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102" name="AutoShape 4"/>
            <p:cNvSpPr>
              <a:spLocks noChangeArrowheads="1"/>
            </p:cNvSpPr>
            <p:nvPr/>
          </p:nvSpPr>
          <p:spPr bwMode="auto">
            <a:xfrm>
              <a:off x="3279888" y="2587192"/>
              <a:ext cx="453912" cy="460808"/>
            </a:xfrm>
            <a:prstGeom prst="can">
              <a:avLst>
                <a:gd name="adj" fmla="val 33203"/>
              </a:avLst>
            </a:prstGeom>
            <a:solidFill>
              <a:srgbClr val="C00000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100" b="1" dirty="0">
                <a:latin typeface="Helvetica"/>
                <a:cs typeface="Helvetica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721882" y="2971800"/>
              <a:ext cx="12027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Database #2</a:t>
              </a:r>
              <a:endParaRPr lang="en-US" sz="1400" dirty="0">
                <a:latin typeface="Helvetica"/>
                <a:cs typeface="Helvetica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838200" y="1981200"/>
            <a:ext cx="1371600" cy="1600200"/>
            <a:chOff x="1143000" y="1752600"/>
            <a:chExt cx="1371600" cy="1600200"/>
          </a:xfrm>
        </p:grpSpPr>
        <p:sp>
          <p:nvSpPr>
            <p:cNvPr id="50" name="Rounded Rectangle 49"/>
            <p:cNvSpPr/>
            <p:nvPr/>
          </p:nvSpPr>
          <p:spPr>
            <a:xfrm>
              <a:off x="1143000" y="1752600"/>
              <a:ext cx="1371600" cy="1600200"/>
            </a:xfrm>
            <a:prstGeom prst="roundRect">
              <a:avLst/>
            </a:prstGeom>
            <a:solidFill>
              <a:srgbClr val="FCFF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1374888" y="2587192"/>
              <a:ext cx="453912" cy="460808"/>
            </a:xfrm>
            <a:prstGeom prst="can">
              <a:avLst>
                <a:gd name="adj" fmla="val 33203"/>
              </a:avLst>
            </a:prstGeom>
            <a:solidFill>
              <a:srgbClr val="008000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100" b="1" dirty="0">
                <a:latin typeface="Helvetica"/>
                <a:cs typeface="Helvetic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3000" y="1828800"/>
              <a:ext cx="1371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Application #1</a:t>
              </a:r>
              <a:endParaRPr lang="en-US" sz="1400" dirty="0">
                <a:latin typeface="Helvetica"/>
                <a:cs typeface="Helvetica"/>
              </a:endParaRPr>
            </a:p>
          </p:txBody>
        </p:sp>
        <p:sp>
          <p:nvSpPr>
            <p:cNvPr id="37" name="AutoShape 4"/>
            <p:cNvSpPr>
              <a:spLocks noChangeArrowheads="1"/>
            </p:cNvSpPr>
            <p:nvPr/>
          </p:nvSpPr>
          <p:spPr bwMode="auto">
            <a:xfrm>
              <a:off x="1832088" y="2587192"/>
              <a:ext cx="453912" cy="460808"/>
            </a:xfrm>
            <a:prstGeom prst="can">
              <a:avLst>
                <a:gd name="adj" fmla="val 33203"/>
              </a:avLst>
            </a:prstGeom>
            <a:solidFill>
              <a:srgbClr val="008000"/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100" b="1" dirty="0">
                <a:latin typeface="Helvetica"/>
                <a:cs typeface="Helvetica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74082" y="2971800"/>
              <a:ext cx="12027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Helvetica"/>
                  <a:cs typeface="Helvetica"/>
                </a:rPr>
                <a:t>Database #1</a:t>
              </a:r>
              <a:endParaRPr lang="en-US" sz="1400" dirty="0">
                <a:latin typeface="Helvetica"/>
                <a:cs typeface="Helvetica"/>
              </a:endParaRP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1301793" y="2819400"/>
            <a:ext cx="52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$$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886200" y="2814935"/>
            <a:ext cx="52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$$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295400" y="5257800"/>
            <a:ext cx="52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$$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121193" y="4876800"/>
            <a:ext cx="52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$$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3" name="Content Placeholder 112"/>
          <p:cNvSpPr>
            <a:spLocks noGrp="1"/>
          </p:cNvSpPr>
          <p:nvPr>
            <p:ph sz="quarter" idx="2"/>
          </p:nvPr>
        </p:nvSpPr>
        <p:spPr>
          <a:xfrm>
            <a:off x="5715000" y="1905000"/>
            <a:ext cx="3429000" cy="2514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/>
              <a:t>Must deal with many one-off database configurations</a:t>
            </a:r>
          </a:p>
          <a:p>
            <a:endParaRPr lang="en-US" sz="2400" dirty="0" smtClean="0"/>
          </a:p>
          <a:p>
            <a:r>
              <a:rPr lang="en-US" sz="2400" dirty="0" smtClean="0"/>
              <a:t>And provision each for its peak load</a:t>
            </a:r>
          </a:p>
        </p:txBody>
      </p:sp>
      <p:grpSp>
        <p:nvGrpSpPr>
          <p:cNvPr id="7" name="Group 46"/>
          <p:cNvGrpSpPr/>
          <p:nvPr/>
        </p:nvGrpSpPr>
        <p:grpSpPr>
          <a:xfrm>
            <a:off x="1752600" y="1447800"/>
            <a:ext cx="381000" cy="533400"/>
            <a:chOff x="6477000" y="5334000"/>
            <a:chExt cx="381000" cy="533400"/>
          </a:xfrm>
        </p:grpSpPr>
        <p:sp>
          <p:nvSpPr>
            <p:cNvPr id="44" name="Oval 43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Delay 44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7"/>
          <p:cNvGrpSpPr/>
          <p:nvPr/>
        </p:nvGrpSpPr>
        <p:grpSpPr>
          <a:xfrm>
            <a:off x="1905000" y="1600200"/>
            <a:ext cx="381000" cy="533400"/>
            <a:chOff x="6477000" y="5334000"/>
            <a:chExt cx="381000" cy="533400"/>
          </a:xfrm>
        </p:grpSpPr>
        <p:sp>
          <p:nvSpPr>
            <p:cNvPr id="54" name="Oval 53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55" name="Flowchart: Delay 54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9" name="Group 55"/>
          <p:cNvGrpSpPr/>
          <p:nvPr/>
        </p:nvGrpSpPr>
        <p:grpSpPr>
          <a:xfrm>
            <a:off x="2057400" y="1752600"/>
            <a:ext cx="381000" cy="533400"/>
            <a:chOff x="6477000" y="5334000"/>
            <a:chExt cx="381000" cy="533400"/>
          </a:xfrm>
        </p:grpSpPr>
        <p:sp>
          <p:nvSpPr>
            <p:cNvPr id="57" name="Oval 56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58" name="Flowchart: Delay 57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2209800" y="1905000"/>
            <a:ext cx="381000" cy="533400"/>
            <a:chOff x="6477000" y="5334000"/>
            <a:chExt cx="381000" cy="533400"/>
          </a:xfrm>
        </p:grpSpPr>
        <p:sp>
          <p:nvSpPr>
            <p:cNvPr id="60" name="Oval 59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61" name="Flowchart: Delay 60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11" name="Group 46"/>
          <p:cNvGrpSpPr/>
          <p:nvPr/>
        </p:nvGrpSpPr>
        <p:grpSpPr>
          <a:xfrm>
            <a:off x="4648200" y="1447800"/>
            <a:ext cx="381000" cy="533400"/>
            <a:chOff x="6477000" y="5334000"/>
            <a:chExt cx="381000" cy="533400"/>
          </a:xfrm>
        </p:grpSpPr>
        <p:sp>
          <p:nvSpPr>
            <p:cNvPr id="75" name="Oval 74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Delay 75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47"/>
          <p:cNvGrpSpPr/>
          <p:nvPr/>
        </p:nvGrpSpPr>
        <p:grpSpPr>
          <a:xfrm>
            <a:off x="4800600" y="1600200"/>
            <a:ext cx="381000" cy="533400"/>
            <a:chOff x="6477000" y="5334000"/>
            <a:chExt cx="381000" cy="533400"/>
          </a:xfrm>
        </p:grpSpPr>
        <p:sp>
          <p:nvSpPr>
            <p:cNvPr id="73" name="Oval 72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74" name="Flowchart: Delay 73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15" name="Group 55"/>
          <p:cNvGrpSpPr/>
          <p:nvPr/>
        </p:nvGrpSpPr>
        <p:grpSpPr>
          <a:xfrm>
            <a:off x="4953000" y="1752600"/>
            <a:ext cx="381000" cy="533400"/>
            <a:chOff x="6477000" y="5334000"/>
            <a:chExt cx="381000" cy="533400"/>
          </a:xfrm>
        </p:grpSpPr>
        <p:sp>
          <p:nvSpPr>
            <p:cNvPr id="70" name="Oval 69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Delay 71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58"/>
          <p:cNvGrpSpPr/>
          <p:nvPr/>
        </p:nvGrpSpPr>
        <p:grpSpPr>
          <a:xfrm>
            <a:off x="5105400" y="1905000"/>
            <a:ext cx="381000" cy="533400"/>
            <a:chOff x="6477000" y="5334000"/>
            <a:chExt cx="381000" cy="533400"/>
          </a:xfrm>
        </p:grpSpPr>
        <p:sp>
          <p:nvSpPr>
            <p:cNvPr id="68" name="Oval 67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Delay 68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46"/>
          <p:cNvGrpSpPr/>
          <p:nvPr/>
        </p:nvGrpSpPr>
        <p:grpSpPr>
          <a:xfrm>
            <a:off x="1905000" y="3962400"/>
            <a:ext cx="381000" cy="533400"/>
            <a:chOff x="6477000" y="5334000"/>
            <a:chExt cx="381000" cy="533400"/>
          </a:xfrm>
        </p:grpSpPr>
        <p:sp>
          <p:nvSpPr>
            <p:cNvPr id="115" name="Oval 114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16" name="Flowchart: Delay 115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18" name="Group 47"/>
          <p:cNvGrpSpPr/>
          <p:nvPr/>
        </p:nvGrpSpPr>
        <p:grpSpPr>
          <a:xfrm>
            <a:off x="2057400" y="4114800"/>
            <a:ext cx="381000" cy="533400"/>
            <a:chOff x="6477000" y="5334000"/>
            <a:chExt cx="381000" cy="533400"/>
          </a:xfrm>
        </p:grpSpPr>
        <p:sp>
          <p:nvSpPr>
            <p:cNvPr id="112" name="Oval 111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14" name="Flowchart: Delay 113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19" name="Group 55"/>
          <p:cNvGrpSpPr/>
          <p:nvPr/>
        </p:nvGrpSpPr>
        <p:grpSpPr>
          <a:xfrm>
            <a:off x="2209800" y="4267200"/>
            <a:ext cx="381000" cy="533400"/>
            <a:chOff x="6477000" y="5334000"/>
            <a:chExt cx="381000" cy="533400"/>
          </a:xfrm>
        </p:grpSpPr>
        <p:sp>
          <p:nvSpPr>
            <p:cNvPr id="108" name="Oval 107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09" name="Flowchart: Delay 108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20" name="Group 58"/>
          <p:cNvGrpSpPr/>
          <p:nvPr/>
        </p:nvGrpSpPr>
        <p:grpSpPr>
          <a:xfrm>
            <a:off x="2362200" y="4419600"/>
            <a:ext cx="381000" cy="533400"/>
            <a:chOff x="6477000" y="5334000"/>
            <a:chExt cx="381000" cy="533400"/>
          </a:xfrm>
        </p:grpSpPr>
        <p:sp>
          <p:nvSpPr>
            <p:cNvPr id="97" name="Oval 96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05" name="Flowchart: Delay 104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21" name="Group 46"/>
          <p:cNvGrpSpPr/>
          <p:nvPr/>
        </p:nvGrpSpPr>
        <p:grpSpPr>
          <a:xfrm>
            <a:off x="4724400" y="3581400"/>
            <a:ext cx="381000" cy="533400"/>
            <a:chOff x="6477000" y="5334000"/>
            <a:chExt cx="381000" cy="533400"/>
          </a:xfrm>
        </p:grpSpPr>
        <p:sp>
          <p:nvSpPr>
            <p:cNvPr id="128" name="Oval 127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29" name="Flowchart: Delay 128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4876800" y="3733800"/>
            <a:ext cx="381000" cy="533400"/>
            <a:chOff x="6477000" y="5334000"/>
            <a:chExt cx="381000" cy="533400"/>
          </a:xfrm>
        </p:grpSpPr>
        <p:sp>
          <p:nvSpPr>
            <p:cNvPr id="126" name="Oval 125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Delay 126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55"/>
          <p:cNvGrpSpPr/>
          <p:nvPr/>
        </p:nvGrpSpPr>
        <p:grpSpPr>
          <a:xfrm>
            <a:off x="5029200" y="3886200"/>
            <a:ext cx="381000" cy="533400"/>
            <a:chOff x="6477000" y="5334000"/>
            <a:chExt cx="381000" cy="533400"/>
          </a:xfrm>
        </p:grpSpPr>
        <p:sp>
          <p:nvSpPr>
            <p:cNvPr id="124" name="Oval 123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Delay 124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58"/>
          <p:cNvGrpSpPr/>
          <p:nvPr/>
        </p:nvGrpSpPr>
        <p:grpSpPr>
          <a:xfrm>
            <a:off x="5181600" y="4038600"/>
            <a:ext cx="381000" cy="533400"/>
            <a:chOff x="6477000" y="5334000"/>
            <a:chExt cx="381000" cy="533400"/>
          </a:xfrm>
        </p:grpSpPr>
        <p:sp>
          <p:nvSpPr>
            <p:cNvPr id="122" name="Oval 121"/>
            <p:cNvSpPr/>
            <p:nvPr/>
          </p:nvSpPr>
          <p:spPr>
            <a:xfrm>
              <a:off x="6553200" y="5334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Delay 122"/>
            <p:cNvSpPr/>
            <p:nvPr/>
          </p:nvSpPr>
          <p:spPr>
            <a:xfrm rot="-5400000">
              <a:off x="6515100" y="5524500"/>
              <a:ext cx="304800" cy="381000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Schism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76800"/>
            <a:ext cx="8153400" cy="182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graph from a workload trace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Partition to minimize distributed </a:t>
            </a:r>
            <a:r>
              <a:rPr lang="en-US" dirty="0" err="1" smtClean="0"/>
              <a:t>txns</a:t>
            </a:r>
            <a:endParaRPr lang="en-US" dirty="0" smtClean="0"/>
          </a:p>
          <a:p>
            <a:pPr marL="514350" indent="-514350">
              <a:buNone/>
            </a:pPr>
            <a:r>
              <a:rPr lang="en-US" b="1" dirty="0" smtClean="0"/>
              <a:t>Idea</a:t>
            </a:r>
            <a:r>
              <a:rPr lang="en-US" dirty="0" smtClean="0"/>
              <a:t>: min-cut minimizes distributed </a:t>
            </a:r>
            <a:r>
              <a:rPr lang="en-US" dirty="0" err="1" smtClean="0"/>
              <a:t>txns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10" name="Picture 9" descr="overview-x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534400" cy="331326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142707903"/>
      </p:ext>
    </p:extLst>
  </p:cSld>
  <p:clrMapOvr>
    <a:masterClrMapping/>
  </p:clrMapOvr>
  <p:transition xmlns:p14="http://schemas.microsoft.com/office/powerpoint/2010/main" advTm="233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Schism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76800"/>
            <a:ext cx="8153400" cy="182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graph from a workload trace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Partition to minimize distributed </a:t>
            </a:r>
            <a:r>
              <a:rPr lang="en-US" dirty="0" err="1" smtClean="0"/>
              <a:t>txns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“Explain” partitioning in terms of the DB  </a:t>
            </a:r>
          </a:p>
          <a:p>
            <a:endParaRPr lang="en-US" dirty="0"/>
          </a:p>
        </p:txBody>
      </p:sp>
      <p:pic>
        <p:nvPicPr>
          <p:cNvPr id="10" name="Picture 9" descr="overview-x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534400" cy="33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06096"/>
      </p:ext>
    </p:extLst>
  </p:cSld>
  <p:clrMapOvr>
    <a:masterClrMapping/>
  </p:clrMapOvr>
  <p:transition xmlns:p14="http://schemas.microsoft.com/office/powerpoint/2010/main" advTm="283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a Graph</a:t>
            </a:r>
            <a:endParaRPr lang="en-US" dirty="0"/>
          </a:p>
        </p:txBody>
      </p:sp>
      <p:pic>
        <p:nvPicPr>
          <p:cNvPr id="5" name="Content Placeholder 4" descr="graph-x2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23047"/>
            <a:ext cx="7772400" cy="3945305"/>
          </a:xfrm>
        </p:spPr>
      </p:pic>
    </p:spTree>
    <p:extLst>
      <p:ext uri="{BB962C8B-B14F-4D97-AF65-F5344CB8AC3E}">
        <p14:creationId xmlns:p14="http://schemas.microsoft.com/office/powerpoint/2010/main" val="390072650"/>
      </p:ext>
    </p:extLst>
  </p:cSld>
  <p:clrMapOvr>
    <a:masterClrMapping/>
  </p:clrMapOvr>
  <p:transition xmlns:p14="http://schemas.microsoft.com/office/powerpoint/2010/main" advTm="67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a Graph</a:t>
            </a:r>
            <a:endParaRPr lang="en-US" dirty="0"/>
          </a:p>
        </p:txBody>
      </p:sp>
      <p:pic>
        <p:nvPicPr>
          <p:cNvPr id="5" name="Content Placeholder 4" descr="graph-x2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23047"/>
            <a:ext cx="7772400" cy="3945305"/>
          </a:xfrm>
        </p:spPr>
      </p:pic>
    </p:spTree>
    <p:extLst>
      <p:ext uri="{BB962C8B-B14F-4D97-AF65-F5344CB8AC3E}">
        <p14:creationId xmlns:p14="http://schemas.microsoft.com/office/powerpoint/2010/main" val="596802857"/>
      </p:ext>
    </p:extLst>
  </p:cSld>
  <p:clrMapOvr>
    <a:masterClrMapping/>
  </p:clrMapOvr>
  <p:transition xmlns:p14="http://schemas.microsoft.com/office/powerpoint/2010/main" advTm="46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a Graph</a:t>
            </a:r>
            <a:endParaRPr lang="en-US" dirty="0"/>
          </a:p>
        </p:txBody>
      </p:sp>
      <p:pic>
        <p:nvPicPr>
          <p:cNvPr id="5" name="Content Placeholder 4" descr="graph-x2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723047"/>
            <a:ext cx="7772398" cy="3945305"/>
          </a:xfrm>
        </p:spPr>
      </p:pic>
    </p:spTree>
    <p:extLst>
      <p:ext uri="{BB962C8B-B14F-4D97-AF65-F5344CB8AC3E}">
        <p14:creationId xmlns:p14="http://schemas.microsoft.com/office/powerpoint/2010/main" val="2154352144"/>
      </p:ext>
    </p:extLst>
  </p:cSld>
  <p:clrMapOvr>
    <a:masterClrMapping/>
  </p:clrMapOvr>
  <p:transition xmlns:p14="http://schemas.microsoft.com/office/powerpoint/2010/main" advTm="280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a Graph</a:t>
            </a:r>
            <a:endParaRPr lang="en-US" dirty="0"/>
          </a:p>
        </p:txBody>
      </p:sp>
      <p:pic>
        <p:nvPicPr>
          <p:cNvPr id="5" name="Content Placeholder 4" descr="graph-x2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723047"/>
            <a:ext cx="7772398" cy="3945304"/>
          </a:xfrm>
        </p:spPr>
      </p:pic>
    </p:spTree>
    <p:extLst>
      <p:ext uri="{BB962C8B-B14F-4D97-AF65-F5344CB8AC3E}">
        <p14:creationId xmlns:p14="http://schemas.microsoft.com/office/powerpoint/2010/main" val="382094906"/>
      </p:ext>
    </p:extLst>
  </p:cSld>
  <p:clrMapOvr>
    <a:masterClrMapping/>
  </p:clrMapOvr>
  <p:transition xmlns:p14="http://schemas.microsoft.com/office/powerpoint/2010/main" advTm="53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a Graph</a:t>
            </a:r>
            <a:endParaRPr lang="en-US" dirty="0"/>
          </a:p>
        </p:txBody>
      </p:sp>
      <p:pic>
        <p:nvPicPr>
          <p:cNvPr id="5" name="Content Placeholder 4" descr="graph-x2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2" y="1723047"/>
            <a:ext cx="7772396" cy="3945304"/>
          </a:xfrm>
        </p:spPr>
      </p:pic>
    </p:spTree>
    <p:extLst>
      <p:ext uri="{BB962C8B-B14F-4D97-AF65-F5344CB8AC3E}">
        <p14:creationId xmlns:p14="http://schemas.microsoft.com/office/powerpoint/2010/main" val="2597704824"/>
      </p:ext>
    </p:extLst>
  </p:cSld>
  <p:clrMapOvr>
    <a:masterClrMapping/>
  </p:clrMapOvr>
  <p:transition xmlns:p14="http://schemas.microsoft.com/office/powerpoint/2010/main" advTm="445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a Graph</a:t>
            </a:r>
            <a:endParaRPr lang="en-US" dirty="0"/>
          </a:p>
        </p:txBody>
      </p:sp>
      <p:pic>
        <p:nvPicPr>
          <p:cNvPr id="5" name="Content Placeholder 4" descr="graph-x2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2" y="1723047"/>
            <a:ext cx="7772396" cy="3945303"/>
          </a:xfrm>
        </p:spPr>
      </p:pic>
    </p:spTree>
    <p:extLst>
      <p:ext uri="{BB962C8B-B14F-4D97-AF65-F5344CB8AC3E}">
        <p14:creationId xmlns:p14="http://schemas.microsoft.com/office/powerpoint/2010/main" val="2140716581"/>
      </p:ext>
    </p:extLst>
  </p:cSld>
  <p:clrMapOvr>
    <a:masterClrMapping/>
  </p:clrMapOvr>
  <p:transition xmlns:p14="http://schemas.microsoft.com/office/powerpoint/2010/main" advTm="626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Replicated </a:t>
            </a:r>
            <a:r>
              <a:rPr lang="en-US" dirty="0" err="1" smtClean="0"/>
              <a:t>Tuples</a:t>
            </a:r>
            <a:endParaRPr lang="en-US" dirty="0"/>
          </a:p>
        </p:txBody>
      </p:sp>
      <p:pic>
        <p:nvPicPr>
          <p:cNvPr id="5" name="Content Placeholder 4" descr="graph-x2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760" y="1723047"/>
            <a:ext cx="7648479" cy="3945305"/>
          </a:xfrm>
        </p:spPr>
      </p:pic>
    </p:spTree>
    <p:extLst>
      <p:ext uri="{BB962C8B-B14F-4D97-AF65-F5344CB8AC3E}">
        <p14:creationId xmlns:p14="http://schemas.microsoft.com/office/powerpoint/2010/main" val="2994244700"/>
      </p:ext>
    </p:extLst>
  </p:cSld>
  <p:clrMapOvr>
    <a:masterClrMapping/>
  </p:clrMapOvr>
  <p:transition xmlns:p14="http://schemas.microsoft.com/office/powerpoint/2010/main" advTm="475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Replicated </a:t>
            </a:r>
            <a:r>
              <a:rPr lang="en-US" dirty="0" err="1" smtClean="0"/>
              <a:t>Tuples</a:t>
            </a:r>
            <a:endParaRPr lang="en-US" dirty="0"/>
          </a:p>
        </p:txBody>
      </p:sp>
      <p:pic>
        <p:nvPicPr>
          <p:cNvPr id="5" name="Content Placeholder 4" descr="graph-x2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760" y="1723047"/>
            <a:ext cx="7648479" cy="3945304"/>
          </a:xfrm>
        </p:spPr>
      </p:pic>
    </p:spTree>
    <p:extLst>
      <p:ext uri="{BB962C8B-B14F-4D97-AF65-F5344CB8AC3E}">
        <p14:creationId xmlns:p14="http://schemas.microsoft.com/office/powerpoint/2010/main" val="2824328175"/>
      </p:ext>
    </p:extLst>
  </p:cSld>
  <p:clrMapOvr>
    <a:masterClrMapping/>
  </p:clrMapOvr>
  <p:transition xmlns:p14="http://schemas.microsoft.com/office/powerpoint/2010/main" advTm="464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/>
          <p:nvPr/>
        </p:nvGrpSpPr>
        <p:grpSpPr>
          <a:xfrm>
            <a:off x="2340297" y="3429000"/>
            <a:ext cx="4499631" cy="1324210"/>
            <a:chOff x="2296745" y="3408900"/>
            <a:chExt cx="4499631" cy="1324210"/>
          </a:xfrm>
        </p:grpSpPr>
        <p:sp>
          <p:nvSpPr>
            <p:cNvPr id="263" name="Right Arrow 262"/>
            <p:cNvSpPr/>
            <p:nvPr/>
          </p:nvSpPr>
          <p:spPr>
            <a:xfrm rot="16966324">
              <a:off x="2102389" y="3967326"/>
              <a:ext cx="836720" cy="448008"/>
            </a:xfrm>
            <a:prstGeom prst="rightArrow">
              <a:avLst/>
            </a:prstGeom>
            <a:ln>
              <a:solidFill>
                <a:srgbClr val="22226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4" name="Right Arrow 263"/>
            <p:cNvSpPr/>
            <p:nvPr/>
          </p:nvSpPr>
          <p:spPr>
            <a:xfrm rot="14440829">
              <a:off x="5011012" y="3831855"/>
              <a:ext cx="836720" cy="448008"/>
            </a:xfrm>
            <a:prstGeom prst="rightArrow">
              <a:avLst/>
            </a:prstGeom>
            <a:ln>
              <a:solidFill>
                <a:srgbClr val="22226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5" name="Right Arrow 264"/>
            <p:cNvSpPr/>
            <p:nvPr/>
          </p:nvSpPr>
          <p:spPr>
            <a:xfrm rot="16363730">
              <a:off x="3330509" y="4090746"/>
              <a:ext cx="836720" cy="448008"/>
            </a:xfrm>
            <a:prstGeom prst="rightArrow">
              <a:avLst/>
            </a:prstGeom>
            <a:ln>
              <a:solidFill>
                <a:srgbClr val="22226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Right Arrow 93"/>
            <p:cNvSpPr/>
            <p:nvPr/>
          </p:nvSpPr>
          <p:spPr>
            <a:xfrm rot="14440829">
              <a:off x="6154012" y="3603256"/>
              <a:ext cx="836720" cy="448008"/>
            </a:xfrm>
            <a:prstGeom prst="rightArrow">
              <a:avLst/>
            </a:prstGeom>
            <a:ln>
              <a:solidFill>
                <a:srgbClr val="22226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" name="Group 102"/>
          <p:cNvGrpSpPr/>
          <p:nvPr/>
        </p:nvGrpSpPr>
        <p:grpSpPr>
          <a:xfrm>
            <a:off x="1255042" y="4361541"/>
            <a:ext cx="1589312" cy="954314"/>
            <a:chOff x="2013858" y="5196114"/>
            <a:chExt cx="1589312" cy="954314"/>
          </a:xfrm>
        </p:grpSpPr>
        <p:sp>
          <p:nvSpPr>
            <p:cNvPr id="136" name="Rounded Rectangle 135"/>
            <p:cNvSpPr/>
            <p:nvPr/>
          </p:nvSpPr>
          <p:spPr>
            <a:xfrm>
              <a:off x="2013858" y="5196114"/>
              <a:ext cx="1371600" cy="954314"/>
            </a:xfrm>
            <a:prstGeom prst="roundRect">
              <a:avLst/>
            </a:prstGeom>
            <a:solidFill>
              <a:srgbClr val="FCFF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231570" y="5462814"/>
              <a:ext cx="1371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Helvetica"/>
                  <a:cs typeface="Helvetica"/>
                </a:rPr>
                <a:t>App #1</a:t>
              </a:r>
              <a:endParaRPr lang="en-US" sz="1600" dirty="0">
                <a:latin typeface="Helvetica"/>
                <a:cs typeface="Helvetica"/>
              </a:endParaRPr>
            </a:p>
          </p:txBody>
        </p:sp>
      </p:grpSp>
      <p:grpSp>
        <p:nvGrpSpPr>
          <p:cNvPr id="4" name="Group 101"/>
          <p:cNvGrpSpPr/>
          <p:nvPr/>
        </p:nvGrpSpPr>
        <p:grpSpPr>
          <a:xfrm>
            <a:off x="869052" y="1488639"/>
            <a:ext cx="6477000" cy="2438400"/>
            <a:chOff x="5905500" y="402790"/>
            <a:chExt cx="6477000" cy="2438400"/>
          </a:xfrm>
        </p:grpSpPr>
        <p:grpSp>
          <p:nvGrpSpPr>
            <p:cNvPr id="5" name="Group 191"/>
            <p:cNvGrpSpPr/>
            <p:nvPr/>
          </p:nvGrpSpPr>
          <p:grpSpPr>
            <a:xfrm>
              <a:off x="5905500" y="402790"/>
              <a:ext cx="6477000" cy="2438400"/>
              <a:chOff x="990600" y="1447800"/>
              <a:chExt cx="6477000" cy="2438400"/>
            </a:xfrm>
          </p:grpSpPr>
          <p:sp>
            <p:nvSpPr>
              <p:cNvPr id="167" name="Cloud 166"/>
              <p:cNvSpPr/>
              <p:nvPr/>
            </p:nvSpPr>
            <p:spPr>
              <a:xfrm>
                <a:off x="990600" y="1447800"/>
                <a:ext cx="6477000" cy="2438400"/>
              </a:xfrm>
              <a:prstGeom prst="cloud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grpSp>
            <p:nvGrpSpPr>
              <p:cNvPr id="6" name="Group 190"/>
              <p:cNvGrpSpPr/>
              <p:nvPr/>
            </p:nvGrpSpPr>
            <p:grpSpPr>
              <a:xfrm>
                <a:off x="2057399" y="1904999"/>
                <a:ext cx="3946238" cy="1386843"/>
                <a:chOff x="2057399" y="1904999"/>
                <a:chExt cx="3946238" cy="1386843"/>
              </a:xfrm>
            </p:grpSpPr>
            <p:grpSp>
              <p:nvGrpSpPr>
                <p:cNvPr id="7" name="Group 46"/>
                <p:cNvGrpSpPr/>
                <p:nvPr/>
              </p:nvGrpSpPr>
              <p:grpSpPr>
                <a:xfrm>
                  <a:off x="2057400" y="1904999"/>
                  <a:ext cx="1888836" cy="548641"/>
                  <a:chOff x="2752077" y="5063261"/>
                  <a:chExt cx="2226130" cy="609601"/>
                </a:xfrm>
              </p:grpSpPr>
              <p:sp>
                <p:nvSpPr>
                  <p:cNvPr id="169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2752077" y="5063262"/>
                    <a:ext cx="609600" cy="609600"/>
                  </a:xfrm>
                  <a:prstGeom prst="can">
                    <a:avLst>
                      <a:gd name="adj" fmla="val 3320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  <p:sp>
                <p:nvSpPr>
                  <p:cNvPr id="170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3560342" y="5063261"/>
                    <a:ext cx="609600" cy="609600"/>
                  </a:xfrm>
                  <a:prstGeom prst="can">
                    <a:avLst>
                      <a:gd name="adj" fmla="val 3320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  <p:sp>
                <p:nvSpPr>
                  <p:cNvPr id="171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4368607" y="5063262"/>
                    <a:ext cx="609600" cy="609599"/>
                  </a:xfrm>
                  <a:prstGeom prst="can">
                    <a:avLst>
                      <a:gd name="adj" fmla="val 3320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</p:grpSp>
            <p:grpSp>
              <p:nvGrpSpPr>
                <p:cNvPr id="8" name="Group 46"/>
                <p:cNvGrpSpPr/>
                <p:nvPr/>
              </p:nvGrpSpPr>
              <p:grpSpPr>
                <a:xfrm>
                  <a:off x="4114801" y="1905002"/>
                  <a:ext cx="1888835" cy="548640"/>
                  <a:chOff x="3317422" y="5040029"/>
                  <a:chExt cx="2226128" cy="609600"/>
                </a:xfrm>
              </p:grpSpPr>
              <p:sp>
                <p:nvSpPr>
                  <p:cNvPr id="173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3317422" y="5040029"/>
                    <a:ext cx="609600" cy="609600"/>
                  </a:xfrm>
                  <a:prstGeom prst="can">
                    <a:avLst>
                      <a:gd name="adj" fmla="val 46844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  <p:sp>
                <p:nvSpPr>
                  <p:cNvPr id="174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4125685" y="5040029"/>
                    <a:ext cx="609600" cy="609600"/>
                  </a:xfrm>
                  <a:prstGeom prst="can">
                    <a:avLst>
                      <a:gd name="adj" fmla="val 3320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  <p:sp>
                <p:nvSpPr>
                  <p:cNvPr id="175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4933950" y="5040029"/>
                    <a:ext cx="609600" cy="609599"/>
                  </a:xfrm>
                  <a:prstGeom prst="can">
                    <a:avLst>
                      <a:gd name="adj" fmla="val 3320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</p:grpSp>
            <p:grpSp>
              <p:nvGrpSpPr>
                <p:cNvPr id="9" name="Group 46"/>
                <p:cNvGrpSpPr/>
                <p:nvPr/>
              </p:nvGrpSpPr>
              <p:grpSpPr>
                <a:xfrm>
                  <a:off x="2057399" y="2743198"/>
                  <a:ext cx="1888835" cy="548640"/>
                  <a:chOff x="2778578" y="5378692"/>
                  <a:chExt cx="2226129" cy="609600"/>
                </a:xfrm>
              </p:grpSpPr>
              <p:sp>
                <p:nvSpPr>
                  <p:cNvPr id="177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2778578" y="5378692"/>
                    <a:ext cx="609600" cy="609600"/>
                  </a:xfrm>
                  <a:prstGeom prst="can">
                    <a:avLst>
                      <a:gd name="adj" fmla="val 3320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  <p:sp>
                <p:nvSpPr>
                  <p:cNvPr id="178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3586842" y="5378692"/>
                    <a:ext cx="609600" cy="609600"/>
                  </a:xfrm>
                  <a:prstGeom prst="can">
                    <a:avLst>
                      <a:gd name="adj" fmla="val 3320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  <p:sp>
                <p:nvSpPr>
                  <p:cNvPr id="179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4395107" y="5378692"/>
                    <a:ext cx="609600" cy="609599"/>
                  </a:xfrm>
                  <a:prstGeom prst="can">
                    <a:avLst>
                      <a:gd name="adj" fmla="val 3320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</p:grpSp>
            <p:grpSp>
              <p:nvGrpSpPr>
                <p:cNvPr id="10" name="Group 46"/>
                <p:cNvGrpSpPr/>
                <p:nvPr/>
              </p:nvGrpSpPr>
              <p:grpSpPr>
                <a:xfrm>
                  <a:off x="4114801" y="2743200"/>
                  <a:ext cx="1888836" cy="548642"/>
                  <a:chOff x="3317422" y="5378692"/>
                  <a:chExt cx="2226129" cy="609602"/>
                </a:xfrm>
              </p:grpSpPr>
              <p:sp>
                <p:nvSpPr>
                  <p:cNvPr id="181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3317422" y="5378694"/>
                    <a:ext cx="609600" cy="609600"/>
                  </a:xfrm>
                  <a:prstGeom prst="can">
                    <a:avLst>
                      <a:gd name="adj" fmla="val 3320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  <p:sp>
                <p:nvSpPr>
                  <p:cNvPr id="182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4125686" y="5378692"/>
                    <a:ext cx="609600" cy="609600"/>
                  </a:xfrm>
                  <a:prstGeom prst="can">
                    <a:avLst>
                      <a:gd name="adj" fmla="val 3320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  <p:sp>
                <p:nvSpPr>
                  <p:cNvPr id="183" name="AutoShape 4"/>
                  <p:cNvSpPr>
                    <a:spLocks noChangeArrowheads="1"/>
                  </p:cNvSpPr>
                  <p:nvPr/>
                </p:nvSpPr>
                <p:spPr bwMode="auto">
                  <a:xfrm>
                    <a:off x="4933951" y="5378692"/>
                    <a:ext cx="609600" cy="609599"/>
                  </a:xfrm>
                  <a:prstGeom prst="can">
                    <a:avLst>
                      <a:gd name="adj" fmla="val 3320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1" dirty="0">
                      <a:latin typeface="Arial Unicode MS" pitchFamily="4" charset="0"/>
                    </a:endParaRPr>
                  </a:p>
                </p:txBody>
              </p:sp>
            </p:grpSp>
          </p:grpSp>
        </p:grpSp>
        <p:grpSp>
          <p:nvGrpSpPr>
            <p:cNvPr id="11" name="Group 109"/>
            <p:cNvGrpSpPr/>
            <p:nvPr/>
          </p:nvGrpSpPr>
          <p:grpSpPr>
            <a:xfrm>
              <a:off x="7115628" y="1059542"/>
              <a:ext cx="3711812" cy="1143000"/>
              <a:chOff x="2209800" y="2133600"/>
              <a:chExt cx="3711812" cy="1143000"/>
            </a:xfrm>
          </p:grpSpPr>
          <p:grpSp>
            <p:nvGrpSpPr>
              <p:cNvPr id="12" name="Group 102"/>
              <p:cNvGrpSpPr/>
              <p:nvPr/>
            </p:nvGrpSpPr>
            <p:grpSpPr>
              <a:xfrm>
                <a:off x="2209800" y="2971800"/>
                <a:ext cx="266247" cy="304800"/>
                <a:chOff x="5943600" y="533400"/>
                <a:chExt cx="266247" cy="304800"/>
              </a:xfrm>
            </p:grpSpPr>
            <p:sp>
              <p:nvSpPr>
                <p:cNvPr id="222" name="Rounded Rectangle 221"/>
                <p:cNvSpPr/>
                <p:nvPr/>
              </p:nvSpPr>
              <p:spPr>
                <a:xfrm>
                  <a:off x="5943600" y="533400"/>
                  <a:ext cx="188843" cy="15240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ounded Rectangle 224"/>
                <p:cNvSpPr/>
                <p:nvPr/>
              </p:nvSpPr>
              <p:spPr>
                <a:xfrm>
                  <a:off x="6021004" y="685800"/>
                  <a:ext cx="188843" cy="15240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05"/>
              <p:cNvGrpSpPr/>
              <p:nvPr/>
            </p:nvGrpSpPr>
            <p:grpSpPr>
              <a:xfrm>
                <a:off x="3581400" y="2971800"/>
                <a:ext cx="288235" cy="304800"/>
                <a:chOff x="6950765" y="533400"/>
                <a:chExt cx="288235" cy="304800"/>
              </a:xfrm>
            </p:grpSpPr>
            <p:sp>
              <p:nvSpPr>
                <p:cNvPr id="223" name="Rounded Rectangle 222"/>
                <p:cNvSpPr/>
                <p:nvPr/>
              </p:nvSpPr>
              <p:spPr>
                <a:xfrm>
                  <a:off x="6950765" y="533400"/>
                  <a:ext cx="188843" cy="15240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Rounded Rectangle 228"/>
                <p:cNvSpPr/>
                <p:nvPr/>
              </p:nvSpPr>
              <p:spPr>
                <a:xfrm>
                  <a:off x="7040217" y="685800"/>
                  <a:ext cx="198783" cy="15240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" name="Group 108"/>
              <p:cNvGrpSpPr/>
              <p:nvPr/>
            </p:nvGrpSpPr>
            <p:grpSpPr>
              <a:xfrm>
                <a:off x="5638800" y="2971800"/>
                <a:ext cx="282812" cy="304800"/>
                <a:chOff x="8584096" y="533400"/>
                <a:chExt cx="282812" cy="304800"/>
              </a:xfrm>
            </p:grpSpPr>
            <p:sp>
              <p:nvSpPr>
                <p:cNvPr id="228" name="Rounded Rectangle 227"/>
                <p:cNvSpPr/>
                <p:nvPr/>
              </p:nvSpPr>
              <p:spPr>
                <a:xfrm>
                  <a:off x="8668125" y="685800"/>
                  <a:ext cx="198783" cy="15240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1" name="Rounded Rectangle 230"/>
                <p:cNvSpPr/>
                <p:nvPr/>
              </p:nvSpPr>
              <p:spPr>
                <a:xfrm>
                  <a:off x="8584096" y="533400"/>
                  <a:ext cx="198783" cy="15240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106"/>
              <p:cNvGrpSpPr/>
              <p:nvPr/>
            </p:nvGrpSpPr>
            <p:grpSpPr>
              <a:xfrm>
                <a:off x="4267200" y="2971800"/>
                <a:ext cx="284921" cy="304800"/>
                <a:chOff x="7523922" y="533400"/>
                <a:chExt cx="284921" cy="304800"/>
              </a:xfrm>
            </p:grpSpPr>
            <p:sp>
              <p:nvSpPr>
                <p:cNvPr id="226" name="Rounded Rectangle 225"/>
                <p:cNvSpPr/>
                <p:nvPr/>
              </p:nvSpPr>
              <p:spPr>
                <a:xfrm>
                  <a:off x="7620000" y="685800"/>
                  <a:ext cx="188843" cy="15240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Rounded Rectangle 231"/>
                <p:cNvSpPr/>
                <p:nvPr/>
              </p:nvSpPr>
              <p:spPr>
                <a:xfrm>
                  <a:off x="7523922" y="533400"/>
                  <a:ext cx="198783" cy="15240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" name="Group 96"/>
              <p:cNvGrpSpPr/>
              <p:nvPr/>
            </p:nvGrpSpPr>
            <p:grpSpPr>
              <a:xfrm>
                <a:off x="2209800" y="2133600"/>
                <a:ext cx="248264" cy="304800"/>
                <a:chOff x="5948517" y="0"/>
                <a:chExt cx="248264" cy="304800"/>
              </a:xfrm>
            </p:grpSpPr>
            <p:sp>
              <p:nvSpPr>
                <p:cNvPr id="239" name="Rounded Rectangle 238"/>
                <p:cNvSpPr/>
                <p:nvPr/>
              </p:nvSpPr>
              <p:spPr>
                <a:xfrm>
                  <a:off x="5948517" y="0"/>
                  <a:ext cx="206477" cy="152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ounded Rectangle 242"/>
                <p:cNvSpPr/>
                <p:nvPr/>
              </p:nvSpPr>
              <p:spPr>
                <a:xfrm>
                  <a:off x="5990304" y="152400"/>
                  <a:ext cx="206477" cy="152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97"/>
              <p:cNvGrpSpPr/>
              <p:nvPr/>
            </p:nvGrpSpPr>
            <p:grpSpPr>
              <a:xfrm>
                <a:off x="2819400" y="2133600"/>
                <a:ext cx="265470" cy="304800"/>
                <a:chOff x="6481917" y="0"/>
                <a:chExt cx="265470" cy="304800"/>
              </a:xfrm>
            </p:grpSpPr>
            <p:sp>
              <p:nvSpPr>
                <p:cNvPr id="240" name="Rounded Rectangle 239"/>
                <p:cNvSpPr/>
                <p:nvPr/>
              </p:nvSpPr>
              <p:spPr>
                <a:xfrm>
                  <a:off x="6481917" y="0"/>
                  <a:ext cx="206477" cy="152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4" name="Rounded Rectangle 243"/>
                <p:cNvSpPr/>
                <p:nvPr/>
              </p:nvSpPr>
              <p:spPr>
                <a:xfrm>
                  <a:off x="6540910" y="152400"/>
                  <a:ext cx="206477" cy="152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" name="Group 103"/>
              <p:cNvGrpSpPr/>
              <p:nvPr/>
            </p:nvGrpSpPr>
            <p:grpSpPr>
              <a:xfrm>
                <a:off x="2811571" y="2971800"/>
                <a:ext cx="388829" cy="304800"/>
                <a:chOff x="6324600" y="533400"/>
                <a:chExt cx="388829" cy="304800"/>
              </a:xfrm>
            </p:grpSpPr>
            <p:sp>
              <p:nvSpPr>
                <p:cNvPr id="221" name="Rounded Rectangle 220"/>
                <p:cNvSpPr/>
                <p:nvPr/>
              </p:nvSpPr>
              <p:spPr>
                <a:xfrm>
                  <a:off x="6447182" y="533400"/>
                  <a:ext cx="188843" cy="15240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ounded Rectangle 223"/>
                <p:cNvSpPr/>
                <p:nvPr/>
              </p:nvSpPr>
              <p:spPr>
                <a:xfrm>
                  <a:off x="6524586" y="685800"/>
                  <a:ext cx="188843" cy="15240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ounded Rectangle 244"/>
                <p:cNvSpPr/>
                <p:nvPr/>
              </p:nvSpPr>
              <p:spPr>
                <a:xfrm>
                  <a:off x="6324600" y="685800"/>
                  <a:ext cx="206477" cy="152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99"/>
              <p:cNvGrpSpPr/>
              <p:nvPr/>
            </p:nvGrpSpPr>
            <p:grpSpPr>
              <a:xfrm>
                <a:off x="4267200" y="2133600"/>
                <a:ext cx="299883" cy="304800"/>
                <a:chOff x="7548717" y="0"/>
                <a:chExt cx="299883" cy="304800"/>
              </a:xfrm>
            </p:grpSpPr>
            <p:sp>
              <p:nvSpPr>
                <p:cNvPr id="242" name="Rounded Rectangle 241"/>
                <p:cNvSpPr/>
                <p:nvPr/>
              </p:nvSpPr>
              <p:spPr>
                <a:xfrm>
                  <a:off x="7548717" y="0"/>
                  <a:ext cx="206477" cy="152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6" name="Rounded Rectangle 245"/>
                <p:cNvSpPr/>
                <p:nvPr/>
              </p:nvSpPr>
              <p:spPr>
                <a:xfrm>
                  <a:off x="7642123" y="152400"/>
                  <a:ext cx="206477" cy="152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" name="Group 100"/>
              <p:cNvGrpSpPr/>
              <p:nvPr/>
            </p:nvGrpSpPr>
            <p:grpSpPr>
              <a:xfrm>
                <a:off x="4876800" y="2133600"/>
                <a:ext cx="329060" cy="304800"/>
                <a:chOff x="8099323" y="0"/>
                <a:chExt cx="329060" cy="304800"/>
              </a:xfrm>
            </p:grpSpPr>
            <p:sp>
              <p:nvSpPr>
                <p:cNvPr id="227" name="Rounded Rectangle 226"/>
                <p:cNvSpPr/>
                <p:nvPr/>
              </p:nvSpPr>
              <p:spPr>
                <a:xfrm>
                  <a:off x="8229600" y="152400"/>
                  <a:ext cx="198783" cy="15240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0" name="Rounded Rectangle 249"/>
                <p:cNvSpPr/>
                <p:nvPr/>
              </p:nvSpPr>
              <p:spPr>
                <a:xfrm>
                  <a:off x="8099323" y="0"/>
                  <a:ext cx="206477" cy="15240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" name="Group 107"/>
              <p:cNvGrpSpPr/>
              <p:nvPr/>
            </p:nvGrpSpPr>
            <p:grpSpPr>
              <a:xfrm>
                <a:off x="4876800" y="2971800"/>
                <a:ext cx="305868" cy="304800"/>
                <a:chOff x="8054009" y="533400"/>
                <a:chExt cx="305868" cy="304800"/>
              </a:xfrm>
            </p:grpSpPr>
            <p:sp>
              <p:nvSpPr>
                <p:cNvPr id="230" name="Rounded Rectangle 229"/>
                <p:cNvSpPr/>
                <p:nvPr/>
              </p:nvSpPr>
              <p:spPr>
                <a:xfrm>
                  <a:off x="8054009" y="533400"/>
                  <a:ext cx="198783" cy="152400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Rounded Rectangle 250"/>
                <p:cNvSpPr/>
                <p:nvPr/>
              </p:nvSpPr>
              <p:spPr>
                <a:xfrm>
                  <a:off x="8153400" y="685800"/>
                  <a:ext cx="206477" cy="15240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" name="Group 98"/>
              <p:cNvGrpSpPr/>
              <p:nvPr/>
            </p:nvGrpSpPr>
            <p:grpSpPr>
              <a:xfrm>
                <a:off x="3581400" y="2133600"/>
                <a:ext cx="277760" cy="304800"/>
                <a:chOff x="7015317" y="0"/>
                <a:chExt cx="277760" cy="304800"/>
              </a:xfrm>
            </p:grpSpPr>
            <p:sp>
              <p:nvSpPr>
                <p:cNvPr id="241" name="Rounded Rectangle 240"/>
                <p:cNvSpPr/>
                <p:nvPr/>
              </p:nvSpPr>
              <p:spPr>
                <a:xfrm>
                  <a:off x="7015317" y="0"/>
                  <a:ext cx="206477" cy="152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Rounded Rectangle 252"/>
                <p:cNvSpPr/>
                <p:nvPr/>
              </p:nvSpPr>
              <p:spPr>
                <a:xfrm>
                  <a:off x="7086600" y="152400"/>
                  <a:ext cx="206477" cy="15240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" name="Group 101"/>
              <p:cNvGrpSpPr/>
              <p:nvPr/>
            </p:nvGrpSpPr>
            <p:grpSpPr>
              <a:xfrm>
                <a:off x="5638800" y="2133600"/>
                <a:ext cx="277760" cy="304800"/>
                <a:chOff x="8539317" y="0"/>
                <a:chExt cx="277760" cy="304800"/>
              </a:xfrm>
            </p:grpSpPr>
            <p:sp>
              <p:nvSpPr>
                <p:cNvPr id="252" name="Rounded Rectangle 251"/>
                <p:cNvSpPr/>
                <p:nvPr/>
              </p:nvSpPr>
              <p:spPr>
                <a:xfrm>
                  <a:off x="8539317" y="0"/>
                  <a:ext cx="206477" cy="15240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6" name="Rounded Rectangle 255"/>
                <p:cNvSpPr/>
                <p:nvPr/>
              </p:nvSpPr>
              <p:spPr>
                <a:xfrm>
                  <a:off x="8610600" y="152400"/>
                  <a:ext cx="206477" cy="152400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556625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After: A Single Scalable Service</a:t>
            </a:r>
            <a:endParaRPr lang="en-US" dirty="0"/>
          </a:p>
        </p:txBody>
      </p:sp>
      <p:grpSp>
        <p:nvGrpSpPr>
          <p:cNvPr id="24" name="Group 103"/>
          <p:cNvGrpSpPr/>
          <p:nvPr/>
        </p:nvGrpSpPr>
        <p:grpSpPr>
          <a:xfrm>
            <a:off x="3128292" y="4486274"/>
            <a:ext cx="1418770" cy="954314"/>
            <a:chOff x="3791858" y="4884057"/>
            <a:chExt cx="1418770" cy="954314"/>
          </a:xfrm>
        </p:grpSpPr>
        <p:sp>
          <p:nvSpPr>
            <p:cNvPr id="99" name="Rounded Rectangle 98"/>
            <p:cNvSpPr/>
            <p:nvPr/>
          </p:nvSpPr>
          <p:spPr>
            <a:xfrm>
              <a:off x="3791858" y="4884057"/>
              <a:ext cx="1371600" cy="954314"/>
            </a:xfrm>
            <a:prstGeom prst="roundRect">
              <a:avLst/>
            </a:prstGeom>
            <a:solidFill>
              <a:srgbClr val="FCFF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839028" y="5199743"/>
              <a:ext cx="1371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Helvetica"/>
                  <a:cs typeface="Helvetica"/>
                </a:rPr>
                <a:t>App #2</a:t>
              </a:r>
              <a:endParaRPr lang="en-US" sz="1600" dirty="0">
                <a:latin typeface="Helvetica"/>
                <a:cs typeface="Helvetica"/>
              </a:endParaRPr>
            </a:p>
          </p:txBody>
        </p:sp>
      </p:grpSp>
      <p:grpSp>
        <p:nvGrpSpPr>
          <p:cNvPr id="25" name="Group 104"/>
          <p:cNvGrpSpPr/>
          <p:nvPr/>
        </p:nvGrpSpPr>
        <p:grpSpPr>
          <a:xfrm>
            <a:off x="5207010" y="4482192"/>
            <a:ext cx="1418770" cy="954314"/>
            <a:chOff x="3791858" y="4884057"/>
            <a:chExt cx="1418770" cy="954314"/>
          </a:xfrm>
        </p:grpSpPr>
        <p:sp>
          <p:nvSpPr>
            <p:cNvPr id="106" name="Rounded Rectangle 105"/>
            <p:cNvSpPr/>
            <p:nvPr/>
          </p:nvSpPr>
          <p:spPr>
            <a:xfrm>
              <a:off x="3791858" y="4884057"/>
              <a:ext cx="1371600" cy="954314"/>
            </a:xfrm>
            <a:prstGeom prst="roundRect">
              <a:avLst/>
            </a:prstGeom>
            <a:solidFill>
              <a:srgbClr val="FCFF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839028" y="5199743"/>
              <a:ext cx="1371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Helvetica"/>
                  <a:cs typeface="Helvetica"/>
                </a:rPr>
                <a:t>App #3</a:t>
              </a:r>
              <a:endParaRPr lang="en-US" sz="1600" dirty="0">
                <a:latin typeface="Helvetica"/>
                <a:cs typeface="Helvetica"/>
              </a:endParaRPr>
            </a:p>
          </p:txBody>
        </p:sp>
      </p:grpSp>
      <p:grpSp>
        <p:nvGrpSpPr>
          <p:cNvPr id="26" name="Group 107"/>
          <p:cNvGrpSpPr/>
          <p:nvPr/>
        </p:nvGrpSpPr>
        <p:grpSpPr>
          <a:xfrm>
            <a:off x="6876152" y="4075792"/>
            <a:ext cx="1418770" cy="954314"/>
            <a:chOff x="3791858" y="4884057"/>
            <a:chExt cx="1418770" cy="954314"/>
          </a:xfrm>
        </p:grpSpPr>
        <p:sp>
          <p:nvSpPr>
            <p:cNvPr id="109" name="Rounded Rectangle 108"/>
            <p:cNvSpPr/>
            <p:nvPr/>
          </p:nvSpPr>
          <p:spPr>
            <a:xfrm>
              <a:off x="3791858" y="4884057"/>
              <a:ext cx="1371600" cy="954314"/>
            </a:xfrm>
            <a:prstGeom prst="roundRect">
              <a:avLst/>
            </a:prstGeom>
            <a:solidFill>
              <a:srgbClr val="FCFF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839028" y="5199743"/>
              <a:ext cx="1371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Helvetica"/>
                  <a:cs typeface="Helvetica"/>
                </a:rPr>
                <a:t>App #4</a:t>
              </a:r>
              <a:endParaRPr lang="en-US" sz="1600" dirty="0">
                <a:latin typeface="Helvetica"/>
                <a:cs typeface="Helvetica"/>
              </a:endParaRPr>
            </a:p>
          </p:txBody>
        </p:sp>
      </p:grpSp>
      <p:sp>
        <p:nvSpPr>
          <p:cNvPr id="83" name="Content Placeholder 112"/>
          <p:cNvSpPr>
            <a:spLocks noGrp="1"/>
          </p:cNvSpPr>
          <p:nvPr>
            <p:ph sz="quarter" idx="2"/>
          </p:nvPr>
        </p:nvSpPr>
        <p:spPr>
          <a:xfrm>
            <a:off x="0" y="5518150"/>
            <a:ext cx="9143999" cy="103822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2000" dirty="0" smtClean="0"/>
              <a:t>Reduces server hardware by aggressive workload-aware multiplexing</a:t>
            </a:r>
          </a:p>
          <a:p>
            <a:r>
              <a:rPr lang="en-US" altLang="ja-JP" sz="2000" dirty="0" smtClean="0"/>
              <a:t>Automatically partitions databases across multiple HW resources</a:t>
            </a:r>
          </a:p>
          <a:p>
            <a:r>
              <a:rPr lang="en-US" altLang="ja-JP" sz="2000" dirty="0" smtClean="0"/>
              <a:t>Reduces operational costs by automating service management tasks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Use the METIS graph </a:t>
            </a:r>
            <a:r>
              <a:rPr lang="en-US" dirty="0" err="1" smtClean="0"/>
              <a:t>partitioner</a:t>
            </a:r>
            <a:r>
              <a:rPr lang="en-US" dirty="0" smtClean="0"/>
              <a:t>:</a:t>
            </a:r>
          </a:p>
          <a:p>
            <a:pPr eaLnBrk="1" hangingPunct="1">
              <a:buNone/>
            </a:pPr>
            <a:r>
              <a:rPr lang="en-US" dirty="0" smtClean="0"/>
              <a:t>	min-cut partitioning with balance constraint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Node weight:</a:t>
            </a:r>
          </a:p>
          <a:p>
            <a:pPr eaLnBrk="1" hangingPunct="1">
              <a:buNone/>
            </a:pPr>
            <a:r>
              <a:rPr lang="en-US" dirty="0" smtClean="0"/>
              <a:t>	# of accesses → balance workload</a:t>
            </a:r>
          </a:p>
          <a:p>
            <a:pPr eaLnBrk="1" hangingPunct="1">
              <a:buNone/>
            </a:pPr>
            <a:r>
              <a:rPr lang="en-US" dirty="0" smtClean="0"/>
              <a:t>	data size → balance data size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Output: Assignment of nodes to partitions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99320483"/>
      </p:ext>
    </p:extLst>
  </p:cSld>
  <p:clrMapOvr>
    <a:masterClrMapping/>
  </p:clrMapOvr>
  <p:transition xmlns:p14="http://schemas.microsoft.com/office/powerpoint/2010/main" advTm="641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</a:t>
            </a:r>
            <a:endParaRPr lang="ja-JP" altLang="en-US" dirty="0"/>
          </a:p>
        </p:txBody>
      </p:sp>
      <p:grpSp>
        <p:nvGrpSpPr>
          <p:cNvPr id="4" name="Group 15"/>
          <p:cNvGrpSpPr/>
          <p:nvPr/>
        </p:nvGrpSpPr>
        <p:grpSpPr>
          <a:xfrm>
            <a:off x="1739718" y="1219200"/>
            <a:ext cx="6108881" cy="5029200"/>
            <a:chOff x="0" y="4495800"/>
            <a:chExt cx="2869323" cy="2362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495800"/>
              <a:ext cx="2869323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0" y="6172200"/>
              <a:ext cx="1000328" cy="390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Yahoo </a:t>
              </a:r>
              <a:r>
                <a:rPr lang="en-US" dirty="0" smtClean="0">
                  <a:solidFill>
                    <a:srgbClr val="FF0000"/>
                  </a:solidFill>
                </a:rPr>
                <a:t>– hash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partitioning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6400" y="914400"/>
            <a:ext cx="6172200" cy="5798127"/>
            <a:chOff x="1676400" y="914400"/>
            <a:chExt cx="6172200" cy="579812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914400"/>
              <a:ext cx="6172200" cy="5798127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029200" y="5715000"/>
              <a:ext cx="2526741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Yahoo </a:t>
              </a:r>
              <a:r>
                <a:rPr lang="en-US" dirty="0" smtClean="0">
                  <a:solidFill>
                    <a:srgbClr val="FF0000"/>
                  </a:solidFill>
                </a:rPr>
                <a:t>– schism partitioning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72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Graph Size Reduction Heuristics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Coalescing</a:t>
            </a:r>
            <a:r>
              <a:rPr lang="en-US" dirty="0" smtClean="0"/>
              <a:t>: </a:t>
            </a:r>
            <a:r>
              <a:rPr lang="en-US" dirty="0" err="1" smtClean="0"/>
              <a:t>tuples</a:t>
            </a:r>
            <a:r>
              <a:rPr lang="en-US" dirty="0" smtClean="0"/>
              <a:t> always accessed together → single node (lossless)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Blanket Statement Filtering</a:t>
            </a:r>
            <a:r>
              <a:rPr lang="en-US" dirty="0" smtClean="0"/>
              <a:t>: Remove statements that access many </a:t>
            </a:r>
            <a:r>
              <a:rPr lang="en-US" dirty="0" err="1" smtClean="0"/>
              <a:t>tuples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Sampling</a:t>
            </a:r>
            <a:r>
              <a:rPr lang="en-US" dirty="0" smtClean="0"/>
              <a:t>: Use a subset of </a:t>
            </a:r>
            <a:r>
              <a:rPr lang="en-US" dirty="0" err="1" smtClean="0"/>
              <a:t>tuples</a:t>
            </a:r>
            <a:r>
              <a:rPr lang="en-US" dirty="0" smtClean="0"/>
              <a:t> or transactions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63611295"/>
      </p:ext>
    </p:extLst>
  </p:cSld>
  <p:clrMapOvr>
    <a:masterClrMapping/>
  </p:clrMapOvr>
  <p:transition xmlns:p14="http://schemas.microsoft.com/office/powerpoint/2010/main" advTm="940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Explanation Phase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Goal</a:t>
            </a:r>
            <a:r>
              <a:rPr lang="en-US" dirty="0" smtClean="0"/>
              <a:t>:</a:t>
            </a:r>
          </a:p>
          <a:p>
            <a:pPr eaLnBrk="1" hangingPunct="1">
              <a:buNone/>
            </a:pPr>
            <a:r>
              <a:rPr lang="en-US" dirty="0" smtClean="0"/>
              <a:t>	Compact rules to represent partitioning</a:t>
            </a:r>
          </a:p>
          <a:p>
            <a:pPr eaLnBrk="1" hangingPunct="1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95600" y="3916680"/>
          <a:ext cx="1524000" cy="147828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524000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05400" y="3962400"/>
          <a:ext cx="914400" cy="146304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914400"/>
              </a:tblGrid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4495800" y="4724400"/>
            <a:ext cx="533400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819400" y="35356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+mn-lt"/>
              </a:rPr>
              <a:t>Users</a:t>
            </a:r>
            <a:endParaRPr kumimoji="1" lang="ja-JP" altLang="en-US" sz="1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6077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+mn-lt"/>
              </a:rPr>
              <a:t>Partition</a:t>
            </a:r>
            <a:endParaRPr kumimoji="1" lang="ja-JP" alt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012386"/>
      </p:ext>
    </p:extLst>
  </p:cSld>
  <p:clrMapOvr>
    <a:masterClrMapping/>
  </p:clrMapOvr>
  <p:transition xmlns:p14="http://schemas.microsoft.com/office/powerpoint/2010/main" advTm="201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Explanation Phase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Goal</a:t>
            </a:r>
            <a:r>
              <a:rPr lang="en-US" dirty="0" smtClean="0"/>
              <a:t>:</a:t>
            </a:r>
          </a:p>
          <a:p>
            <a:pPr eaLnBrk="1" hangingPunct="1">
              <a:buNone/>
            </a:pPr>
            <a:r>
              <a:rPr lang="en-US" dirty="0" smtClean="0"/>
              <a:t>	Compact rules to represent partitioning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>
              <a:buNone/>
            </a:pPr>
            <a:r>
              <a:rPr lang="en-US" b="1" dirty="0" smtClean="0"/>
              <a:t>Classification problem</a:t>
            </a:r>
            <a:r>
              <a:rPr lang="en-US" dirty="0" smtClean="0"/>
              <a:t>:</a:t>
            </a:r>
          </a:p>
          <a:p>
            <a:pPr eaLnBrk="1" hangingPunct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tuple</a:t>
            </a:r>
            <a:r>
              <a:rPr lang="en-US" dirty="0" smtClean="0"/>
              <a:t> attributes → partition mappings</a:t>
            </a:r>
          </a:p>
          <a:p>
            <a:pPr eaLnBrk="1" hangingPunct="1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5074920"/>
          <a:ext cx="6096000" cy="147828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Carlo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Post Doc.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$20,000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Evan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Phd</a:t>
                      </a:r>
                      <a:r>
                        <a:rPr kumimoji="1" lang="en-US" altLang="ja-JP" dirty="0" smtClean="0"/>
                        <a:t> Student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$12,000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Sam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Professor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$30,000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Yang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Phd</a:t>
                      </a:r>
                      <a:r>
                        <a:rPr kumimoji="1" lang="en-US" altLang="ja-JP" dirty="0" smtClean="0"/>
                        <a:t> Student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$10,000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391400" y="5074920"/>
          <a:ext cx="914400" cy="146304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914400"/>
              </a:tblGrid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6781800" y="5836920"/>
            <a:ext cx="533400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9600" y="46939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+mn-lt"/>
              </a:rPr>
              <a:t>Users</a:t>
            </a:r>
            <a:endParaRPr kumimoji="1" lang="ja-JP" altLang="en-US" sz="18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47202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+mn-lt"/>
              </a:rPr>
              <a:t>Partition</a:t>
            </a:r>
            <a:endParaRPr kumimoji="1" lang="ja-JP" alt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1186985"/>
      </p:ext>
    </p:extLst>
  </p:cSld>
  <p:clrMapOvr>
    <a:masterClrMapping/>
  </p:clrMapOvr>
  <p:transition xmlns:p14="http://schemas.microsoft.com/office/powerpoint/2010/main" advTm="195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Machine learning tool for classification</a:t>
            </a:r>
          </a:p>
          <a:p>
            <a:pPr eaLnBrk="1" hangingPunct="1">
              <a:buNone/>
            </a:pPr>
            <a:r>
              <a:rPr lang="en-US" sz="1600" b="1" dirty="0" smtClean="0"/>
              <a:t> </a:t>
            </a:r>
          </a:p>
          <a:p>
            <a:pPr eaLnBrk="1" hangingPunct="1">
              <a:buNone/>
            </a:pPr>
            <a:r>
              <a:rPr lang="en-US" b="1" dirty="0" smtClean="0"/>
              <a:t>Candidate attributes</a:t>
            </a:r>
            <a:r>
              <a:rPr lang="en-US" dirty="0" smtClean="0"/>
              <a:t>:</a:t>
            </a:r>
          </a:p>
          <a:p>
            <a:pPr eaLnBrk="1" hangingPunct="1">
              <a:buNone/>
            </a:pPr>
            <a:r>
              <a:rPr lang="en-US" dirty="0" smtClean="0"/>
              <a:t>	attributes used in </a:t>
            </a:r>
            <a:r>
              <a:rPr lang="en-US" i="1" dirty="0" smtClean="0"/>
              <a:t>WHERE </a:t>
            </a:r>
            <a:r>
              <a:rPr lang="en-US" dirty="0" smtClean="0"/>
              <a:t>clauses</a:t>
            </a:r>
          </a:p>
          <a:p>
            <a:pPr eaLnBrk="1" hangingPunct="1">
              <a:buNone/>
            </a:pPr>
            <a:r>
              <a:rPr lang="en-US" sz="1600" dirty="0" smtClean="0"/>
              <a:t> </a:t>
            </a:r>
          </a:p>
          <a:p>
            <a:pPr eaLnBrk="1" hangingPunct="1">
              <a:buNone/>
            </a:pPr>
            <a:r>
              <a:rPr lang="en-US" dirty="0" smtClean="0"/>
              <a:t>Output: predicates that approximate partitioning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5074920"/>
          <a:ext cx="6096000" cy="147828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Carlo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Post Doc.</a:t>
                      </a:r>
                      <a:endParaRPr kumimoji="1" lang="ja-JP" altLang="en-US" dirty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$20,000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Evan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Phd</a:t>
                      </a:r>
                      <a:r>
                        <a:rPr kumimoji="1" lang="en-US" altLang="ja-JP" dirty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 Student</a:t>
                      </a:r>
                      <a:endParaRPr kumimoji="1" lang="ja-JP" altLang="en-US" dirty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$12,000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Sam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Professor</a:t>
                      </a:r>
                      <a:endParaRPr kumimoji="1" lang="ja-JP" altLang="en-US" dirty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$30,000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Yang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Phd</a:t>
                      </a:r>
                      <a:r>
                        <a:rPr kumimoji="1" lang="en-US" altLang="ja-JP" dirty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 Student</a:t>
                      </a:r>
                      <a:endParaRPr kumimoji="1" lang="ja-JP" altLang="en-US" dirty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$10,000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391400" y="5074920"/>
          <a:ext cx="914400" cy="146304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914400"/>
              </a:tblGrid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7559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6781800" y="5836920"/>
            <a:ext cx="533400" cy="158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9600" y="46939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+mn-lt"/>
              </a:rPr>
              <a:t>Users</a:t>
            </a:r>
            <a:endParaRPr kumimoji="1" lang="ja-JP" altLang="en-US" sz="1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472023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latin typeface="+mn-lt"/>
              </a:rPr>
              <a:t>Partition</a:t>
            </a:r>
            <a:endParaRPr kumimoji="1" lang="ja-JP" altLang="en-US" sz="1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953000"/>
            <a:ext cx="2827817" cy="1569660"/>
          </a:xfrm>
          <a:prstGeom prst="rect">
            <a:avLst/>
          </a:prstGeom>
          <a:solidFill>
            <a:srgbClr val="FF6600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IF (</a:t>
            </a:r>
            <a:r>
              <a:rPr kumimoji="1" lang="en-US" altLang="ja-JP" i="1" dirty="0" smtClean="0">
                <a:latin typeface="+mj-lt"/>
              </a:rPr>
              <a:t>Salary&gt;$12000</a:t>
            </a:r>
            <a:r>
              <a:rPr kumimoji="1" lang="en-US" altLang="ja-JP" dirty="0" smtClean="0">
                <a:latin typeface="+mj-lt"/>
              </a:rPr>
              <a:t>)</a:t>
            </a:r>
          </a:p>
          <a:p>
            <a:r>
              <a:rPr kumimoji="1" lang="en-US" altLang="ja-JP" i="1" dirty="0" smtClean="0">
                <a:latin typeface="+mj-lt"/>
              </a:rPr>
              <a:t>	</a:t>
            </a:r>
            <a:r>
              <a:rPr kumimoji="1" lang="en-US" altLang="ja-JP" b="1" dirty="0" smtClean="0">
                <a:latin typeface="+mj-lt"/>
              </a:rPr>
              <a:t>P1</a:t>
            </a:r>
          </a:p>
          <a:p>
            <a:r>
              <a:rPr kumimoji="1" lang="en-US" altLang="ja-JP" dirty="0" smtClean="0">
                <a:latin typeface="+mj-lt"/>
              </a:rPr>
              <a:t>ELSE</a:t>
            </a:r>
          </a:p>
          <a:p>
            <a:r>
              <a:rPr kumimoji="1" lang="en-US" altLang="ja-JP" smtClean="0">
                <a:latin typeface="+mj-lt"/>
              </a:rPr>
              <a:t>	</a:t>
            </a:r>
            <a:r>
              <a:rPr kumimoji="1" lang="en-US" altLang="ja-JP" b="1" smtClean="0">
                <a:latin typeface="+mj-lt"/>
              </a:rPr>
              <a:t>P2</a:t>
            </a:r>
            <a:endParaRPr kumimoji="1" lang="en-US" altLang="ja-JP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5854181"/>
      </p:ext>
    </p:extLst>
  </p:cSld>
  <p:clrMapOvr>
    <a:masterClrMapping/>
  </p:clrMapOvr>
  <p:transition xmlns:p14="http://schemas.microsoft.com/office/powerpoint/2010/main" advTm="4015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Evaluation Phase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Compare decision tree solution with total replication and hash partitioning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Choose the “simplest” solution with the fewest distributed transactions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2347900"/>
      </p:ext>
    </p:extLst>
  </p:cSld>
  <p:clrMapOvr>
    <a:masterClrMapping/>
  </p:clrMapOvr>
  <p:transition xmlns:p14="http://schemas.microsoft.com/office/powerpoint/2010/main" advTm="213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Implementing the Plan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Use partitioning support in existing databases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Integrate manually into the application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Middleware router: parses SQL statements, applies routing rules, issues modified statements to </a:t>
            </a:r>
            <a:r>
              <a:rPr lang="en-US" dirty="0" err="1" smtClean="0"/>
              <a:t>backends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4666150"/>
      </p:ext>
    </p:extLst>
  </p:cSld>
  <p:clrMapOvr>
    <a:masterClrMapping/>
  </p:clrMapOvr>
  <p:transition xmlns:p14="http://schemas.microsoft.com/office/powerpoint/2010/main" advTm="540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Partitioning Strategies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Schism</a:t>
            </a:r>
            <a:r>
              <a:rPr lang="en-US" dirty="0" smtClean="0"/>
              <a:t>: Plan produced by our tool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Manual</a:t>
            </a:r>
            <a:r>
              <a:rPr lang="en-US" dirty="0" smtClean="0"/>
              <a:t>: Best plan found by experts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Replication</a:t>
            </a:r>
            <a:r>
              <a:rPr lang="en-US" dirty="0" smtClean="0"/>
              <a:t>: Replicate all tables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b="1" dirty="0" smtClean="0"/>
              <a:t>Hashing</a:t>
            </a:r>
            <a:r>
              <a:rPr lang="en-US" dirty="0" smtClean="0"/>
              <a:t>: Hash partition all tables</a:t>
            </a:r>
          </a:p>
        </p:txBody>
      </p:sp>
    </p:spTree>
    <p:extLst>
      <p:ext uri="{BB962C8B-B14F-4D97-AF65-F5344CB8AC3E}">
        <p14:creationId xmlns:p14="http://schemas.microsoft.com/office/powerpoint/2010/main" val="2844440768"/>
      </p:ext>
    </p:extLst>
  </p:cSld>
  <p:clrMapOvr>
    <a:masterClrMapping/>
  </p:clrMapOvr>
  <p:transition xmlns:p14="http://schemas.microsoft.com/office/powerpoint/2010/main" advTm="18066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03250" y="1066800"/>
          <a:ext cx="7937500" cy="553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Benchmark Results: Simple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753" y="1524000"/>
            <a:ext cx="391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% Distributed Transactions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223343"/>
      </p:ext>
    </p:extLst>
  </p:cSld>
  <p:clrMapOvr>
    <a:masterClrMapping/>
  </p:clrMapOvr>
  <p:transition xmlns:p14="http://schemas.microsoft.com/office/powerpoint/2010/main" advTm="771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about virtualization?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00600"/>
          </a:xfrm>
          <a:solidFill>
            <a:schemeClr val="bg1"/>
          </a:solidFill>
        </p:spPr>
        <p:txBody>
          <a:bodyPr/>
          <a:lstStyle/>
          <a:p>
            <a:r>
              <a:rPr lang="en-US" altLang="ja-JP" sz="2800" dirty="0" smtClean="0"/>
              <a:t>Could run each DB in a separate VM</a:t>
            </a:r>
          </a:p>
          <a:p>
            <a:endParaRPr lang="en-US" altLang="ja-JP" sz="2800" dirty="0" smtClean="0"/>
          </a:p>
          <a:p>
            <a:r>
              <a:rPr lang="en-US" altLang="ja-JP" sz="2800" dirty="0"/>
              <a:t>Existing database services (Amazon RDS) do </a:t>
            </a:r>
            <a:r>
              <a:rPr lang="en-US" altLang="ja-JP" sz="2800" dirty="0" smtClean="0"/>
              <a:t>this</a:t>
            </a:r>
          </a:p>
          <a:p>
            <a:pPr lvl="1"/>
            <a:r>
              <a:rPr lang="en-US" altLang="ja-JP" sz="2400" dirty="0"/>
              <a:t>Focus is on simplified management, not </a:t>
            </a:r>
            <a:r>
              <a:rPr lang="en-US" altLang="ja-JP" sz="2400" dirty="0" smtClean="0"/>
              <a:t>performance</a:t>
            </a:r>
          </a:p>
          <a:p>
            <a:pPr lvl="1"/>
            <a:endParaRPr lang="en-US" altLang="ja-JP" sz="2400" dirty="0" smtClean="0"/>
          </a:p>
          <a:p>
            <a:r>
              <a:rPr lang="en-US" altLang="ja-JP" sz="2800" dirty="0" smtClean="0"/>
              <a:t>Doesn’t provide scalability across multiple nodes</a:t>
            </a:r>
          </a:p>
          <a:p>
            <a:endParaRPr lang="en-US" altLang="ja-JP" sz="2800" dirty="0"/>
          </a:p>
          <a:p>
            <a:r>
              <a:rPr lang="en-US" altLang="ja-JP" sz="2800" dirty="0" smtClean="0"/>
              <a:t>Very inefficient</a:t>
            </a:r>
          </a:p>
          <a:p>
            <a:endParaRPr lang="en-US" altLang="ja-JP" sz="2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251520" y="1196752"/>
            <a:ext cx="8712968" cy="5040560"/>
            <a:chOff x="323528" y="1268760"/>
            <a:chExt cx="8712968" cy="504056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23528" y="1268760"/>
              <a:ext cx="8712968" cy="4968552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39552" y="1508720"/>
              <a:ext cx="8424936" cy="4800600"/>
              <a:chOff x="419472" y="260648"/>
              <a:chExt cx="8424936" cy="4800600"/>
            </a:xfrm>
          </p:grpSpPr>
          <p:pic>
            <p:nvPicPr>
              <p:cNvPr id="5" name="Content Placeholder 13" descr="db-in-vm1.pdf"/>
              <p:cNvPicPr>
                <a:picLocks noChangeAspect="1"/>
              </p:cNvPicPr>
              <p:nvPr/>
            </p:nvPicPr>
            <p:blipFill>
              <a:blip r:embed="rId2"/>
              <a:srcRect t="-44043" b="-44043"/>
              <a:stretch>
                <a:fillRect/>
              </a:stretch>
            </p:blipFill>
            <p:spPr bwMode="auto">
              <a:xfrm>
                <a:off x="683568" y="260648"/>
                <a:ext cx="7772400" cy="480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19472" y="762000"/>
                <a:ext cx="8424936" cy="461665"/>
              </a:xfrm>
              <a:prstGeom prst="rect">
                <a:avLst/>
              </a:prstGeom>
              <a:solidFill>
                <a:srgbClr val="F2F2F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i="1" dirty="0" smtClean="0"/>
                  <a:t>Max Throughput w/ 20:1 consolidation (Us vs. </a:t>
                </a:r>
                <a:r>
                  <a:rPr kumimoji="1" lang="en-US" altLang="ja-JP" i="1" dirty="0" err="1" smtClean="0"/>
                  <a:t>VMWare</a:t>
                </a:r>
                <a:r>
                  <a:rPr kumimoji="1" lang="en-US" altLang="ja-JP" i="1" dirty="0" smtClean="0"/>
                  <a:t> </a:t>
                </a:r>
                <a:r>
                  <a:rPr kumimoji="1" lang="en-US" altLang="ja-JP" i="1" dirty="0" err="1" smtClean="0"/>
                  <a:t>ESXi</a:t>
                </a:r>
                <a:r>
                  <a:rPr kumimoji="1" lang="en-US" altLang="ja-JP" i="1" dirty="0" smtClean="0"/>
                  <a:t>)</a:t>
                </a:r>
                <a:endParaRPr kumimoji="1" lang="ja-JP" altLang="en-US" i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81600" y="1219200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800" i="1" dirty="0" smtClean="0"/>
                  <a:t>One DB 10x loaded</a:t>
                </a:r>
                <a:endParaRPr kumimoji="1" lang="ja-JP" altLang="en-US" sz="1800" i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95400" y="1219200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800" i="1" dirty="0" smtClean="0"/>
                  <a:t>All </a:t>
                </a:r>
                <a:r>
                  <a:rPr kumimoji="1" lang="en-US" altLang="ja-JP" sz="1800" i="1" dirty="0" err="1" smtClean="0"/>
                  <a:t>DBs</a:t>
                </a:r>
                <a:r>
                  <a:rPr kumimoji="1" lang="en-US" altLang="ja-JP" sz="1800" i="1" dirty="0" smtClean="0"/>
                  <a:t> equal load</a:t>
                </a:r>
                <a:endParaRPr kumimoji="1" lang="ja-JP" altLang="en-US" sz="1800" i="1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19100" y="1066800"/>
          <a:ext cx="8305800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Benchmark Results: TPC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19535"/>
            <a:ext cx="391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% Distributed Transactions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041072"/>
      </p:ext>
    </p:extLst>
  </p:cSld>
  <p:clrMapOvr>
    <a:masterClrMapping/>
  </p:clrMapOvr>
  <p:transition xmlns:p14="http://schemas.microsoft.com/office/powerpoint/2010/main" advTm="1009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" y="1066800"/>
          <a:ext cx="8229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Benchmark Results: Complex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19535"/>
            <a:ext cx="391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% Distributed Transactions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663960"/>
      </p:ext>
    </p:extLst>
  </p:cSld>
  <p:clrMapOvr>
    <a:masterClrMapping/>
  </p:clrMapOvr>
  <p:transition xmlns:p14="http://schemas.microsoft.com/office/powerpoint/2010/main" advTm="772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Schism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/>
              <a:t>	Automatically partitions OLTP databases as well or better than experts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Graph partitioning combined with decision trees finds good partitioning plans for many applications</a:t>
            </a:r>
          </a:p>
        </p:txBody>
      </p:sp>
    </p:spTree>
    <p:extLst>
      <p:ext uri="{BB962C8B-B14F-4D97-AF65-F5344CB8AC3E}">
        <p14:creationId xmlns:p14="http://schemas.microsoft.com/office/powerpoint/2010/main" val="793747299"/>
      </p:ext>
    </p:extLst>
  </p:cSld>
  <p:clrMapOvr>
    <a:masterClrMapping/>
  </p:clrMapOvr>
  <p:transition xmlns:p14="http://schemas.microsoft.com/office/powerpoint/2010/main" advTm="190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Many advantages to </a:t>
            </a:r>
            <a:r>
              <a:rPr lang="en-US" altLang="ja-JP" dirty="0" err="1" smtClean="0"/>
              <a:t>DBaaS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Simplified management &amp; provisioning</a:t>
            </a:r>
          </a:p>
          <a:p>
            <a:pPr lvl="1"/>
            <a:r>
              <a:rPr lang="en-US" altLang="ja-JP" dirty="0" smtClean="0"/>
              <a:t>More efficient operation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Two key technologies</a:t>
            </a:r>
          </a:p>
          <a:p>
            <a:pPr lvl="1"/>
            <a:r>
              <a:rPr lang="en-US" altLang="ja-JP" b="1" dirty="0" err="1" smtClean="0"/>
              <a:t>Kairos</a:t>
            </a:r>
            <a:r>
              <a:rPr lang="en-US" altLang="ja-JP" dirty="0" smtClean="0"/>
              <a:t>: placing databases or partitions on nodes to minimize total number required</a:t>
            </a:r>
          </a:p>
          <a:p>
            <a:pPr lvl="1"/>
            <a:r>
              <a:rPr lang="en-US" altLang="ja-JP" b="1" dirty="0"/>
              <a:t>Schism</a:t>
            </a:r>
            <a:r>
              <a:rPr lang="en-US" altLang="ja-JP" dirty="0"/>
              <a:t>: automatically splitting databases across multiple backend nodes</a:t>
            </a:r>
          </a:p>
          <a:p>
            <a:pPr lvl="1"/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Graph Partitioning Time</a:t>
            </a:r>
            <a:endParaRPr lang="en-US" dirty="0"/>
          </a:p>
        </p:txBody>
      </p:sp>
      <p:pic>
        <p:nvPicPr>
          <p:cNvPr id="5" name="Content Placeholder 4" descr="metis-scale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266" y="1371600"/>
            <a:ext cx="7685467" cy="4800600"/>
          </a:xfrm>
        </p:spPr>
      </p:pic>
    </p:spTree>
  </p:cSld>
  <p:clrMapOvr>
    <a:masterClrMapping/>
  </p:clrMapOvr>
  <p:transition xmlns:p14="http://schemas.microsoft.com/office/powerpoint/2010/main" advTm="9165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Collecting a Trace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Need trace of statements and transaction ids (e.g.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general_log</a:t>
            </a:r>
            <a:r>
              <a:rPr lang="en-US" dirty="0" smtClean="0"/>
              <a:t>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Extract read/write sets by rewriting statements into </a:t>
            </a:r>
            <a:r>
              <a:rPr lang="en-US" dirty="0" err="1" smtClean="0"/>
              <a:t>SELECTs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Can be applied offline: Some data lost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 xmlns:p14="http://schemas.microsoft.com/office/powerpoint/2010/main" advTm="833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Validating Disk Model</a:t>
            </a:r>
            <a:endParaRPr lang="ja-JP" altLang="en-US" dirty="0"/>
          </a:p>
        </p:txBody>
      </p:sp>
      <p:pic>
        <p:nvPicPr>
          <p:cNvPr id="5" name="Content Placeholder 3" descr="whatmatters.pdf"/>
          <p:cNvPicPr>
            <a:picLocks noChangeAspect="1"/>
          </p:cNvPicPr>
          <p:nvPr/>
        </p:nvPicPr>
        <p:blipFill>
          <a:blip r:embed="rId2"/>
          <a:srcRect l="48430" t="-74906" b="-74906"/>
          <a:stretch>
            <a:fillRect/>
          </a:stretch>
        </p:blipFill>
        <p:spPr bwMode="auto">
          <a:xfrm>
            <a:off x="1524000" y="-1524000"/>
            <a:ext cx="6324600" cy="1021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Latency</a:t>
            </a:r>
            <a:endParaRPr lang="ja-JP" altLang="en-US" dirty="0"/>
          </a:p>
        </p:txBody>
      </p:sp>
      <p:pic>
        <p:nvPicPr>
          <p:cNvPr id="8" name="Content Placeholder 7" descr="cidr2010-latency-matlab.pdf"/>
          <p:cNvPicPr>
            <a:picLocks noGrp="1" noChangeAspect="1"/>
          </p:cNvPicPr>
          <p:nvPr>
            <p:ph idx="1"/>
          </p:nvPr>
        </p:nvPicPr>
        <p:blipFill>
          <a:blip r:embed="rId2"/>
          <a:srcRect l="19188" t="34920" r="56162" b="50794"/>
          <a:stretch>
            <a:fillRect/>
          </a:stretch>
        </p:blipFill>
        <p:spPr>
          <a:xfrm>
            <a:off x="1371600" y="1600200"/>
            <a:ext cx="6400800" cy="4800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Workload Predictability</a:t>
            </a:r>
            <a:endParaRPr lang="ja-JP" altLang="en-US" dirty="0"/>
          </a:p>
        </p:txBody>
      </p:sp>
      <p:pic>
        <p:nvPicPr>
          <p:cNvPr id="4" name="Content Placeholder 3" descr="predictingCpu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7146" b="-17146"/>
          <a:stretch>
            <a:fillRect/>
          </a:stretch>
        </p:blipFill>
        <p:spPr>
          <a:xfrm>
            <a:off x="0" y="609600"/>
            <a:ext cx="9144000" cy="564776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Replicated Data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Read: Access the local copy</a:t>
            </a:r>
          </a:p>
          <a:p>
            <a:pPr eaLnBrk="1" hangingPunct="1">
              <a:buNone/>
            </a:pPr>
            <a:r>
              <a:rPr lang="en-US" dirty="0" smtClean="0"/>
              <a:t>Write: Write all copies (distributed </a:t>
            </a:r>
            <a:r>
              <a:rPr lang="en-US" dirty="0" err="1" smtClean="0"/>
              <a:t>txn</a:t>
            </a:r>
            <a:r>
              <a:rPr lang="en-US" dirty="0" smtClean="0"/>
              <a:t>) 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Add </a:t>
            </a:r>
            <a:r>
              <a:rPr lang="en-US" i="1" dirty="0" err="1" smtClean="0"/>
              <a:t>n</a:t>
            </a:r>
            <a:r>
              <a:rPr lang="en-US" dirty="0" smtClean="0"/>
              <a:t> + 1 nodes for each </a:t>
            </a:r>
            <a:r>
              <a:rPr lang="en-US" dirty="0" err="1" smtClean="0"/>
              <a:t>tuple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n</a:t>
            </a:r>
            <a:r>
              <a:rPr lang="en-US" dirty="0" smtClean="0"/>
              <a:t> = transactions accessing </a:t>
            </a:r>
            <a:r>
              <a:rPr lang="en-US" dirty="0" err="1" smtClean="0"/>
              <a:t>tuple</a:t>
            </a:r>
            <a:endParaRPr lang="en-US" dirty="0" smtClean="0"/>
          </a:p>
          <a:p>
            <a:pPr eaLnBrk="1" hangingPunct="1"/>
            <a:r>
              <a:rPr lang="en-US" dirty="0" smtClean="0"/>
              <a:t>connected as star with weight = # writes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Cut a replication edge: cost = # of writes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 xmlns:p14="http://schemas.microsoft.com/office/powerpoint/2010/main" advTm="325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Key Ideas in this Talk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95400"/>
            <a:ext cx="8640960" cy="4800600"/>
          </a:xfrm>
        </p:spPr>
        <p:txBody>
          <a:bodyPr/>
          <a:lstStyle/>
          <a:p>
            <a:r>
              <a:rPr lang="en-US" altLang="ja-JP" dirty="0" smtClean="0"/>
              <a:t>How </a:t>
            </a:r>
            <a:r>
              <a:rPr lang="en-US" altLang="ja-JP" dirty="0" smtClean="0"/>
              <a:t>to place many </a:t>
            </a:r>
            <a:r>
              <a:rPr lang="en-US" altLang="ja-JP" dirty="0" smtClean="0"/>
              <a:t>databases </a:t>
            </a:r>
            <a:r>
              <a:rPr lang="en-US" altLang="ja-JP" dirty="0" smtClean="0"/>
              <a:t>on a collection of fewer physical </a:t>
            </a:r>
            <a:r>
              <a:rPr lang="en-US" altLang="ja-JP" dirty="0" smtClean="0"/>
              <a:t>nodes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To minimize total nodes</a:t>
            </a:r>
          </a:p>
          <a:p>
            <a:pPr lvl="1"/>
            <a:r>
              <a:rPr lang="en-US" altLang="ja-JP" dirty="0" smtClean="0"/>
              <a:t>While preserving throughput</a:t>
            </a:r>
          </a:p>
          <a:p>
            <a:pPr lvl="1"/>
            <a:r>
              <a:rPr lang="en-US" altLang="ja-JP" dirty="0"/>
              <a:t>Focus on </a:t>
            </a:r>
            <a:r>
              <a:rPr lang="en-US" altLang="ja-JP" dirty="0" smtClean="0"/>
              <a:t>transaction </a:t>
            </a:r>
            <a:r>
              <a:rPr lang="en-US" altLang="ja-JP" dirty="0"/>
              <a:t>processing </a:t>
            </a:r>
            <a:r>
              <a:rPr lang="en-US" altLang="ja-JP" dirty="0" smtClean="0"/>
              <a:t>(“</a:t>
            </a:r>
            <a:r>
              <a:rPr lang="en-US" altLang="ja-JP" dirty="0"/>
              <a:t>OLTP”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How to automatically partition transactional (OLTP) databases in a </a:t>
            </a:r>
            <a:r>
              <a:rPr lang="en-US" altLang="ja-JP" dirty="0" err="1"/>
              <a:t>DBaaS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Partitioning Advantages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smtClean="0"/>
              <a:t>Performance:</a:t>
            </a:r>
          </a:p>
          <a:p>
            <a:pPr eaLnBrk="1" hangingPunct="1"/>
            <a:r>
              <a:rPr lang="en-US" dirty="0" smtClean="0"/>
              <a:t>Scale across multiple machines</a:t>
            </a:r>
          </a:p>
          <a:p>
            <a:pPr eaLnBrk="1" hangingPunct="1"/>
            <a:r>
              <a:rPr lang="en-US" dirty="0" smtClean="0"/>
              <a:t>More performance per dollar</a:t>
            </a:r>
          </a:p>
          <a:p>
            <a:pPr eaLnBrk="1" hangingPunct="1"/>
            <a:r>
              <a:rPr lang="en-US" dirty="0" smtClean="0"/>
              <a:t>Scale incrementally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Management:</a:t>
            </a:r>
          </a:p>
          <a:p>
            <a:pPr eaLnBrk="1" hangingPunct="1"/>
            <a:r>
              <a:rPr lang="en-US" dirty="0" smtClean="0"/>
              <a:t>Partial failure</a:t>
            </a:r>
          </a:p>
          <a:p>
            <a:pPr eaLnBrk="1" hangingPunct="1"/>
            <a:r>
              <a:rPr lang="en-US" dirty="0" smtClean="0"/>
              <a:t>Rolling upgrades</a:t>
            </a:r>
          </a:p>
          <a:p>
            <a:pPr eaLnBrk="1" hangingPunct="1"/>
            <a:r>
              <a:rPr lang="en-US" dirty="0" smtClean="0"/>
              <a:t>Partial migrations</a:t>
            </a:r>
          </a:p>
        </p:txBody>
      </p:sp>
    </p:spTree>
  </p:cSld>
  <p:clrMapOvr>
    <a:masterClrMapping/>
  </p:clrMapOvr>
  <p:transition xmlns:p14="http://schemas.microsoft.com/office/powerpoint/2010/main" advTm="66449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System Overview</a:t>
            </a:r>
            <a:endParaRPr lang="ja-JP" altLang="en-US" dirty="0"/>
          </a:p>
        </p:txBody>
      </p:sp>
      <p:pic>
        <p:nvPicPr>
          <p:cNvPr id="6" name="Content Placeholder 5" descr="overview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0838" b="-10838"/>
          <a:stretch>
            <a:fillRect/>
          </a:stretch>
        </p:blipFill>
        <p:spPr>
          <a:xfrm>
            <a:off x="152400" y="1295400"/>
            <a:ext cx="8636000" cy="5334000"/>
          </a:xfrm>
        </p:spPr>
      </p:pic>
      <p:grpSp>
        <p:nvGrpSpPr>
          <p:cNvPr id="13" name="Group 12"/>
          <p:cNvGrpSpPr/>
          <p:nvPr/>
        </p:nvGrpSpPr>
        <p:grpSpPr>
          <a:xfrm>
            <a:off x="0" y="3276600"/>
            <a:ext cx="1582224" cy="1045840"/>
            <a:chOff x="0" y="3276600"/>
            <a:chExt cx="1582224" cy="1045840"/>
          </a:xfrm>
        </p:grpSpPr>
        <p:sp>
          <p:nvSpPr>
            <p:cNvPr id="8" name="Oval 7"/>
            <p:cNvSpPr/>
            <p:nvPr/>
          </p:nvSpPr>
          <p:spPr bwMode="auto">
            <a:xfrm>
              <a:off x="0" y="378904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b="1" dirty="0">
                  <a:latin typeface="+mn-lt"/>
                </a:rPr>
                <a:t>2</a:t>
              </a:r>
              <a:endParaRPr kumimoji="0" lang="ja-JP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3276600"/>
              <a:ext cx="1353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i="1" dirty="0" smtClean="0">
                  <a:solidFill>
                    <a:srgbClr val="FF6600"/>
                  </a:solidFill>
                </a:rPr>
                <a:t>Schism</a:t>
              </a:r>
              <a:endParaRPr kumimoji="1" lang="ja-JP" altLang="en-US" sz="2800" b="1" i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0" y="4114800"/>
            <a:ext cx="1558663" cy="914400"/>
            <a:chOff x="2286000" y="4114800"/>
            <a:chExt cx="1558663" cy="914400"/>
          </a:xfrm>
        </p:grpSpPr>
        <p:sp>
          <p:nvSpPr>
            <p:cNvPr id="9" name="Oval 8"/>
            <p:cNvSpPr/>
            <p:nvPr/>
          </p:nvSpPr>
          <p:spPr bwMode="auto">
            <a:xfrm>
              <a:off x="2286000" y="4495800"/>
              <a:ext cx="5334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b="1" dirty="0">
                  <a:latin typeface="+mn-lt"/>
                </a:rPr>
                <a:t>1</a:t>
              </a:r>
              <a:endParaRPr kumimoji="0" lang="ja-JP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0800" y="4114800"/>
              <a:ext cx="12538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i="1" dirty="0" err="1" smtClean="0">
                  <a:solidFill>
                    <a:srgbClr val="FF6600"/>
                  </a:solidFill>
                </a:rPr>
                <a:t>Kairos</a:t>
              </a:r>
              <a:endParaRPr kumimoji="1" lang="ja-JP" altLang="en-US" sz="2800" b="1" i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71392" y="126876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/>
              <a:t>Initial focus is on OLTP</a:t>
            </a:r>
            <a:endParaRPr kumimoji="1" lang="ja-JP" altLang="en-US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5486400"/>
            <a:ext cx="3733800" cy="1200328"/>
          </a:xfrm>
          <a:prstGeom prst="rect">
            <a:avLst/>
          </a:prstGeom>
          <a:solidFill>
            <a:srgbClr val="F2F2F2"/>
          </a:solidFill>
          <a:ln>
            <a:solidFill>
              <a:srgbClr val="80808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+mj-lt"/>
              </a:rPr>
              <a:t>Not going to talk about:</a:t>
            </a:r>
          </a:p>
          <a:p>
            <a:pPr>
              <a:buFontTx/>
              <a:buChar char="-"/>
            </a:pPr>
            <a:r>
              <a:rPr kumimoji="1" lang="en-US" altLang="ja-JP" dirty="0" smtClean="0">
                <a:latin typeface="+mj-lt"/>
              </a:rPr>
              <a:t>Database migration</a:t>
            </a:r>
          </a:p>
          <a:p>
            <a:pPr>
              <a:buFontTx/>
              <a:buChar char="-"/>
            </a:pPr>
            <a:r>
              <a:rPr kumimoji="1" lang="en-US" altLang="ja-JP" dirty="0" smtClean="0">
                <a:latin typeface="+mj-lt"/>
              </a:rPr>
              <a:t>Security</a:t>
            </a:r>
            <a:endParaRPr kumimoji="1" lang="ja-JP" alt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Kairos</a:t>
            </a:r>
            <a:r>
              <a:rPr lang="en-US" altLang="ja-JP" dirty="0" smtClean="0"/>
              <a:t>: Database Placement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r>
              <a:rPr lang="en-US" altLang="ja-JP" dirty="0" smtClean="0"/>
              <a:t>Database service will host thousands of databases (</a:t>
            </a:r>
            <a:r>
              <a:rPr lang="en-US" altLang="ja-JP" i="1" dirty="0" smtClean="0"/>
              <a:t>tenants) </a:t>
            </a:r>
            <a:r>
              <a:rPr lang="en-US" altLang="ja-JP" dirty="0" smtClean="0"/>
              <a:t>on tens of nodes</a:t>
            </a:r>
            <a:endParaRPr lang="en-US" altLang="ja-JP" i="1" dirty="0" smtClean="0"/>
          </a:p>
          <a:p>
            <a:pPr lvl="1"/>
            <a:r>
              <a:rPr lang="en-US" altLang="ja-JP" dirty="0" smtClean="0"/>
              <a:t>Each possibly partitioned</a:t>
            </a:r>
          </a:p>
          <a:p>
            <a:pPr lvl="1"/>
            <a:r>
              <a:rPr lang="en-US" altLang="ja-JP" dirty="0" smtClean="0"/>
              <a:t>Many of which have very low utilization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Given a new tenant, where to place it?</a:t>
            </a:r>
          </a:p>
          <a:p>
            <a:pPr lvl="1"/>
            <a:r>
              <a:rPr lang="en-US" altLang="ja-JP" dirty="0" smtClean="0"/>
              <a:t>Node with sufficient resource “capacity”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12568" y="6381777"/>
            <a:ext cx="61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Curino</a:t>
            </a:r>
            <a:r>
              <a:rPr lang="en-US" i="1" dirty="0" smtClean="0"/>
              <a:t> et al, SIGMOD 2011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45507</TotalTime>
  <Words>1860</Words>
  <Application>Microsoft Macintosh PowerPoint</Application>
  <PresentationFormat>On-screen Show (4:3)</PresentationFormat>
  <Paragraphs>495</Paragraphs>
  <Slides>70</Slides>
  <Notes>11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Blank Presentation</vt:lpstr>
      <vt:lpstr>Towards a Scalable Database Service</vt:lpstr>
      <vt:lpstr>The Problem with Databases</vt:lpstr>
      <vt:lpstr>RelationalCloud Vision</vt:lpstr>
      <vt:lpstr>Before: Database Silos and Sprawl</vt:lpstr>
      <vt:lpstr>After: A Single Scalable Service</vt:lpstr>
      <vt:lpstr>What about virtualization?</vt:lpstr>
      <vt:lpstr>Key Ideas in this Talk</vt:lpstr>
      <vt:lpstr>System Overview</vt:lpstr>
      <vt:lpstr>Kairos: Database Placement</vt:lpstr>
      <vt:lpstr>Kairos Overview</vt:lpstr>
      <vt:lpstr>Resource Estimation</vt:lpstr>
      <vt:lpstr>Buffer Pool Gauging for RAM</vt:lpstr>
      <vt:lpstr>Kairos Overview</vt:lpstr>
      <vt:lpstr>Combined Load Prediction</vt:lpstr>
      <vt:lpstr>How does a DBMS use Disk?</vt:lpstr>
      <vt:lpstr>Disk Model</vt:lpstr>
      <vt:lpstr>Interesting Observation # 2</vt:lpstr>
      <vt:lpstr>Kairos Overview</vt:lpstr>
      <vt:lpstr>Node Assignment via Optimization</vt:lpstr>
      <vt:lpstr>Balanced Load</vt:lpstr>
      <vt:lpstr>Optimizing Optimization</vt:lpstr>
      <vt:lpstr>Experiments</vt:lpstr>
      <vt:lpstr>Validating Resource Models</vt:lpstr>
      <vt:lpstr>Effect of Consolidation on Performance</vt:lpstr>
      <vt:lpstr>Measuring Consolidation Ratios in Real World Data</vt:lpstr>
      <vt:lpstr>Kairos vs Other Techniques</vt:lpstr>
      <vt:lpstr>System Overview</vt:lpstr>
      <vt:lpstr>PowerPoint Presentation</vt:lpstr>
      <vt:lpstr>PowerPoint Presentation</vt:lpstr>
      <vt:lpstr>Schism</vt:lpstr>
      <vt:lpstr>Challenge: Partitioning</vt:lpstr>
      <vt:lpstr>Partitioning Challenges</vt:lpstr>
      <vt:lpstr>Many-to-Many: Users/Groups</vt:lpstr>
      <vt:lpstr>Many-to-Many: Users/Groups</vt:lpstr>
      <vt:lpstr>Many-to-Many: Users/Groups</vt:lpstr>
      <vt:lpstr>Distributed Txn Disadvantages</vt:lpstr>
      <vt:lpstr>Example</vt:lpstr>
      <vt:lpstr>Schism Overview</vt:lpstr>
      <vt:lpstr>Schism Overview</vt:lpstr>
      <vt:lpstr>Schism Overview</vt:lpstr>
      <vt:lpstr>Schism Overview</vt:lpstr>
      <vt:lpstr>Building a Graph</vt:lpstr>
      <vt:lpstr>Building a Graph</vt:lpstr>
      <vt:lpstr>Building a Graph</vt:lpstr>
      <vt:lpstr>Building a Graph</vt:lpstr>
      <vt:lpstr>Building a Graph</vt:lpstr>
      <vt:lpstr>Building a Graph</vt:lpstr>
      <vt:lpstr>Replicated Tuples</vt:lpstr>
      <vt:lpstr>Replicated Tuples</vt:lpstr>
      <vt:lpstr>Partitioning</vt:lpstr>
      <vt:lpstr>Example</vt:lpstr>
      <vt:lpstr>Graph Size Reduction Heuristics</vt:lpstr>
      <vt:lpstr>Explanation Phase</vt:lpstr>
      <vt:lpstr>Explanation Phase</vt:lpstr>
      <vt:lpstr>Decision Trees</vt:lpstr>
      <vt:lpstr>Evaluation Phase</vt:lpstr>
      <vt:lpstr>Implementing the Plan</vt:lpstr>
      <vt:lpstr>Partitioning Strategies</vt:lpstr>
      <vt:lpstr>Benchmark Results: Simple</vt:lpstr>
      <vt:lpstr>Benchmark Results: TPC</vt:lpstr>
      <vt:lpstr>Benchmark Results: Complex</vt:lpstr>
      <vt:lpstr>Schism</vt:lpstr>
      <vt:lpstr>Conclusion</vt:lpstr>
      <vt:lpstr>Graph Partitioning Time</vt:lpstr>
      <vt:lpstr>Collecting a Trace</vt:lpstr>
      <vt:lpstr>Validating Disk Model</vt:lpstr>
      <vt:lpstr>Effect of Latency</vt:lpstr>
      <vt:lpstr>Workload Predictability</vt:lpstr>
      <vt:lpstr>Replicated Data</vt:lpstr>
      <vt:lpstr>Partitioning Advantages</vt:lpstr>
    </vt:vector>
  </TitlesOfParts>
  <Company>뿿퉠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Fast Paxos</dc:title>
  <dc:creator>Evan Jones</dc:creator>
  <cp:lastModifiedBy>Sam Madden</cp:lastModifiedBy>
  <cp:revision>542</cp:revision>
  <cp:lastPrinted>2008-03-06T16:08:09Z</cp:lastPrinted>
  <dcterms:created xsi:type="dcterms:W3CDTF">2010-11-05T17:23:35Z</dcterms:created>
  <dcterms:modified xsi:type="dcterms:W3CDTF">2011-03-09T15:40:33Z</dcterms:modified>
</cp:coreProperties>
</file>