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88" r:id="rId10"/>
    <p:sldId id="267" r:id="rId11"/>
    <p:sldId id="266" r:id="rId12"/>
    <p:sldId id="302" r:id="rId13"/>
    <p:sldId id="289" r:id="rId14"/>
    <p:sldId id="268" r:id="rId15"/>
    <p:sldId id="269" r:id="rId16"/>
    <p:sldId id="270" r:id="rId17"/>
    <p:sldId id="290" r:id="rId18"/>
    <p:sldId id="273" r:id="rId19"/>
    <p:sldId id="292" r:id="rId20"/>
    <p:sldId id="293" r:id="rId21"/>
    <p:sldId id="274" r:id="rId22"/>
    <p:sldId id="276" r:id="rId23"/>
    <p:sldId id="275" r:id="rId24"/>
    <p:sldId id="278" r:id="rId25"/>
    <p:sldId id="299" r:id="rId26"/>
    <p:sldId id="279" r:id="rId27"/>
    <p:sldId id="280" r:id="rId28"/>
    <p:sldId id="281" r:id="rId29"/>
    <p:sldId id="282" r:id="rId30"/>
    <p:sldId id="283" r:id="rId31"/>
    <p:sldId id="295" r:id="rId32"/>
    <p:sldId id="296" r:id="rId33"/>
    <p:sldId id="284" r:id="rId34"/>
    <p:sldId id="285" r:id="rId35"/>
    <p:sldId id="286" r:id="rId36"/>
    <p:sldId id="301" r:id="rId37"/>
    <p:sldId id="303" r:id="rId38"/>
    <p:sldId id="271" r:id="rId39"/>
    <p:sldId id="300" r:id="rId40"/>
    <p:sldId id="272" r:id="rId41"/>
    <p:sldId id="277" r:id="rId42"/>
    <p:sldId id="304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202" autoAdjust="0"/>
  </p:normalViewPr>
  <p:slideViewPr>
    <p:cSldViewPr>
      <p:cViewPr varScale="1">
        <p:scale>
          <a:sx n="80" d="100"/>
          <a:sy n="80" d="100"/>
        </p:scale>
        <p:origin x="-84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C4E60-3BA5-4217-A242-37772730EB4D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879F8-8B48-4B3B-B117-90DBBF157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50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9F8-8B48-4B3B-B117-90DBBF1573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189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9F8-8B48-4B3B-B117-90DBBF1573D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868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9F8-8B48-4B3B-B117-90DBBF1573D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898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9F8-8B48-4B3B-B117-90DBBF1573D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3446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9F8-8B48-4B3B-B117-90DBBF1573D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921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9F8-8B48-4B3B-B117-90DBBF1573D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511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9F8-8B48-4B3B-B117-90DBBF1573D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3157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9F8-8B48-4B3B-B117-90DBBF1573D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2585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9F8-8B48-4B3B-B117-90DBBF1573D1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189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9F8-8B48-4B3B-B117-90DBBF1573D1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189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9F8-8B48-4B3B-B117-90DBBF1573D1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255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9F8-8B48-4B3B-B117-90DBBF1573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89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9F8-8B48-4B3B-B117-90DBBF1573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5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83D33-B1F1-48FC-8D82-D250362F62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27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9F8-8B48-4B3B-B117-90DBBF1573D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746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9F8-8B48-4B3B-B117-90DBBF1573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508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9F8-8B48-4B3B-B117-90DBBF1573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92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9F8-8B48-4B3B-B117-90DBBF1573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148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9F8-8B48-4B3B-B117-90DBBF1573D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90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r>
              <a:rPr lang="en-US" b="1" dirty="0" smtClean="0"/>
              <a:t>transactional storage</a:t>
            </a:r>
            <a:br>
              <a:rPr lang="en-US" b="1" dirty="0" smtClean="0"/>
            </a:br>
            <a:r>
              <a:rPr lang="en-US" b="1" dirty="0" smtClean="0"/>
              <a:t>for geo-replicated systems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32175"/>
            <a:ext cx="6400800" cy="2286000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marcos</a:t>
            </a:r>
            <a:r>
              <a:rPr lang="en-US" sz="2800" dirty="0" smtClean="0">
                <a:solidFill>
                  <a:schemeClr val="tx1"/>
                </a:solidFill>
              </a:rPr>
              <a:t> k. </a:t>
            </a:r>
            <a:r>
              <a:rPr lang="en-US" sz="2800" dirty="0" err="1" smtClean="0">
                <a:solidFill>
                  <a:schemeClr val="tx1"/>
                </a:solidFill>
              </a:rPr>
              <a:t>aguilera</a:t>
            </a: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i="1" dirty="0" err="1" smtClean="0">
                <a:solidFill>
                  <a:schemeClr val="tx1"/>
                </a:solidFill>
              </a:rPr>
              <a:t>microsoft</a:t>
            </a:r>
            <a:r>
              <a:rPr lang="en-US" sz="2800" i="1" dirty="0" smtClean="0">
                <a:solidFill>
                  <a:schemeClr val="tx1"/>
                </a:solidFill>
              </a:rPr>
              <a:t> research silicon valley</a:t>
            </a: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200" dirty="0" smtClean="0">
                <a:solidFill>
                  <a:schemeClr val="tx1"/>
                </a:solidFill>
              </a:rPr>
              <a:t>joint work with</a:t>
            </a:r>
          </a:p>
          <a:p>
            <a:pPr>
              <a:spcBef>
                <a:spcPts val="0"/>
              </a:spcBef>
            </a:pPr>
            <a:r>
              <a:rPr lang="en-US" sz="2200" dirty="0" err="1" smtClean="0">
                <a:solidFill>
                  <a:schemeClr val="tx1"/>
                </a:solidFill>
              </a:rPr>
              <a:t>yair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sovran</a:t>
            </a:r>
            <a:endParaRPr lang="en-US" sz="22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200" dirty="0" err="1" smtClean="0">
                <a:solidFill>
                  <a:schemeClr val="tx1"/>
                </a:solidFill>
              </a:rPr>
              <a:t>russell</a:t>
            </a:r>
            <a:r>
              <a:rPr lang="en-US" sz="2200" dirty="0" smtClean="0">
                <a:solidFill>
                  <a:schemeClr val="tx1"/>
                </a:solidFill>
              </a:rPr>
              <a:t> power</a:t>
            </a:r>
          </a:p>
          <a:p>
            <a:pPr>
              <a:spcBef>
                <a:spcPts val="0"/>
              </a:spcBef>
            </a:pPr>
            <a:r>
              <a:rPr lang="en-US" sz="2200" dirty="0" err="1" smtClean="0">
                <a:solidFill>
                  <a:schemeClr val="tx1"/>
                </a:solidFill>
              </a:rPr>
              <a:t>jinyang</a:t>
            </a:r>
            <a:r>
              <a:rPr lang="en-US" sz="2200" dirty="0" smtClean="0">
                <a:solidFill>
                  <a:schemeClr val="tx1"/>
                </a:solidFill>
              </a:rPr>
              <a:t> li</a:t>
            </a:r>
          </a:p>
        </p:txBody>
      </p:sp>
    </p:spTree>
    <p:extLst>
      <p:ext uri="{BB962C8B-B14F-4D97-AF65-F5344CB8AC3E}">
        <p14:creationId xmlns:p14="http://schemas.microsoft.com/office/powerpoint/2010/main" val="4239891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14"/>
    </mc:Choice>
    <mc:Fallback xmlns="">
      <p:transition spd="slow" advTm="8914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338" y="32426"/>
            <a:ext cx="8229600" cy="1143000"/>
          </a:xfrm>
        </p:spPr>
        <p:txBody>
          <a:bodyPr/>
          <a:lstStyle/>
          <a:p>
            <a:r>
              <a:rPr lang="en-US" dirty="0" smtClean="0"/>
              <a:t>snapshot isolation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supported by commercial DB systems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properties</a:t>
            </a:r>
          </a:p>
          <a:p>
            <a:pPr lvl="1"/>
            <a:r>
              <a:rPr lang="en-US" dirty="0" smtClean="0"/>
              <a:t>reads performed on a consistent snapshot</a:t>
            </a:r>
          </a:p>
          <a:p>
            <a:pPr lvl="1"/>
            <a:r>
              <a:rPr lang="en-US" dirty="0" smtClean="0"/>
              <a:t>writes concentrated at commit time</a:t>
            </a:r>
          </a:p>
          <a:p>
            <a:pPr lvl="1"/>
            <a:r>
              <a:rPr lang="en-US" dirty="0" smtClean="0"/>
              <a:t>no write-write conflicts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81" y="2133600"/>
            <a:ext cx="7906514" cy="2389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42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issue with snapshot isolation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457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it orders the commit time of all transactions</a:t>
            </a:r>
            <a:br>
              <a:rPr lang="en-US" sz="2800" dirty="0" smtClean="0"/>
            </a:br>
            <a:r>
              <a:rPr lang="en-US" sz="2000" dirty="0" smtClean="0"/>
              <a:t>even those that do not conflict with each other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forbids some scenarios we want to allow for efficiency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80" y="2590800"/>
            <a:ext cx="7902439" cy="1317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14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 with snapshot isolation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scenario </a:t>
            </a:r>
            <a:r>
              <a:rPr lang="en-US" dirty="0"/>
              <a:t>forbidden </a:t>
            </a:r>
            <a:r>
              <a:rPr lang="en-US" dirty="0" smtClean="0"/>
              <a:t>by snapshot isolation</a:t>
            </a:r>
            <a:br>
              <a:rPr lang="en-US" dirty="0" smtClean="0"/>
            </a:br>
            <a:r>
              <a:rPr lang="en-US" sz="2400" dirty="0" smtClean="0"/>
              <a:t>(it requires total ordering of update transactions)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2732701" y="3910467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4455" y="4640546"/>
            <a:ext cx="2286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2973056" y="4640546"/>
            <a:ext cx="252109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953799" y="3058578"/>
            <a:ext cx="2293294" cy="400110"/>
            <a:chOff x="931871" y="3100839"/>
            <a:chExt cx="2293294" cy="400110"/>
          </a:xfrm>
        </p:grpSpPr>
        <p:sp>
          <p:nvSpPr>
            <p:cNvPr id="6" name="Rectangle 5"/>
            <p:cNvSpPr/>
            <p:nvPr/>
          </p:nvSpPr>
          <p:spPr>
            <a:xfrm>
              <a:off x="2722571" y="3137317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2973056" y="3137317"/>
              <a:ext cx="252109" cy="2286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31871" y="3100839"/>
              <a:ext cx="156972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    initial state</a:t>
              </a:r>
              <a:endParaRPr lang="en-US" sz="20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946462" y="3776712"/>
            <a:ext cx="17663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A1. update</a:t>
            </a:r>
            <a:br>
              <a:rPr lang="en-US" sz="2000" dirty="0" smtClean="0"/>
            </a:br>
            <a:r>
              <a:rPr lang="en-US" sz="2000" dirty="0"/>
              <a:t> </a:t>
            </a:r>
            <a:r>
              <a:rPr lang="en-US" sz="2000" dirty="0" smtClean="0"/>
              <a:t>      transaction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6734" y="4542459"/>
            <a:ext cx="24066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A2. read</a:t>
            </a:r>
            <a:br>
              <a:rPr lang="en-US" sz="2000" dirty="0" smtClean="0"/>
            </a:br>
            <a:r>
              <a:rPr lang="en-US" sz="2000" dirty="0"/>
              <a:t> </a:t>
            </a:r>
            <a:r>
              <a:rPr lang="en-US" sz="2000" dirty="0" smtClean="0"/>
              <a:t>      transaction</a:t>
            </a:r>
            <a:br>
              <a:rPr lang="en-US" sz="2000" dirty="0" smtClean="0"/>
            </a:br>
            <a:r>
              <a:rPr lang="en-US" sz="2000" dirty="0" smtClean="0"/>
              <a:t>       (see own update)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680510" y="4678646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6912475" y="4678646"/>
            <a:ext cx="252109" cy="228600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>
            <a:off x="6909111" y="3931238"/>
            <a:ext cx="252109" cy="228600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818071" y="3795357"/>
            <a:ext cx="17663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B1. update</a:t>
            </a:r>
            <a:br>
              <a:rPr lang="en-US" sz="2000" dirty="0" smtClean="0"/>
            </a:br>
            <a:r>
              <a:rPr lang="en-US" sz="2000" dirty="0"/>
              <a:t> </a:t>
            </a:r>
            <a:r>
              <a:rPr lang="en-US" sz="2000" dirty="0" smtClean="0"/>
              <a:t>      transaction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29420" y="4553303"/>
            <a:ext cx="24066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B2. read</a:t>
            </a:r>
            <a:br>
              <a:rPr lang="en-US" sz="2000" dirty="0" smtClean="0"/>
            </a:br>
            <a:r>
              <a:rPr lang="en-US" sz="2000" dirty="0"/>
              <a:t> </a:t>
            </a:r>
            <a:r>
              <a:rPr lang="en-US" sz="2000" dirty="0" smtClean="0"/>
              <a:t>      transaction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(see own update)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099110" y="4130655"/>
            <a:ext cx="3341905" cy="2004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3212465" y="4149300"/>
            <a:ext cx="3582346" cy="19859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902106" y="6020930"/>
            <a:ext cx="2310359" cy="707886"/>
            <a:chOff x="936734" y="5739772"/>
            <a:chExt cx="2310359" cy="707886"/>
          </a:xfrm>
        </p:grpSpPr>
        <p:grpSp>
          <p:nvGrpSpPr>
            <p:cNvPr id="22" name="Group 21"/>
            <p:cNvGrpSpPr/>
            <p:nvPr/>
          </p:nvGrpSpPr>
          <p:grpSpPr>
            <a:xfrm>
              <a:off x="2744455" y="5979415"/>
              <a:ext cx="502638" cy="228600"/>
              <a:chOff x="2808780" y="6096000"/>
              <a:chExt cx="502638" cy="228600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2808780" y="6096000"/>
                <a:ext cx="228600" cy="228600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Isosceles Triangle 30"/>
              <p:cNvSpPr/>
              <p:nvPr/>
            </p:nvSpPr>
            <p:spPr>
              <a:xfrm>
                <a:off x="3059309" y="6096000"/>
                <a:ext cx="252109" cy="228600"/>
              </a:xfrm>
              <a:prstGeom prst="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936734" y="5739772"/>
              <a:ext cx="176638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A3</a:t>
              </a:r>
              <a:r>
                <a:rPr lang="en-US" sz="2000" dirty="0" smtClean="0"/>
                <a:t>. read</a:t>
              </a:r>
              <a:br>
                <a:rPr lang="en-US" sz="2000" dirty="0" smtClean="0"/>
              </a:br>
              <a:r>
                <a:rPr lang="en-US" sz="2000" dirty="0" smtClean="0"/>
                <a:t>       transaction</a:t>
              </a:r>
              <a:endParaRPr lang="en-US" sz="2000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946462" y="2432872"/>
            <a:ext cx="9108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Alice</a:t>
            </a:r>
            <a:endParaRPr lang="en-US" sz="28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4818071" y="2432872"/>
            <a:ext cx="771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Bob</a:t>
            </a:r>
            <a:endParaRPr lang="en-US" sz="2800" b="1" dirty="0"/>
          </a:p>
        </p:txBody>
      </p:sp>
      <p:grpSp>
        <p:nvGrpSpPr>
          <p:cNvPr id="56" name="Group 55"/>
          <p:cNvGrpSpPr/>
          <p:nvPr/>
        </p:nvGrpSpPr>
        <p:grpSpPr>
          <a:xfrm>
            <a:off x="4848123" y="6073914"/>
            <a:ext cx="2187042" cy="707886"/>
            <a:chOff x="1060051" y="5859355"/>
            <a:chExt cx="2187042" cy="707886"/>
          </a:xfrm>
        </p:grpSpPr>
        <p:grpSp>
          <p:nvGrpSpPr>
            <p:cNvPr id="57" name="Group 56"/>
            <p:cNvGrpSpPr/>
            <p:nvPr/>
          </p:nvGrpSpPr>
          <p:grpSpPr>
            <a:xfrm>
              <a:off x="2744455" y="5979415"/>
              <a:ext cx="502638" cy="228600"/>
              <a:chOff x="2808780" y="6096000"/>
              <a:chExt cx="502638" cy="228600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2808780" y="6096000"/>
                <a:ext cx="228600" cy="228600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Isosceles Triangle 59"/>
              <p:cNvSpPr/>
              <p:nvPr/>
            </p:nvSpPr>
            <p:spPr>
              <a:xfrm>
                <a:off x="3059309" y="6096000"/>
                <a:ext cx="252109" cy="228600"/>
              </a:xfrm>
              <a:prstGeom prst="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1060051" y="5859355"/>
              <a:ext cx="176638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B3</a:t>
              </a:r>
              <a:r>
                <a:rPr lang="en-US" sz="2000" dirty="0" smtClean="0"/>
                <a:t>. read</a:t>
              </a:r>
              <a:br>
                <a:rPr lang="en-US" sz="2000" dirty="0" smtClean="0"/>
              </a:br>
              <a:r>
                <a:rPr lang="en-US" sz="2000" dirty="0" smtClean="0"/>
                <a:t>       transaction</a:t>
              </a:r>
              <a:endParaRPr lang="en-US" sz="2000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4871290" y="2984158"/>
            <a:ext cx="2293294" cy="400110"/>
            <a:chOff x="931871" y="3100839"/>
            <a:chExt cx="2293294" cy="400110"/>
          </a:xfrm>
        </p:grpSpPr>
        <p:sp>
          <p:nvSpPr>
            <p:cNvPr id="62" name="Rectangle 61"/>
            <p:cNvSpPr/>
            <p:nvPr/>
          </p:nvSpPr>
          <p:spPr>
            <a:xfrm>
              <a:off x="2722571" y="3137317"/>
              <a:ext cx="2286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Isosceles Triangle 62"/>
            <p:cNvSpPr/>
            <p:nvPr/>
          </p:nvSpPr>
          <p:spPr>
            <a:xfrm>
              <a:off x="2973056" y="3137317"/>
              <a:ext cx="252109" cy="2286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931871" y="3100839"/>
              <a:ext cx="156972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    initial state</a:t>
              </a:r>
              <a:endParaRPr lang="en-US" sz="20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401875" y="3795357"/>
            <a:ext cx="5104712" cy="1645992"/>
            <a:chOff x="1401875" y="3795357"/>
            <a:chExt cx="5104712" cy="1645992"/>
          </a:xfrm>
        </p:grpSpPr>
        <p:sp>
          <p:nvSpPr>
            <p:cNvPr id="5" name="Rectangle 4"/>
            <p:cNvSpPr/>
            <p:nvPr/>
          </p:nvSpPr>
          <p:spPr>
            <a:xfrm>
              <a:off x="1401875" y="3795357"/>
              <a:ext cx="1188925" cy="689241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upload photo</a:t>
              </a:r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401875" y="4689337"/>
              <a:ext cx="1188925" cy="689241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see own photo</a:t>
              </a:r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317662" y="3910467"/>
              <a:ext cx="1188925" cy="689241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upload photo</a:t>
              </a:r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314804" y="4752108"/>
              <a:ext cx="1188925" cy="689241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see own photo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1787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parallel snapshot isolation (PSI)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snapshot isolation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one commit time</a:t>
            </a:r>
          </a:p>
          <a:p>
            <a:endParaRPr lang="en-US" dirty="0" smtClean="0"/>
          </a:p>
          <a:p>
            <a:r>
              <a:rPr lang="en-US" dirty="0" smtClean="0"/>
              <a:t>one timeline</a:t>
            </a:r>
          </a:p>
          <a:p>
            <a:endParaRPr lang="en-US" dirty="0" smtClean="0"/>
          </a:p>
          <a:p>
            <a:r>
              <a:rPr lang="en-US" dirty="0" smtClean="0"/>
              <a:t>read from snapshot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 write-write conflicts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PSI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302125"/>
          </a:xfrm>
        </p:spPr>
        <p:txBody>
          <a:bodyPr>
            <a:normAutofit/>
          </a:bodyPr>
          <a:lstStyle/>
          <a:p>
            <a:r>
              <a:rPr lang="en-US" dirty="0" smtClean="0"/>
              <a:t>a commit time per site</a:t>
            </a:r>
          </a:p>
          <a:p>
            <a:endParaRPr lang="en-US" dirty="0" smtClean="0"/>
          </a:p>
          <a:p>
            <a:r>
              <a:rPr lang="en-US" dirty="0" smtClean="0"/>
              <a:t>a timeline per site</a:t>
            </a:r>
          </a:p>
          <a:p>
            <a:endParaRPr lang="en-US" dirty="0" smtClean="0"/>
          </a:p>
          <a:p>
            <a:r>
              <a:rPr lang="en-US" dirty="0" smtClean="0"/>
              <a:t>read from snapshot at site</a:t>
            </a:r>
          </a:p>
          <a:p>
            <a:endParaRPr lang="en-US" dirty="0" smtClean="0"/>
          </a:p>
          <a:p>
            <a:r>
              <a:rPr lang="en-US" dirty="0" smtClean="0"/>
              <a:t>ditto</a:t>
            </a:r>
          </a:p>
          <a:p>
            <a:endParaRPr lang="en-US" dirty="0" smtClean="0"/>
          </a:p>
          <a:p>
            <a:r>
              <a:rPr lang="en-US" dirty="0" smtClean="0"/>
              <a:t>causality property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4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parallel snapshot isolation (PSI)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features</a:t>
            </a:r>
          </a:p>
          <a:p>
            <a:pPr marL="457200" lvl="1" indent="0">
              <a:buNone/>
            </a:pPr>
            <a:r>
              <a:rPr lang="en-US" sz="2400" dirty="0" smtClean="0"/>
              <a:t>(1) commit time per site,             (2) timeline per site,</a:t>
            </a:r>
            <a:br>
              <a:rPr lang="en-US" sz="2400" dirty="0" smtClean="0"/>
            </a:br>
            <a:r>
              <a:rPr lang="en-US" sz="2400" dirty="0" smtClean="0"/>
              <a:t>(3) read from snapshot at site,   (4) no write-write conflicts</a:t>
            </a:r>
            <a:br>
              <a:rPr lang="en-US" sz="2400" dirty="0" smtClean="0"/>
            </a:br>
            <a:r>
              <a:rPr lang="en-US" sz="2400" dirty="0" smtClean="0"/>
              <a:t>(5) causality:</a:t>
            </a:r>
            <a:br>
              <a:rPr lang="en-US" sz="2400" dirty="0" smtClean="0"/>
            </a:br>
            <a:r>
              <a:rPr lang="en-US" sz="2400" dirty="0" smtClean="0"/>
              <a:t>	if </a:t>
            </a:r>
            <a:r>
              <a:rPr lang="en-US" sz="2400" i="1" dirty="0"/>
              <a:t>T1</a:t>
            </a:r>
            <a:r>
              <a:rPr lang="en-US" sz="2400" dirty="0"/>
              <a:t> commits at site </a:t>
            </a:r>
            <a:r>
              <a:rPr lang="en-US" sz="2400" i="1" dirty="0"/>
              <a:t>S</a:t>
            </a:r>
            <a:r>
              <a:rPr lang="en-US" sz="2400" dirty="0"/>
              <a:t> before </a:t>
            </a:r>
            <a:r>
              <a:rPr lang="en-US" sz="2400" i="1" dirty="0"/>
              <a:t>T2</a:t>
            </a:r>
            <a:r>
              <a:rPr lang="en-US" sz="2400" dirty="0"/>
              <a:t> starts at site </a:t>
            </a:r>
            <a:r>
              <a:rPr lang="en-US" sz="2400" i="1" dirty="0"/>
              <a:t>S</a:t>
            </a:r>
            <a:r>
              <a:rPr lang="en-US" sz="2400" dirty="0"/>
              <a:t> then</a:t>
            </a:r>
            <a:br>
              <a:rPr lang="en-US" sz="2400" dirty="0"/>
            </a:br>
            <a:r>
              <a:rPr lang="en-US" sz="2400" dirty="0" smtClean="0"/>
              <a:t>	</a:t>
            </a:r>
            <a:r>
              <a:rPr lang="en-US" sz="2400" i="1" dirty="0" smtClean="0"/>
              <a:t>T2</a:t>
            </a:r>
            <a:r>
              <a:rPr lang="en-US" sz="2400" dirty="0" smtClean="0"/>
              <a:t> </a:t>
            </a:r>
            <a:r>
              <a:rPr lang="en-US" sz="2400" dirty="0"/>
              <a:t>does not commit before </a:t>
            </a:r>
            <a:r>
              <a:rPr lang="en-US" sz="2400" i="1" dirty="0"/>
              <a:t>T1</a:t>
            </a:r>
            <a:r>
              <a:rPr lang="en-US" sz="2400" dirty="0"/>
              <a:t> at any </a:t>
            </a:r>
            <a:r>
              <a:rPr lang="en-US" sz="2400" dirty="0" smtClean="0"/>
              <a:t>site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219200" y="1295400"/>
            <a:ext cx="6172200" cy="2467887"/>
            <a:chOff x="990600" y="2590800"/>
            <a:chExt cx="7577330" cy="3029713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0600" y="2590800"/>
              <a:ext cx="7577330" cy="3029713"/>
            </a:xfrm>
            <a:prstGeom prst="rect">
              <a:avLst/>
            </a:prstGeom>
          </p:spPr>
        </p:pic>
        <p:sp>
          <p:nvSpPr>
            <p:cNvPr id="5" name="Oval 4"/>
            <p:cNvSpPr/>
            <p:nvPr/>
          </p:nvSpPr>
          <p:spPr>
            <a:xfrm>
              <a:off x="2919045" y="3212120"/>
              <a:ext cx="381000" cy="381000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410200" y="4613030"/>
              <a:ext cx="381000" cy="381000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0606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PSI efficiently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PSI prohibits write-write conflicts (even across sites)</a:t>
            </a:r>
          </a:p>
          <a:p>
            <a:endParaRPr lang="en-US" sz="2800" dirty="0" smtClean="0"/>
          </a:p>
          <a:p>
            <a:r>
              <a:rPr lang="en-US" sz="2800" dirty="0" smtClean="0"/>
              <a:t>issue: how to enforce it efficiently?</a:t>
            </a:r>
            <a:br>
              <a:rPr lang="en-US" sz="2800" dirty="0" smtClean="0"/>
            </a:br>
            <a:r>
              <a:rPr lang="en-US" sz="2000" dirty="0" smtClean="0"/>
              <a:t>(without coordination across sites)</a:t>
            </a:r>
          </a:p>
          <a:p>
            <a:endParaRPr lang="en-US" sz="2800" dirty="0" smtClean="0"/>
          </a:p>
          <a:p>
            <a:r>
              <a:rPr lang="en-US" sz="2800" dirty="0" smtClean="0"/>
              <a:t>two techniques</a:t>
            </a:r>
          </a:p>
          <a:p>
            <a:pPr lvl="1"/>
            <a:r>
              <a:rPr lang="en-US" sz="2400" dirty="0" smtClean="0"/>
              <a:t>preferred sites: optimize updates at certain sites</a:t>
            </a:r>
            <a:endParaRPr lang="en-US" sz="2400" dirty="0"/>
          </a:p>
          <a:p>
            <a:pPr lvl="1"/>
            <a:r>
              <a:rPr lang="en-US" sz="2400" dirty="0" smtClean="0"/>
              <a:t>counting sets: data structure that eliminates conflicts</a:t>
            </a:r>
          </a:p>
        </p:txBody>
      </p:sp>
    </p:spTree>
    <p:extLst>
      <p:ext uri="{BB962C8B-B14F-4D97-AF65-F5344CB8AC3E}">
        <p14:creationId xmlns:p14="http://schemas.microsoft.com/office/powerpoint/2010/main" val="193680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 #1: preferred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each object assigned a preferred site</a:t>
            </a:r>
          </a:p>
          <a:p>
            <a:endParaRPr lang="en-US" sz="600" dirty="0" smtClean="0"/>
          </a:p>
          <a:p>
            <a:r>
              <a:rPr lang="en-US" sz="2800" dirty="0" smtClean="0"/>
              <a:t>at that site, object can be written efficiently</a:t>
            </a:r>
          </a:p>
          <a:p>
            <a:pPr marL="457200" lvl="1" indent="0">
              <a:buNone/>
            </a:pPr>
            <a:r>
              <a:rPr lang="en-US" sz="2400" dirty="0" smtClean="0"/>
              <a:t>transactions that modify objects at their preferred site</a:t>
            </a:r>
            <a:br>
              <a:rPr lang="en-US" sz="2400" dirty="0" smtClean="0"/>
            </a:br>
            <a:r>
              <a:rPr lang="en-US" sz="2400" dirty="0" smtClean="0"/>
              <a:t>can use </a:t>
            </a:r>
            <a:r>
              <a:rPr lang="en-US" sz="2400" i="1" dirty="0" smtClean="0"/>
              <a:t>fast</a:t>
            </a:r>
            <a:r>
              <a:rPr lang="en-US" sz="2400" dirty="0" smtClean="0"/>
              <a:t> commit (without cross-site communication)</a:t>
            </a:r>
          </a:p>
          <a:p>
            <a:pPr marL="457200" lvl="1" indent="0">
              <a:buNone/>
            </a:pPr>
            <a:endParaRPr lang="en-US" sz="600" dirty="0" smtClean="0"/>
          </a:p>
          <a:p>
            <a:r>
              <a:rPr lang="en-US" sz="2800" dirty="0" smtClean="0"/>
              <a:t>inspired by notion of a primary site</a:t>
            </a:r>
          </a:p>
          <a:p>
            <a:pPr marL="457200" lvl="1" indent="0">
              <a:buNone/>
            </a:pPr>
            <a:r>
              <a:rPr lang="en-US" sz="2400" dirty="0" smtClean="0"/>
              <a:t>but less restrictive, because objects modifiable at any site</a:t>
            </a:r>
            <a:endParaRPr lang="en-US" sz="1200" dirty="0" smtClean="0"/>
          </a:p>
          <a:p>
            <a:endParaRPr lang="en-US" sz="600" dirty="0"/>
          </a:p>
          <a:p>
            <a:r>
              <a:rPr lang="en-US" sz="2800" dirty="0" smtClean="0"/>
              <a:t>example of usage: web application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 smtClean="0"/>
              <a:t>preferred site of objects of a user =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    site close to where user usually logs in from</a:t>
            </a:r>
          </a:p>
        </p:txBody>
      </p:sp>
    </p:spTree>
    <p:extLst>
      <p:ext uri="{BB962C8B-B14F-4D97-AF65-F5344CB8AC3E}">
        <p14:creationId xmlns:p14="http://schemas.microsoft.com/office/powerpoint/2010/main" val="135057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performance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if many sites often modify an object?</a:t>
            </a:r>
          </a:p>
          <a:p>
            <a:endParaRPr lang="en-US" sz="2800" dirty="0"/>
          </a:p>
          <a:p>
            <a:r>
              <a:rPr lang="en-US" sz="2800" dirty="0" smtClean="0"/>
              <a:t>no good way to assign a preferred site to object</a:t>
            </a:r>
          </a:p>
          <a:p>
            <a:endParaRPr lang="en-US" sz="2800" dirty="0"/>
          </a:p>
          <a:p>
            <a:r>
              <a:rPr lang="en-US" sz="2800" dirty="0" smtClean="0"/>
              <a:t>bad idea: keep changing preferred sites of object</a:t>
            </a:r>
            <a:endParaRPr lang="en-US" sz="2800" dirty="0"/>
          </a:p>
          <a:p>
            <a:pPr lvl="1"/>
            <a:r>
              <a:rPr lang="en-US" sz="2400" dirty="0" smtClean="0"/>
              <a:t>requires cross site communication</a:t>
            </a:r>
          </a:p>
          <a:p>
            <a:pPr lvl="1"/>
            <a:r>
              <a:rPr lang="en-US" sz="2400" dirty="0" smtClean="0"/>
              <a:t>defeats efficiency goal</a:t>
            </a:r>
          </a:p>
        </p:txBody>
      </p:sp>
    </p:spTree>
    <p:extLst>
      <p:ext uri="{BB962C8B-B14F-4D97-AF65-F5344CB8AC3E}">
        <p14:creationId xmlns:p14="http://schemas.microsoft.com/office/powerpoint/2010/main" val="15323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 #2: counting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goal: eliminate </a:t>
            </a:r>
            <a:r>
              <a:rPr lang="en-US" sz="2800" dirty="0" smtClean="0"/>
              <a:t>conflicts</a:t>
            </a:r>
            <a:endParaRPr lang="en-US" sz="2800" dirty="0"/>
          </a:p>
          <a:p>
            <a:endParaRPr lang="en-US" sz="800" dirty="0" smtClean="0"/>
          </a:p>
          <a:p>
            <a:r>
              <a:rPr lang="en-US" sz="2800" dirty="0" smtClean="0"/>
              <a:t>when </a:t>
            </a:r>
            <a:r>
              <a:rPr lang="en-US" sz="2800" dirty="0"/>
              <a:t>clients update the same object </a:t>
            </a:r>
            <a:r>
              <a:rPr lang="en-US" sz="2800" dirty="0" smtClean="0"/>
              <a:t>concurrently</a:t>
            </a:r>
            <a:r>
              <a:rPr lang="en-US" sz="2800" dirty="0"/>
              <a:t>,</a:t>
            </a:r>
            <a:br>
              <a:rPr lang="en-US" sz="2800" dirty="0"/>
            </a:br>
            <a:r>
              <a:rPr lang="en-US" sz="2800" dirty="0"/>
              <a:t>most likely they do not want to overwrite </a:t>
            </a:r>
            <a:r>
              <a:rPr lang="en-US" sz="2800" dirty="0" smtClean="0"/>
              <a:t>it</a:t>
            </a:r>
          </a:p>
          <a:p>
            <a:pPr lvl="1"/>
            <a:r>
              <a:rPr lang="en-US" sz="2400" dirty="0" smtClean="0"/>
              <a:t>otherwise we have a race condition</a:t>
            </a:r>
            <a:endParaRPr lang="en-US" sz="2400" dirty="0"/>
          </a:p>
          <a:p>
            <a:endParaRPr lang="en-US" sz="800" dirty="0" smtClean="0"/>
          </a:p>
          <a:p>
            <a:r>
              <a:rPr lang="en-US" sz="2800" dirty="0" smtClean="0"/>
              <a:t>cast </a:t>
            </a:r>
            <a:r>
              <a:rPr lang="en-US" sz="2800" dirty="0"/>
              <a:t>concurrent updates as operations on a set</a:t>
            </a:r>
          </a:p>
          <a:p>
            <a:pPr lvl="1"/>
            <a:r>
              <a:rPr lang="en-US" sz="2400" dirty="0"/>
              <a:t>example: users B and C adds themselves to A’s friends </a:t>
            </a:r>
            <a:r>
              <a:rPr lang="en-US" sz="2400" dirty="0" smtClean="0"/>
              <a:t>list</a:t>
            </a:r>
          </a:p>
          <a:p>
            <a:pPr lvl="1"/>
            <a:r>
              <a:rPr lang="en-US" sz="2400" dirty="0" smtClean="0"/>
              <a:t>instead of writes, treat updates as set additions</a:t>
            </a:r>
            <a:endParaRPr lang="en-US" sz="2400" dirty="0"/>
          </a:p>
          <a:p>
            <a:endParaRPr lang="en-US" sz="800" dirty="0" smtClean="0"/>
          </a:p>
          <a:p>
            <a:r>
              <a:rPr lang="en-US" sz="2800" dirty="0" smtClean="0"/>
              <a:t>set </a:t>
            </a:r>
            <a:r>
              <a:rPr lang="en-US" sz="2800" dirty="0"/>
              <a:t>addition commutes, </a:t>
            </a:r>
            <a:r>
              <a:rPr lang="en-US" sz="2800" dirty="0" smtClean="0"/>
              <a:t>so conflict eliminated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9045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sets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beyond opaque key-value pairs</a:t>
            </a:r>
          </a:p>
          <a:p>
            <a:pPr lvl="1"/>
            <a:r>
              <a:rPr lang="en-US" sz="2400" dirty="0" smtClean="0"/>
              <a:t>value in key-value pair treated as a set</a:t>
            </a:r>
          </a:p>
          <a:p>
            <a:pPr lvl="1"/>
            <a:endParaRPr lang="en-US" sz="800" dirty="0" smtClean="0"/>
          </a:p>
          <a:p>
            <a:r>
              <a:rPr lang="en-US" sz="2800" dirty="0" smtClean="0"/>
              <a:t>primitive </a:t>
            </a:r>
            <a:r>
              <a:rPr lang="en-US" sz="2800" dirty="0"/>
              <a:t>operations </a:t>
            </a:r>
            <a:r>
              <a:rPr lang="en-US" sz="2800" dirty="0" smtClean="0"/>
              <a:t>in transactions</a:t>
            </a:r>
            <a:endParaRPr lang="en-US" sz="2800" dirty="0"/>
          </a:p>
          <a:p>
            <a:pPr lvl="1"/>
            <a:r>
              <a:rPr lang="en-US" sz="2400" dirty="0" smtClean="0"/>
              <a:t>not just reads, writes, but also set operations</a:t>
            </a:r>
          </a:p>
          <a:p>
            <a:pPr lvl="1"/>
            <a:r>
              <a:rPr lang="en-US" sz="2400" dirty="0" smtClean="0"/>
              <a:t>transaction manager understands some updates are</a:t>
            </a:r>
            <a:br>
              <a:rPr lang="en-US" sz="2400" dirty="0" smtClean="0"/>
            </a:br>
            <a:r>
              <a:rPr lang="en-US" sz="2400" dirty="0" smtClean="0"/>
              <a:t>commutative so they do not conflict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800" dirty="0" smtClean="0"/>
              <a:t>want: all set operations to commute with each other</a:t>
            </a:r>
          </a:p>
          <a:p>
            <a:pPr lvl="1"/>
            <a:r>
              <a:rPr lang="en-US" sz="2400" dirty="0" smtClean="0"/>
              <a:t>so no need to check for conflicts at all</a:t>
            </a:r>
          </a:p>
          <a:p>
            <a:pPr lvl="1"/>
            <a:r>
              <a:rPr lang="en-US" sz="2400" dirty="0" smtClean="0"/>
              <a:t>but set operations are not always commutative</a:t>
            </a:r>
          </a:p>
        </p:txBody>
      </p:sp>
    </p:spTree>
    <p:extLst>
      <p:ext uri="{BB962C8B-B14F-4D97-AF65-F5344CB8AC3E}">
        <p14:creationId xmlns:p14="http://schemas.microsoft.com/office/powerpoint/2010/main" val="80373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slide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walter</a:t>
            </a:r>
            <a:r>
              <a:rPr lang="en-US" sz="2800" dirty="0" smtClean="0"/>
              <a:t> is a key-value store for web apps, featuring</a:t>
            </a:r>
          </a:p>
          <a:p>
            <a:pPr marL="457200" lvl="1" indent="0">
              <a:buNone/>
            </a:pPr>
            <a:r>
              <a:rPr lang="en-US" sz="2200" dirty="0" smtClean="0"/>
              <a:t>	transactions</a:t>
            </a:r>
          </a:p>
          <a:p>
            <a:pPr marL="457200" lvl="1" indent="0">
              <a:buNone/>
            </a:pPr>
            <a:r>
              <a:rPr lang="en-US" sz="2200" dirty="0" smtClean="0"/>
              <a:t>	data replication across distant sites (geo-replication)</a:t>
            </a:r>
          </a:p>
          <a:p>
            <a:r>
              <a:rPr lang="en-US" sz="2800" dirty="0" smtClean="0"/>
              <a:t>transactional semantics: parallel snapshot isolation (PSI)</a:t>
            </a:r>
          </a:p>
          <a:p>
            <a:pPr marL="457200" lvl="1" indent="0">
              <a:buNone/>
            </a:pPr>
            <a:r>
              <a:rPr lang="en-US" sz="2200" dirty="0" smtClean="0"/>
              <a:t>	property is strong, yet it has efficient implementation</a:t>
            </a:r>
          </a:p>
          <a:p>
            <a:r>
              <a:rPr lang="en-US" sz="2800" dirty="0" smtClean="0"/>
              <a:t>implementation of PSI uses two techniques</a:t>
            </a:r>
          </a:p>
          <a:p>
            <a:pPr marL="457200" lvl="1" indent="0">
              <a:buNone/>
            </a:pPr>
            <a:r>
              <a:rPr lang="en-US" sz="2200" dirty="0" smtClean="0"/>
              <a:t>	preferred sites</a:t>
            </a:r>
          </a:p>
          <a:p>
            <a:pPr marL="457200" lvl="1" indent="0">
              <a:buNone/>
            </a:pPr>
            <a:r>
              <a:rPr lang="en-US" sz="2200" dirty="0" smtClean="0"/>
              <a:t>	counting sets</a:t>
            </a:r>
          </a:p>
          <a:p>
            <a:r>
              <a:rPr lang="en-US" sz="2800" dirty="0" smtClean="0"/>
              <a:t>using </a:t>
            </a:r>
            <a:r>
              <a:rPr lang="en-US" sz="2800" dirty="0" err="1" smtClean="0"/>
              <a:t>walter</a:t>
            </a:r>
            <a:r>
              <a:rPr lang="en-US" sz="2800" dirty="0" smtClean="0"/>
              <a:t>, we built two geo-replicated apps</a:t>
            </a:r>
          </a:p>
          <a:p>
            <a:pPr marL="457200" lvl="1" indent="0"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facebook</a:t>
            </a:r>
            <a:r>
              <a:rPr lang="en-US" sz="2200" dirty="0" smtClean="0"/>
              <a:t>-like app, twitter-like app</a:t>
            </a:r>
          </a:p>
        </p:txBody>
      </p:sp>
    </p:spTree>
    <p:extLst>
      <p:ext uri="{BB962C8B-B14F-4D97-AF65-F5344CB8AC3E}">
        <p14:creationId xmlns:p14="http://schemas.microsoft.com/office/powerpoint/2010/main" val="164061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38"/>
    </mc:Choice>
    <mc:Fallback xmlns="">
      <p:transition spd="slow" advTm="13338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sets: anti-elements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example of non-commutative operations</a:t>
            </a:r>
          </a:p>
          <a:p>
            <a:pPr lvl="1"/>
            <a:r>
              <a:rPr lang="en-US" sz="2400" dirty="0" smtClean="0"/>
              <a:t>Alice: </a:t>
            </a:r>
            <a:r>
              <a:rPr lang="en-US" sz="2400" i="1" dirty="0" smtClean="0"/>
              <a:t>add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dirty="0" smtClean="0"/>
              <a:t> to set </a:t>
            </a:r>
            <a:r>
              <a:rPr lang="en-US" sz="2400" i="1" dirty="0" smtClean="0"/>
              <a:t>S</a:t>
            </a:r>
          </a:p>
          <a:p>
            <a:pPr lvl="1"/>
            <a:r>
              <a:rPr lang="en-US" sz="2400" dirty="0" smtClean="0"/>
              <a:t>Bob: </a:t>
            </a:r>
            <a:r>
              <a:rPr lang="en-US" sz="2400" i="1" dirty="0" smtClean="0"/>
              <a:t>remove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dirty="0" smtClean="0"/>
              <a:t> from set </a:t>
            </a:r>
            <a:r>
              <a:rPr lang="en-US" sz="2400" i="1" dirty="0" smtClean="0"/>
              <a:t>S</a:t>
            </a:r>
          </a:p>
          <a:p>
            <a:pPr lvl="1"/>
            <a:r>
              <a:rPr lang="en-US" sz="2400" dirty="0" smtClean="0"/>
              <a:t>different execution order</a:t>
            </a:r>
            <a:r>
              <a:rPr lang="en-US" sz="2400" dirty="0"/>
              <a:t> </a:t>
            </a:r>
            <a:r>
              <a:rPr lang="en-US" sz="2400" dirty="0" smtClean="0"/>
              <a:t>= different outcome</a:t>
            </a:r>
          </a:p>
          <a:p>
            <a:endParaRPr lang="en-US" sz="900" dirty="0" smtClean="0"/>
          </a:p>
          <a:p>
            <a:r>
              <a:rPr lang="en-US" sz="2800" smtClean="0"/>
              <a:t>goal: make </a:t>
            </a:r>
            <a:r>
              <a:rPr lang="en-US" sz="2800" dirty="0" smtClean="0"/>
              <a:t>all operations commutative</a:t>
            </a:r>
          </a:p>
          <a:p>
            <a:endParaRPr lang="en-US" sz="900" dirty="0" smtClean="0"/>
          </a:p>
          <a:p>
            <a:r>
              <a:rPr lang="en-US" sz="2800" dirty="0" smtClean="0"/>
              <a:t>counting set = map from id to counter (negative values ok)</a:t>
            </a:r>
          </a:p>
          <a:p>
            <a:pPr lvl="1"/>
            <a:r>
              <a:rPr lang="en-US" sz="2400" i="1" dirty="0" smtClean="0"/>
              <a:t>add</a:t>
            </a:r>
            <a:r>
              <a:rPr lang="en-US" sz="2400" dirty="0" smtClean="0"/>
              <a:t>: increment counter        </a:t>
            </a:r>
            <a:r>
              <a:rPr lang="en-US" sz="2400" i="1" dirty="0" smtClean="0"/>
              <a:t>remove</a:t>
            </a:r>
            <a:r>
              <a:rPr lang="en-US" sz="2400" dirty="0" smtClean="0"/>
              <a:t>: decrement counter</a:t>
            </a:r>
          </a:p>
          <a:p>
            <a:pPr lvl="1"/>
            <a:r>
              <a:rPr lang="en-US" sz="2400" dirty="0" smtClean="0"/>
              <a:t>removing from empty set: set with “anti-element”</a:t>
            </a:r>
          </a:p>
          <a:p>
            <a:endParaRPr lang="en-US" sz="900" dirty="0" smtClean="0"/>
          </a:p>
          <a:p>
            <a:r>
              <a:rPr lang="en-US" sz="2800" dirty="0" smtClean="0"/>
              <a:t>increment </a:t>
            </a:r>
            <a:r>
              <a:rPr lang="en-US" sz="2800" dirty="0"/>
              <a:t>and decrement always </a:t>
            </a:r>
            <a:r>
              <a:rPr lang="en-US" sz="2800" dirty="0" smtClean="0"/>
              <a:t>commute,</a:t>
            </a:r>
            <a:br>
              <a:rPr lang="en-US" sz="2800" dirty="0" smtClean="0"/>
            </a:br>
            <a:r>
              <a:rPr lang="en-US" sz="2800" dirty="0" smtClean="0"/>
              <a:t>so no conflicts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174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both techniques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certain transactions: fast execution and commit</a:t>
            </a:r>
          </a:p>
          <a:p>
            <a:pPr marL="400050" lvl="1" indent="0">
              <a:buNone/>
            </a:pPr>
            <a:r>
              <a:rPr lang="en-US" dirty="0" smtClean="0"/>
              <a:t>= without cross site communication</a:t>
            </a:r>
          </a:p>
          <a:p>
            <a:pPr lvl="1"/>
            <a:r>
              <a:rPr lang="en-US" dirty="0" smtClean="0"/>
              <a:t>if preferred site of written objects is local </a:t>
            </a:r>
            <a:r>
              <a:rPr lang="en-US" i="1" dirty="0" smtClean="0"/>
              <a:t>or</a:t>
            </a:r>
          </a:p>
          <a:p>
            <a:pPr lvl="1"/>
            <a:r>
              <a:rPr lang="en-US" dirty="0" smtClean="0"/>
              <a:t>updates done on counting sets objects</a:t>
            </a:r>
          </a:p>
          <a:p>
            <a:endParaRPr lang="en-US" sz="800" dirty="0" smtClean="0"/>
          </a:p>
          <a:p>
            <a:r>
              <a:rPr lang="en-US" dirty="0" smtClean="0"/>
              <a:t>other transactions: slow commit</a:t>
            </a:r>
          </a:p>
          <a:p>
            <a:pPr marL="400050" lvl="1" indent="0">
              <a:buNone/>
            </a:pPr>
            <a:r>
              <a:rPr lang="en-US" dirty="0" smtClean="0"/>
              <a:t>= with cross site communication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12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426"/>
            <a:ext cx="8229600" cy="1143000"/>
          </a:xfrm>
        </p:spPr>
        <p:txBody>
          <a:bodyPr/>
          <a:lstStyle/>
          <a:p>
            <a:r>
              <a:rPr lang="en-US" dirty="0" err="1" smtClean="0"/>
              <a:t>walter</a:t>
            </a:r>
            <a:r>
              <a:rPr lang="en-US" dirty="0" smtClean="0"/>
              <a:t>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8409" y="4267200"/>
            <a:ext cx="3200400" cy="24153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C++ example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 err="1" smtClean="0"/>
              <a:t>Tx</a:t>
            </a:r>
            <a:r>
              <a:rPr lang="en-US" sz="2000" dirty="0" smtClean="0"/>
              <a:t> </a:t>
            </a:r>
            <a:r>
              <a:rPr lang="en-US" sz="2000" i="1" dirty="0" smtClean="0"/>
              <a:t>x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i="1" dirty="0" err="1" smtClean="0"/>
              <a:t>x</a:t>
            </a:r>
            <a:r>
              <a:rPr lang="en-US" sz="2000" dirty="0" err="1" smtClean="0"/>
              <a:t>.</a:t>
            </a:r>
            <a:r>
              <a:rPr lang="en-US" sz="2000" b="1" dirty="0" err="1" smtClean="0"/>
              <a:t>start</a:t>
            </a:r>
            <a:r>
              <a:rPr lang="en-US" sz="2000" dirty="0" smtClean="0"/>
              <a:t>();</a:t>
            </a:r>
          </a:p>
          <a:p>
            <a:pPr marL="0" indent="0">
              <a:buNone/>
            </a:pPr>
            <a:r>
              <a:rPr lang="en-US" sz="600" dirty="0" smtClean="0"/>
              <a:t/>
            </a:r>
            <a:br>
              <a:rPr lang="en-US" sz="600" dirty="0" smtClean="0"/>
            </a:br>
            <a:r>
              <a:rPr lang="en-US" sz="2000" dirty="0" smtClean="0"/>
              <a:t>   </a:t>
            </a:r>
            <a:r>
              <a:rPr lang="en-US" sz="2000" i="1" dirty="0" err="1" smtClean="0"/>
              <a:t>len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i="1" dirty="0" err="1"/>
              <a:t>x</a:t>
            </a:r>
            <a:r>
              <a:rPr lang="en-US" sz="2000" dirty="0" err="1"/>
              <a:t>.</a:t>
            </a:r>
            <a:r>
              <a:rPr lang="en-US" sz="2000" b="1" dirty="0" err="1"/>
              <a:t>read</a:t>
            </a:r>
            <a:r>
              <a:rPr lang="en-US" sz="2000" dirty="0"/>
              <a:t>(</a:t>
            </a:r>
            <a:r>
              <a:rPr lang="en-US" sz="2000" i="1" dirty="0"/>
              <a:t>o1</a:t>
            </a:r>
            <a:r>
              <a:rPr lang="en-US" sz="2000" dirty="0"/>
              <a:t>, &amp;</a:t>
            </a:r>
            <a:r>
              <a:rPr lang="en-US" sz="2000" i="1" dirty="0" err="1"/>
              <a:t>buf</a:t>
            </a:r>
            <a:r>
              <a:rPr lang="en-US" sz="2000" dirty="0" smtClean="0"/>
              <a:t>);</a:t>
            </a:r>
            <a:br>
              <a:rPr lang="en-US" sz="2000" dirty="0" smtClean="0"/>
            </a:br>
            <a:r>
              <a:rPr lang="en-US" sz="2000" dirty="0" smtClean="0"/>
              <a:t>   </a:t>
            </a:r>
            <a:r>
              <a:rPr lang="en-US" sz="2000" i="1" dirty="0" smtClean="0"/>
              <a:t>err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i="1" dirty="0" err="1"/>
              <a:t>x</a:t>
            </a:r>
            <a:r>
              <a:rPr lang="en-US" sz="2000" dirty="0" err="1"/>
              <a:t>.</a:t>
            </a:r>
            <a:r>
              <a:rPr lang="en-US" sz="2000" b="1" dirty="0" err="1"/>
              <a:t>write</a:t>
            </a:r>
            <a:r>
              <a:rPr lang="en-US" sz="2000" dirty="0"/>
              <a:t>(</a:t>
            </a:r>
            <a:r>
              <a:rPr lang="en-US" sz="2000" i="1" dirty="0"/>
              <a:t>o2</a:t>
            </a:r>
            <a:r>
              <a:rPr lang="en-US" sz="2000" dirty="0"/>
              <a:t>, </a:t>
            </a:r>
            <a:r>
              <a:rPr lang="en-US" sz="2000" i="1" dirty="0" err="1"/>
              <a:t>buf</a:t>
            </a:r>
            <a:r>
              <a:rPr lang="en-US" sz="2000" dirty="0"/>
              <a:t>, </a:t>
            </a:r>
            <a:r>
              <a:rPr lang="en-US" sz="2000" i="1" dirty="0" err="1"/>
              <a:t>len</a:t>
            </a:r>
            <a:r>
              <a:rPr lang="en-US" sz="2000" dirty="0" smtClean="0"/>
              <a:t>);</a:t>
            </a:r>
          </a:p>
          <a:p>
            <a:pPr marL="0" indent="0">
              <a:buNone/>
            </a:pPr>
            <a:r>
              <a:rPr lang="en-US" sz="600" dirty="0" smtClean="0"/>
              <a:t/>
            </a:r>
            <a:br>
              <a:rPr lang="en-US" sz="600" dirty="0" smtClean="0"/>
            </a:br>
            <a:r>
              <a:rPr lang="en-US" sz="2000" dirty="0" smtClean="0"/>
              <a:t>   </a:t>
            </a:r>
            <a:r>
              <a:rPr lang="en-US" sz="2000" i="1" dirty="0" smtClean="0"/>
              <a:t>res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i="1" dirty="0" err="1"/>
              <a:t>x</a:t>
            </a:r>
            <a:r>
              <a:rPr lang="en-US" sz="2000" dirty="0" err="1"/>
              <a:t>.</a:t>
            </a:r>
            <a:r>
              <a:rPr lang="en-US" sz="2000" b="1" dirty="0" err="1"/>
              <a:t>commit</a:t>
            </a:r>
            <a:r>
              <a:rPr lang="en-US" sz="2000" dirty="0" smtClean="0"/>
              <a:t>();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90801" y="2128845"/>
            <a:ext cx="297179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595564" y="2728911"/>
            <a:ext cx="29670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590800" y="1281111"/>
            <a:ext cx="2971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595564" y="3600452"/>
            <a:ext cx="29670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67000" y="1219200"/>
            <a:ext cx="3200400" cy="243143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start</a:t>
            </a:r>
            <a:r>
              <a:rPr lang="en-US" dirty="0" smtClean="0"/>
              <a:t>(): void</a:t>
            </a:r>
            <a:endParaRPr lang="en-US" dirty="0"/>
          </a:p>
          <a:p>
            <a:r>
              <a:rPr lang="en-US" b="1" dirty="0" smtClean="0"/>
              <a:t>commit</a:t>
            </a:r>
            <a:r>
              <a:rPr lang="en-US" dirty="0" smtClean="0"/>
              <a:t>(): </a:t>
            </a:r>
            <a:r>
              <a:rPr lang="en-US" dirty="0" err="1" smtClean="0"/>
              <a:t>int</a:t>
            </a:r>
            <a:endParaRPr lang="en-US" dirty="0"/>
          </a:p>
          <a:p>
            <a:r>
              <a:rPr lang="en-US" b="1" dirty="0" smtClean="0"/>
              <a:t>abort</a:t>
            </a:r>
            <a:r>
              <a:rPr lang="en-US" dirty="0" smtClean="0"/>
              <a:t>(): </a:t>
            </a:r>
            <a:r>
              <a:rPr lang="en-US" dirty="0" err="1" smtClean="0"/>
              <a:t>int</a:t>
            </a:r>
            <a:endParaRPr lang="en-US" dirty="0"/>
          </a:p>
          <a:p>
            <a:endParaRPr lang="en-US" sz="400" dirty="0"/>
          </a:p>
          <a:p>
            <a:r>
              <a:rPr lang="en-US" b="1" dirty="0" smtClean="0"/>
              <a:t>read</a:t>
            </a:r>
            <a:r>
              <a:rPr lang="en-US" dirty="0" smtClean="0"/>
              <a:t>(</a:t>
            </a:r>
            <a:r>
              <a:rPr lang="en-US" i="1" dirty="0" err="1" smtClean="0"/>
              <a:t>oid</a:t>
            </a:r>
            <a:r>
              <a:rPr lang="en-US" dirty="0"/>
              <a:t>, </a:t>
            </a:r>
            <a:r>
              <a:rPr lang="en-US" i="1" dirty="0"/>
              <a:t>buffer</a:t>
            </a:r>
            <a:r>
              <a:rPr lang="en-US" dirty="0" smtClean="0"/>
              <a:t>): </a:t>
            </a:r>
            <a:r>
              <a:rPr lang="en-US" dirty="0" err="1" smtClean="0"/>
              <a:t>int</a:t>
            </a:r>
            <a:endParaRPr lang="en-US" dirty="0"/>
          </a:p>
          <a:p>
            <a:r>
              <a:rPr lang="en-US" b="1" dirty="0" smtClean="0"/>
              <a:t>write</a:t>
            </a:r>
            <a:r>
              <a:rPr lang="en-US" dirty="0" smtClean="0"/>
              <a:t>(</a:t>
            </a:r>
            <a:r>
              <a:rPr lang="en-US" i="1" dirty="0" err="1" smtClean="0"/>
              <a:t>oid</a:t>
            </a:r>
            <a:r>
              <a:rPr lang="en-US" dirty="0"/>
              <a:t>, </a:t>
            </a:r>
            <a:r>
              <a:rPr lang="en-US" i="1" dirty="0"/>
              <a:t>buffer</a:t>
            </a:r>
            <a:r>
              <a:rPr lang="en-US" dirty="0"/>
              <a:t>, </a:t>
            </a:r>
            <a:r>
              <a:rPr lang="en-US" i="1" dirty="0"/>
              <a:t>length</a:t>
            </a:r>
            <a:r>
              <a:rPr lang="en-US" dirty="0" smtClean="0"/>
              <a:t>): </a:t>
            </a:r>
            <a:r>
              <a:rPr lang="en-US" dirty="0" err="1" smtClean="0"/>
              <a:t>int</a:t>
            </a:r>
            <a:endParaRPr lang="en-US" dirty="0"/>
          </a:p>
          <a:p>
            <a:endParaRPr lang="en-US" sz="400" dirty="0"/>
          </a:p>
          <a:p>
            <a:r>
              <a:rPr lang="en-US" b="1" dirty="0" err="1" smtClean="0"/>
              <a:t>setAdd</a:t>
            </a:r>
            <a:r>
              <a:rPr lang="en-US" dirty="0" smtClean="0"/>
              <a:t>(</a:t>
            </a:r>
            <a:r>
              <a:rPr lang="en-US" i="1" dirty="0" err="1" smtClean="0"/>
              <a:t>csetoid</a:t>
            </a:r>
            <a:r>
              <a:rPr lang="en-US" dirty="0"/>
              <a:t>, </a:t>
            </a:r>
            <a:r>
              <a:rPr lang="en-US" i="1" dirty="0"/>
              <a:t>id</a:t>
            </a:r>
            <a:r>
              <a:rPr lang="en-US" dirty="0" smtClean="0"/>
              <a:t>): </a:t>
            </a:r>
            <a:r>
              <a:rPr lang="en-US" dirty="0" err="1" smtClean="0"/>
              <a:t>int</a:t>
            </a:r>
            <a:endParaRPr lang="en-US" dirty="0"/>
          </a:p>
          <a:p>
            <a:r>
              <a:rPr lang="en-US" b="1" dirty="0" err="1" smtClean="0"/>
              <a:t>setDel</a:t>
            </a:r>
            <a:r>
              <a:rPr lang="en-US" dirty="0" smtClean="0"/>
              <a:t>(</a:t>
            </a:r>
            <a:r>
              <a:rPr lang="en-US" i="1" dirty="0" err="1" smtClean="0"/>
              <a:t>csetoid</a:t>
            </a:r>
            <a:r>
              <a:rPr lang="en-US" dirty="0"/>
              <a:t>, </a:t>
            </a:r>
            <a:r>
              <a:rPr lang="en-US" i="1" dirty="0"/>
              <a:t>id</a:t>
            </a:r>
            <a:r>
              <a:rPr lang="en-US" dirty="0" smtClean="0"/>
              <a:t>): </a:t>
            </a:r>
            <a:r>
              <a:rPr lang="en-US" dirty="0" err="1" smtClean="0"/>
              <a:t>int</a:t>
            </a:r>
            <a:endParaRPr lang="en-US" dirty="0"/>
          </a:p>
          <a:p>
            <a:r>
              <a:rPr lang="en-US" b="1" dirty="0" err="1" smtClean="0"/>
              <a:t>setRead</a:t>
            </a:r>
            <a:r>
              <a:rPr lang="en-US" dirty="0" smtClean="0"/>
              <a:t>(</a:t>
            </a:r>
            <a:r>
              <a:rPr lang="en-US" i="1" dirty="0" err="1" smtClean="0"/>
              <a:t>csetoid</a:t>
            </a:r>
            <a:r>
              <a:rPr lang="en-US" dirty="0"/>
              <a:t>, </a:t>
            </a:r>
            <a:r>
              <a:rPr lang="en-US" i="1" dirty="0"/>
              <a:t>iterator</a:t>
            </a:r>
            <a:r>
              <a:rPr lang="en-US" dirty="0" smtClean="0"/>
              <a:t>): </a:t>
            </a:r>
            <a:r>
              <a:rPr lang="en-US" dirty="0" err="1" smtClean="0"/>
              <a:t>int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719536" y="4267200"/>
            <a:ext cx="3581400" cy="2346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80"/>
              </a:spcBef>
            </a:pPr>
            <a:r>
              <a:rPr lang="en-US" sz="2400" dirty="0" smtClean="0"/>
              <a:t>PHP example</a:t>
            </a:r>
          </a:p>
          <a:p>
            <a:pPr>
              <a:spcBef>
                <a:spcPts val="480"/>
              </a:spcBef>
            </a:pPr>
            <a:r>
              <a:rPr lang="en-US" sz="2000" i="1" dirty="0"/>
              <a:t> </a:t>
            </a:r>
            <a:r>
              <a:rPr lang="en-US" sz="2000" i="1" dirty="0" smtClean="0"/>
              <a:t>  $</a:t>
            </a:r>
            <a:r>
              <a:rPr lang="en-US" sz="2000" i="1" dirty="0"/>
              <a:t>x </a:t>
            </a:r>
            <a:r>
              <a:rPr lang="en-US" sz="2000" dirty="0"/>
              <a:t>= </a:t>
            </a:r>
            <a:r>
              <a:rPr lang="en-US" sz="2000" b="1" dirty="0" err="1"/>
              <a:t>waStartTx</a:t>
            </a:r>
            <a:r>
              <a:rPr lang="en-US" sz="2000" dirty="0" smtClean="0"/>
              <a:t>();</a:t>
            </a:r>
          </a:p>
          <a:p>
            <a:pPr>
              <a:spcBef>
                <a:spcPts val="480"/>
              </a:spcBef>
            </a:pPr>
            <a:r>
              <a:rPr lang="en-US" sz="600" dirty="0"/>
              <a:t/>
            </a:r>
            <a:br>
              <a:rPr lang="en-US" sz="600" dirty="0"/>
            </a:br>
            <a:r>
              <a:rPr lang="en-US" sz="2000" dirty="0"/>
              <a:t>   </a:t>
            </a:r>
            <a:r>
              <a:rPr lang="en-US" sz="2000" i="1" dirty="0"/>
              <a:t>$</a:t>
            </a:r>
            <a:r>
              <a:rPr lang="en-US" sz="2000" i="1" dirty="0" err="1"/>
              <a:t>buf</a:t>
            </a:r>
            <a:r>
              <a:rPr lang="en-US" sz="2000" i="1" dirty="0"/>
              <a:t> </a:t>
            </a:r>
            <a:r>
              <a:rPr lang="en-US" sz="2000" dirty="0"/>
              <a:t>= </a:t>
            </a:r>
            <a:r>
              <a:rPr lang="en-US" sz="2000" b="1" dirty="0" err="1"/>
              <a:t>waRead</a:t>
            </a:r>
            <a:r>
              <a:rPr lang="en-US" sz="2000" dirty="0"/>
              <a:t>(</a:t>
            </a:r>
            <a:r>
              <a:rPr lang="en-US" sz="2000" i="1" dirty="0"/>
              <a:t>$x</a:t>
            </a:r>
            <a:r>
              <a:rPr lang="en-US" sz="2000" dirty="0"/>
              <a:t>, </a:t>
            </a:r>
            <a:r>
              <a:rPr lang="en-US" sz="2000" i="1" dirty="0"/>
              <a:t>$o1</a:t>
            </a:r>
            <a:r>
              <a:rPr lang="en-US" sz="2000" dirty="0"/>
              <a:t>);</a:t>
            </a:r>
            <a:br>
              <a:rPr lang="en-US" sz="2000" dirty="0"/>
            </a:br>
            <a:r>
              <a:rPr lang="en-US" sz="2000" dirty="0"/>
              <a:t>   </a:t>
            </a:r>
            <a:r>
              <a:rPr lang="en-US" sz="2000" i="1" dirty="0"/>
              <a:t>$err </a:t>
            </a:r>
            <a:r>
              <a:rPr lang="en-US" sz="2000" dirty="0"/>
              <a:t>= </a:t>
            </a:r>
            <a:r>
              <a:rPr lang="en-US" sz="2000" b="1" dirty="0" err="1"/>
              <a:t>waWrite</a:t>
            </a:r>
            <a:r>
              <a:rPr lang="en-US" sz="2000" dirty="0"/>
              <a:t>(</a:t>
            </a:r>
            <a:r>
              <a:rPr lang="en-US" sz="2000" i="1" dirty="0"/>
              <a:t>$x</a:t>
            </a:r>
            <a:r>
              <a:rPr lang="en-US" sz="2000" dirty="0"/>
              <a:t>, </a:t>
            </a:r>
            <a:r>
              <a:rPr lang="en-US" sz="2000" i="1" dirty="0"/>
              <a:t>$o2</a:t>
            </a:r>
            <a:r>
              <a:rPr lang="en-US" sz="2000" dirty="0"/>
              <a:t>, </a:t>
            </a:r>
            <a:r>
              <a:rPr lang="en-US" sz="2000" i="1" dirty="0"/>
              <a:t>$</a:t>
            </a:r>
            <a:r>
              <a:rPr lang="en-US" sz="2000" i="1" dirty="0" err="1"/>
              <a:t>buf</a:t>
            </a:r>
            <a:r>
              <a:rPr lang="en-US" sz="2000" dirty="0" smtClean="0"/>
              <a:t>);</a:t>
            </a:r>
          </a:p>
          <a:p>
            <a:pPr>
              <a:spcBef>
                <a:spcPts val="480"/>
              </a:spcBef>
            </a:pPr>
            <a:r>
              <a:rPr lang="en-US" sz="600" dirty="0"/>
              <a:t/>
            </a:r>
            <a:br>
              <a:rPr lang="en-US" sz="600" dirty="0"/>
            </a:br>
            <a:r>
              <a:rPr lang="en-US" sz="2000" dirty="0"/>
              <a:t>  </a:t>
            </a:r>
            <a:r>
              <a:rPr lang="en-US" sz="2000" i="1" dirty="0"/>
              <a:t> $res </a:t>
            </a:r>
            <a:r>
              <a:rPr lang="en-US" sz="2000" dirty="0"/>
              <a:t>= </a:t>
            </a:r>
            <a:r>
              <a:rPr lang="en-US" sz="2000" b="1" dirty="0" err="1"/>
              <a:t>waCommit</a:t>
            </a:r>
            <a:r>
              <a:rPr lang="en-US" sz="2000" dirty="0"/>
              <a:t>(</a:t>
            </a:r>
            <a:r>
              <a:rPr lang="en-US" sz="2000" i="1" dirty="0"/>
              <a:t>$x</a:t>
            </a:r>
            <a:r>
              <a:rPr lang="en-US" sz="2000" dirty="0"/>
              <a:t>);</a:t>
            </a:r>
          </a:p>
          <a:p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1011680" y="4677384"/>
            <a:ext cx="28194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800600" y="4687112"/>
            <a:ext cx="28194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011680" y="4306112"/>
            <a:ext cx="28194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800600" y="4286656"/>
            <a:ext cx="28194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624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walter</a:t>
            </a:r>
            <a:r>
              <a:rPr lang="en-US" dirty="0" smtClean="0"/>
              <a:t> architecture</a:t>
            </a:r>
            <a:endParaRPr lang="en-US" sz="31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146" y="1828800"/>
            <a:ext cx="6231708" cy="4878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10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walter</a:t>
            </a:r>
            <a:r>
              <a:rPr lang="en-US" dirty="0" smtClean="0"/>
              <a:t> server can be scalability bottleneck on site</a:t>
            </a:r>
          </a:p>
          <a:p>
            <a:r>
              <a:rPr lang="en-US" dirty="0" smtClean="0"/>
              <a:t>solutions</a:t>
            </a:r>
          </a:p>
          <a:p>
            <a:pPr marL="457200" lvl="1" indent="0">
              <a:buNone/>
            </a:pPr>
            <a:r>
              <a:rPr lang="en-US" dirty="0" smtClean="0"/>
              <a:t>1. smaller sites, many per data center</a:t>
            </a:r>
          </a:p>
          <a:p>
            <a:pPr marL="971550" lvl="1" indent="-514350">
              <a:buAutoNum type="arabicPeriod"/>
            </a:pPr>
            <a:endParaRPr lang="en-US" dirty="0"/>
          </a:p>
          <a:p>
            <a:pPr marL="971550" lvl="1" indent="-514350">
              <a:buAutoNum type="arabicPeriod"/>
            </a:pPr>
            <a:endParaRPr lang="en-US" dirty="0" smtClean="0"/>
          </a:p>
          <a:p>
            <a:pPr marL="971550" lvl="1" indent="-514350">
              <a:buAutoNum type="arabicPeriod"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2. distribute </a:t>
            </a:r>
            <a:r>
              <a:rPr lang="en-US" dirty="0" err="1" smtClean="0"/>
              <a:t>walter</a:t>
            </a:r>
            <a:r>
              <a:rPr lang="en-US" dirty="0" smtClean="0"/>
              <a:t> server</a:t>
            </a:r>
          </a:p>
          <a:p>
            <a:pPr marL="857250" lvl="2" indent="0">
              <a:buNone/>
            </a:pPr>
            <a:r>
              <a:rPr lang="en-US" dirty="0" smtClean="0"/>
              <a:t>replace commit with distributed commit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905000" y="3429000"/>
            <a:ext cx="838200" cy="533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895600" y="3429000"/>
            <a:ext cx="838200" cy="533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905000" y="4058055"/>
            <a:ext cx="838200" cy="533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895600" y="4089670"/>
            <a:ext cx="838200" cy="533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495800" y="3429000"/>
            <a:ext cx="838200" cy="533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486400" y="3429000"/>
            <a:ext cx="838200" cy="533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495800" y="4058055"/>
            <a:ext cx="838200" cy="533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486400" y="4089670"/>
            <a:ext cx="838200" cy="533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115766" y="4626472"/>
            <a:ext cx="1441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data center 1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747731" y="4626472"/>
            <a:ext cx="1441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data center 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9157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objects need not be replicated at all sites</a:t>
            </a:r>
          </a:p>
          <a:p>
            <a:pPr marL="457200" lvl="1" indent="0">
              <a:buNone/>
            </a:pPr>
            <a:r>
              <a:rPr lang="en-US" dirty="0" smtClean="0"/>
              <a:t>replica set chosen by administrator</a:t>
            </a:r>
          </a:p>
          <a:p>
            <a:r>
              <a:rPr lang="en-US" dirty="0" smtClean="0"/>
              <a:t>application can access any object</a:t>
            </a:r>
          </a:p>
          <a:p>
            <a:pPr marL="400050" lvl="1" indent="0">
              <a:buNone/>
            </a:pPr>
            <a:r>
              <a:rPr lang="en-US" dirty="0" smtClean="0"/>
              <a:t>even if not locally replicated</a:t>
            </a:r>
          </a:p>
          <a:p>
            <a:pPr marL="400050" lvl="1" indent="0">
              <a:buNone/>
            </a:pPr>
            <a:r>
              <a:rPr lang="en-US" dirty="0" smtClean="0"/>
              <a:t>system gives illusion all objects replicated at all sites</a:t>
            </a:r>
          </a:p>
          <a:p>
            <a:pPr marL="400050" lvl="1" indent="0">
              <a:buNone/>
            </a:pPr>
            <a:r>
              <a:rPr lang="en-US" dirty="0" smtClean="0"/>
              <a:t>system retrieves appropriate version from remote site</a:t>
            </a:r>
          </a:p>
          <a:p>
            <a:pPr marL="457200" indent="-457200"/>
            <a:r>
              <a:rPr lang="en-US" dirty="0" smtClean="0"/>
              <a:t>useful for large state (e.g., user’s emails)</a:t>
            </a:r>
          </a:p>
          <a:p>
            <a:pPr marL="457200" indent="-4572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282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walter</a:t>
            </a:r>
            <a:r>
              <a:rPr lang="en-US" dirty="0" smtClean="0"/>
              <a:t>: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14350">
              <a:buAutoNum type="arabicPeriod"/>
            </a:pPr>
            <a:r>
              <a:rPr lang="en-US" dirty="0" smtClean="0"/>
              <a:t>built </a:t>
            </a:r>
            <a:r>
              <a:rPr lang="en-US" dirty="0" err="1"/>
              <a:t>w</a:t>
            </a:r>
            <a:r>
              <a:rPr lang="en-US" dirty="0" err="1" smtClean="0"/>
              <a:t>altSocial</a:t>
            </a:r>
            <a:endParaRPr lang="en-US" dirty="0" smtClean="0"/>
          </a:p>
          <a:p>
            <a:pPr lvl="1"/>
            <a:r>
              <a:rPr lang="en-US" dirty="0" smtClean="0"/>
              <a:t>social networking application</a:t>
            </a:r>
          </a:p>
          <a:p>
            <a:pPr lvl="1"/>
            <a:r>
              <a:rPr lang="en-US" dirty="0" smtClean="0"/>
              <a:t>runs on many sites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ported </a:t>
            </a:r>
            <a:r>
              <a:rPr lang="en-US" dirty="0" err="1"/>
              <a:t>r</a:t>
            </a:r>
            <a:r>
              <a:rPr lang="en-US" dirty="0" err="1" smtClean="0"/>
              <a:t>eTwis</a:t>
            </a:r>
            <a:r>
              <a:rPr lang="en-US" dirty="0" smtClean="0"/>
              <a:t> to run on many sites</a:t>
            </a:r>
          </a:p>
          <a:p>
            <a:pPr lvl="1"/>
            <a:r>
              <a:rPr lang="en-US" dirty="0" smtClean="0"/>
              <a:t>existing twitter clone written in PHP</a:t>
            </a:r>
          </a:p>
          <a:p>
            <a:pPr lvl="1"/>
            <a:r>
              <a:rPr lang="en-US" dirty="0" smtClean="0"/>
              <a:t>original uses </a:t>
            </a:r>
            <a:r>
              <a:rPr lang="en-US" dirty="0" err="1" smtClean="0"/>
              <a:t>redis</a:t>
            </a:r>
            <a:r>
              <a:rPr lang="en-US" dirty="0" smtClean="0"/>
              <a:t> key-value store (single site)</a:t>
            </a:r>
          </a:p>
          <a:p>
            <a:pPr lvl="1"/>
            <a:r>
              <a:rPr lang="en-US" dirty="0" smtClean="0"/>
              <a:t>replaced </a:t>
            </a:r>
            <a:r>
              <a:rPr lang="en-US" dirty="0" err="1" smtClean="0"/>
              <a:t>redis</a:t>
            </a:r>
            <a:r>
              <a:rPr lang="en-US" dirty="0" smtClean="0"/>
              <a:t> with </a:t>
            </a:r>
            <a:r>
              <a:rPr lang="en-US" dirty="0" err="1" smtClean="0"/>
              <a:t>walter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510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</a:t>
            </a:r>
            <a:r>
              <a:rPr lang="en-US" dirty="0" err="1" smtClean="0"/>
              <a:t>altSocial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3494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simple social networking application</a:t>
            </a:r>
          </a:p>
          <a:p>
            <a:r>
              <a:rPr lang="en-US" sz="2800" dirty="0" smtClean="0"/>
              <a:t>supports common operations, such as</a:t>
            </a:r>
          </a:p>
          <a:p>
            <a:pPr lvl="1"/>
            <a:r>
              <a:rPr lang="en-US" sz="2400" dirty="0" smtClean="0"/>
              <a:t>befriend</a:t>
            </a:r>
          </a:p>
          <a:p>
            <a:pPr lvl="1"/>
            <a:r>
              <a:rPr lang="en-US" sz="2400" dirty="0" smtClean="0"/>
              <a:t>post message on wall</a:t>
            </a:r>
          </a:p>
          <a:p>
            <a:pPr lvl="1"/>
            <a:r>
              <a:rPr lang="en-US" sz="2400" dirty="0" smtClean="0"/>
              <a:t>read info</a:t>
            </a:r>
          </a:p>
          <a:p>
            <a:r>
              <a:rPr lang="en-US" sz="2800" dirty="0" smtClean="0"/>
              <a:t>uses counting sets</a:t>
            </a:r>
          </a:p>
          <a:p>
            <a:pPr lvl="1"/>
            <a:r>
              <a:rPr lang="en-US" sz="2400" dirty="0"/>
              <a:t>f</a:t>
            </a:r>
            <a:r>
              <a:rPr lang="en-US" sz="2400" dirty="0" smtClean="0"/>
              <a:t>riends list, message list</a:t>
            </a:r>
          </a:p>
          <a:p>
            <a:r>
              <a:rPr lang="en-US" sz="2800" dirty="0" smtClean="0"/>
              <a:t>preferred site</a:t>
            </a:r>
          </a:p>
          <a:p>
            <a:pPr lvl="1"/>
            <a:r>
              <a:rPr lang="en-US" sz="2400" dirty="0" smtClean="0"/>
              <a:t>site close to user</a:t>
            </a:r>
          </a:p>
          <a:p>
            <a:pPr lvl="1"/>
            <a:r>
              <a:rPr lang="en-US" sz="2400" dirty="0" smtClean="0"/>
              <a:t>where user logs into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2895600"/>
            <a:ext cx="3429000" cy="258532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/* befriend operation */</a:t>
            </a:r>
          </a:p>
          <a:p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;</a:t>
            </a:r>
          </a:p>
          <a:p>
            <a:r>
              <a:rPr lang="en-US" i="1" dirty="0" err="1" smtClean="0"/>
              <a:t>x</a:t>
            </a:r>
            <a:r>
              <a:rPr lang="en-US" dirty="0" err="1" smtClean="0"/>
              <a:t>.</a:t>
            </a:r>
            <a:r>
              <a:rPr lang="en-US" b="1" dirty="0" err="1" smtClean="0"/>
              <a:t>start</a:t>
            </a:r>
            <a:r>
              <a:rPr lang="en-US" dirty="0" smtClean="0"/>
              <a:t>();</a:t>
            </a:r>
          </a:p>
          <a:p>
            <a:endParaRPr lang="en-US" sz="600" dirty="0"/>
          </a:p>
          <a:p>
            <a:r>
              <a:rPr lang="en-US" i="1" dirty="0" err="1"/>
              <a:t>x</a:t>
            </a:r>
            <a:r>
              <a:rPr lang="en-US" dirty="0" err="1"/>
              <a:t>.</a:t>
            </a:r>
            <a:r>
              <a:rPr lang="en-US" b="1" dirty="0" err="1"/>
              <a:t>read</a:t>
            </a:r>
            <a:r>
              <a:rPr lang="en-US" dirty="0"/>
              <a:t>(</a:t>
            </a:r>
            <a:r>
              <a:rPr lang="en-US" i="1" dirty="0" err="1"/>
              <a:t>oidA</a:t>
            </a:r>
            <a:r>
              <a:rPr lang="en-US" dirty="0"/>
              <a:t>, </a:t>
            </a:r>
            <a:r>
              <a:rPr lang="en-US" i="1" dirty="0"/>
              <a:t>&amp;</a:t>
            </a:r>
            <a:r>
              <a:rPr lang="en-US" i="1" dirty="0" err="1"/>
              <a:t>profileA</a:t>
            </a:r>
            <a:r>
              <a:rPr lang="en-US" dirty="0"/>
              <a:t>);</a:t>
            </a:r>
          </a:p>
          <a:p>
            <a:r>
              <a:rPr lang="en-US" i="1" dirty="0" err="1"/>
              <a:t>x</a:t>
            </a:r>
            <a:r>
              <a:rPr lang="en-US" dirty="0" err="1"/>
              <a:t>.</a:t>
            </a:r>
            <a:r>
              <a:rPr lang="en-US" b="1" dirty="0" err="1"/>
              <a:t>read</a:t>
            </a:r>
            <a:r>
              <a:rPr lang="en-US" dirty="0"/>
              <a:t>(</a:t>
            </a:r>
            <a:r>
              <a:rPr lang="en-US" i="1" dirty="0" err="1"/>
              <a:t>oidB</a:t>
            </a:r>
            <a:r>
              <a:rPr lang="en-US" dirty="0"/>
              <a:t>, </a:t>
            </a:r>
            <a:r>
              <a:rPr lang="en-US" i="1" dirty="0"/>
              <a:t>&amp;</a:t>
            </a:r>
            <a:r>
              <a:rPr lang="en-US" i="1" dirty="0" err="1"/>
              <a:t>profileB</a:t>
            </a:r>
            <a:r>
              <a:rPr lang="en-US" dirty="0" smtClean="0"/>
              <a:t>);</a:t>
            </a:r>
          </a:p>
          <a:p>
            <a:endParaRPr lang="en-US" sz="600" dirty="0"/>
          </a:p>
          <a:p>
            <a:r>
              <a:rPr lang="en-US" i="1" dirty="0" err="1"/>
              <a:t>x</a:t>
            </a:r>
            <a:r>
              <a:rPr lang="en-US" dirty="0" err="1"/>
              <a:t>.</a:t>
            </a:r>
            <a:r>
              <a:rPr lang="en-US" b="1" dirty="0" err="1"/>
              <a:t>setAdd</a:t>
            </a:r>
            <a:r>
              <a:rPr lang="en-US" dirty="0"/>
              <a:t>(</a:t>
            </a:r>
            <a:r>
              <a:rPr lang="en-US" i="1" dirty="0" err="1"/>
              <a:t>profileA.friendlist</a:t>
            </a:r>
            <a:r>
              <a:rPr lang="en-US" dirty="0"/>
              <a:t>, </a:t>
            </a:r>
            <a:r>
              <a:rPr lang="en-US" i="1" dirty="0" err="1"/>
              <a:t>oidB</a:t>
            </a:r>
            <a:r>
              <a:rPr lang="en-US" dirty="0"/>
              <a:t>);</a:t>
            </a:r>
          </a:p>
          <a:p>
            <a:r>
              <a:rPr lang="en-US" i="1" dirty="0" err="1"/>
              <a:t>x</a:t>
            </a:r>
            <a:r>
              <a:rPr lang="en-US" dirty="0" err="1"/>
              <a:t>.</a:t>
            </a:r>
            <a:r>
              <a:rPr lang="en-US" b="1" dirty="0" err="1"/>
              <a:t>setAdd</a:t>
            </a:r>
            <a:r>
              <a:rPr lang="en-US" dirty="0"/>
              <a:t>(</a:t>
            </a:r>
            <a:r>
              <a:rPr lang="en-US" i="1" dirty="0" err="1"/>
              <a:t>profileB.friendlist</a:t>
            </a:r>
            <a:r>
              <a:rPr lang="en-US" dirty="0"/>
              <a:t>, </a:t>
            </a:r>
            <a:r>
              <a:rPr lang="en-US" i="1" dirty="0" err="1"/>
              <a:t>oidA</a:t>
            </a:r>
            <a:r>
              <a:rPr lang="en-US" dirty="0" smtClean="0"/>
              <a:t>);</a:t>
            </a:r>
          </a:p>
          <a:p>
            <a:endParaRPr lang="en-US" sz="600" dirty="0"/>
          </a:p>
          <a:p>
            <a:r>
              <a:rPr lang="en-US" i="1" dirty="0"/>
              <a:t>success</a:t>
            </a:r>
            <a:r>
              <a:rPr lang="en-US" dirty="0"/>
              <a:t> = </a:t>
            </a:r>
            <a:r>
              <a:rPr lang="en-US" i="1" dirty="0" err="1"/>
              <a:t>x</a:t>
            </a:r>
            <a:r>
              <a:rPr lang="en-US" dirty="0" err="1"/>
              <a:t>.</a:t>
            </a:r>
            <a:r>
              <a:rPr lang="en-US" b="1" dirty="0" err="1"/>
              <a:t>commit</a:t>
            </a:r>
            <a:r>
              <a:rPr lang="en-US" dirty="0" smtClean="0"/>
              <a:t>();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914900" y="2694295"/>
            <a:ext cx="3657600" cy="2895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</a:t>
            </a:r>
            <a:r>
              <a:rPr lang="en-US" dirty="0" err="1" smtClean="0"/>
              <a:t>eTwis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twitter clone</a:t>
            </a:r>
          </a:p>
          <a:p>
            <a:r>
              <a:rPr lang="en-US" sz="2800" dirty="0" smtClean="0"/>
              <a:t>uses </a:t>
            </a:r>
            <a:r>
              <a:rPr lang="en-US" sz="2800" dirty="0" err="1"/>
              <a:t>r</a:t>
            </a:r>
            <a:r>
              <a:rPr lang="en-US" sz="2800" dirty="0" err="1" smtClean="0"/>
              <a:t>edis</a:t>
            </a:r>
            <a:r>
              <a:rPr lang="en-US" sz="2800" dirty="0" smtClean="0"/>
              <a:t> key-value store</a:t>
            </a:r>
          </a:p>
          <a:p>
            <a:pPr lvl="1"/>
            <a:r>
              <a:rPr lang="en-US" sz="2400" dirty="0" smtClean="0"/>
              <a:t>supports atomic operations on lists, counters</a:t>
            </a:r>
          </a:p>
          <a:p>
            <a:pPr lvl="1"/>
            <a:r>
              <a:rPr lang="en-US" sz="2400" dirty="0" smtClean="0"/>
              <a:t>works on a single site (*)</a:t>
            </a:r>
          </a:p>
          <a:p>
            <a:pPr marL="45720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(*) </a:t>
            </a:r>
            <a:r>
              <a:rPr lang="en-US" sz="2000" dirty="0" err="1" smtClean="0"/>
              <a:t>redis</a:t>
            </a:r>
            <a:r>
              <a:rPr lang="en-US" sz="2000" dirty="0" smtClean="0"/>
              <a:t> supports replication across sites, but it is</a:t>
            </a:r>
            <a:br>
              <a:rPr lang="en-US" sz="2000" dirty="0" smtClean="0"/>
            </a:br>
            <a:r>
              <a:rPr lang="en-US" sz="2000" dirty="0" smtClean="0"/>
              <a:t>     	      limited to a master-slave scheme</a:t>
            </a:r>
          </a:p>
          <a:p>
            <a:r>
              <a:rPr lang="en-US" sz="2800" dirty="0" smtClean="0"/>
              <a:t>we replaced </a:t>
            </a:r>
            <a:r>
              <a:rPr lang="en-US" sz="2800" dirty="0" err="1"/>
              <a:t>r</a:t>
            </a:r>
            <a:r>
              <a:rPr lang="en-US" sz="2800" dirty="0" err="1" smtClean="0"/>
              <a:t>edis</a:t>
            </a:r>
            <a:r>
              <a:rPr lang="en-US" sz="2800" dirty="0" smtClean="0"/>
              <a:t> with </a:t>
            </a:r>
            <a:r>
              <a:rPr lang="en-US" sz="2800" dirty="0" err="1" smtClean="0"/>
              <a:t>walter</a:t>
            </a:r>
            <a:endParaRPr lang="en-US" sz="2800" dirty="0" smtClean="0"/>
          </a:p>
          <a:p>
            <a:pPr lvl="1"/>
            <a:r>
              <a:rPr lang="en-US" sz="2400" dirty="0" smtClean="0"/>
              <a:t>to support multi-site operation</a:t>
            </a:r>
          </a:p>
          <a:p>
            <a:pPr lvl="1"/>
            <a:r>
              <a:rPr lang="en-US" sz="2400" dirty="0" smtClean="0"/>
              <a:t>atomic operations replaced with transactions</a:t>
            </a:r>
          </a:p>
          <a:p>
            <a:pPr lvl="1"/>
            <a:r>
              <a:rPr lang="en-US" sz="2400" dirty="0" smtClean="0"/>
              <a:t>uses counting set to store timeline</a:t>
            </a:r>
          </a:p>
          <a:p>
            <a:r>
              <a:rPr lang="en-US" sz="2800" dirty="0" smtClean="0"/>
              <a:t>port done in less than a day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985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used Amazon EC2 with four sites</a:t>
            </a:r>
          </a:p>
          <a:p>
            <a:pPr marL="457200" lvl="1" indent="0">
              <a:buNone/>
            </a:pPr>
            <a:r>
              <a:rPr lang="en-US" sz="2400" dirty="0" smtClean="0"/>
              <a:t>Virginia (VA), California (CA), Ireland (IE), Singapore (SG)</a:t>
            </a:r>
          </a:p>
          <a:p>
            <a:pPr marL="457200" lvl="1" indent="0">
              <a:buNone/>
            </a:pPr>
            <a:r>
              <a:rPr lang="en-US" sz="2400" dirty="0" smtClean="0"/>
              <a:t>round-trip latency from 82ms (VA-CA) to 277ms (IE-SG)</a:t>
            </a:r>
            <a:endParaRPr lang="en-US" sz="2400" dirty="0"/>
          </a:p>
          <a:p>
            <a:r>
              <a:rPr lang="en-US" sz="2800" dirty="0" smtClean="0"/>
              <a:t>some experiments on local cluster, because</a:t>
            </a:r>
          </a:p>
          <a:p>
            <a:pPr lvl="1"/>
            <a:r>
              <a:rPr lang="en-US" sz="2400" dirty="0" smtClean="0"/>
              <a:t>EC2 performance was poor with many threads</a:t>
            </a:r>
          </a:p>
          <a:p>
            <a:pPr lvl="1"/>
            <a:r>
              <a:rPr lang="en-US" sz="2400" dirty="0" smtClean="0"/>
              <a:t>EC2 has write caching at the disks</a:t>
            </a:r>
            <a:endParaRPr lang="en-US" dirty="0"/>
          </a:p>
          <a:p>
            <a:r>
              <a:rPr lang="en-US" sz="2800" dirty="0" smtClean="0"/>
              <a:t>experiments evaluate</a:t>
            </a:r>
          </a:p>
          <a:p>
            <a:pPr lvl="1"/>
            <a:r>
              <a:rPr lang="en-US" sz="2400" dirty="0" smtClean="0"/>
              <a:t>performance of </a:t>
            </a:r>
            <a:r>
              <a:rPr lang="en-US" sz="2400" dirty="0" err="1" smtClean="0"/>
              <a:t>walter</a:t>
            </a:r>
            <a:endParaRPr lang="en-US" sz="2400" dirty="0" smtClean="0"/>
          </a:p>
          <a:p>
            <a:pPr lvl="1"/>
            <a:r>
              <a:rPr lang="en-US" sz="2400" dirty="0" smtClean="0"/>
              <a:t>performance of applications of </a:t>
            </a:r>
            <a:r>
              <a:rPr lang="en-US" sz="2400" dirty="0" err="1" smtClean="0"/>
              <a:t>walter</a:t>
            </a:r>
            <a:endParaRPr lang="en-US" sz="2400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461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web applications growing in size</a:t>
            </a:r>
          </a:p>
          <a:p>
            <a:pPr lvl="1"/>
            <a:r>
              <a:rPr lang="en-US" dirty="0" smtClean="0"/>
              <a:t>social networks, web mail, messaging</a:t>
            </a:r>
          </a:p>
          <a:p>
            <a:r>
              <a:rPr lang="en-US" dirty="0" smtClean="0"/>
              <a:t>beyond a single data center or </a:t>
            </a:r>
            <a:r>
              <a:rPr lang="en-US" i="1" dirty="0" smtClean="0"/>
              <a:t>site</a:t>
            </a:r>
          </a:p>
          <a:p>
            <a:pPr lvl="1"/>
            <a:r>
              <a:rPr lang="en-US" dirty="0"/>
              <a:t>more capacity: world-wide user base</a:t>
            </a:r>
          </a:p>
          <a:p>
            <a:pPr lvl="1"/>
            <a:r>
              <a:rPr lang="en-US" dirty="0"/>
              <a:t>access locality: web users get local service</a:t>
            </a:r>
          </a:p>
          <a:p>
            <a:pPr lvl="1"/>
            <a:r>
              <a:rPr lang="en-US" dirty="0"/>
              <a:t>disaster tolerance: if site fails others can take </a:t>
            </a:r>
            <a:r>
              <a:rPr lang="en-US" dirty="0" smtClean="0"/>
              <a:t>over</a:t>
            </a:r>
          </a:p>
          <a:p>
            <a:r>
              <a:rPr lang="en-US" dirty="0" smtClean="0"/>
              <a:t>goal: infrastructure for developing apps</a:t>
            </a:r>
            <a:br>
              <a:rPr lang="en-US" dirty="0" smtClean="0"/>
            </a:br>
            <a:r>
              <a:rPr lang="en-US" dirty="0" smtClean="0"/>
              <a:t>deployed on many sites</a:t>
            </a:r>
          </a:p>
        </p:txBody>
      </p:sp>
    </p:spTree>
    <p:extLst>
      <p:ext uri="{BB962C8B-B14F-4D97-AF65-F5344CB8AC3E}">
        <p14:creationId xmlns:p14="http://schemas.microsoft.com/office/powerpoint/2010/main" val="169721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walter</a:t>
            </a:r>
            <a:r>
              <a:rPr lang="en-US" dirty="0" smtClean="0"/>
              <a:t> performance, one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performance on one site</a:t>
            </a:r>
          </a:p>
          <a:p>
            <a:r>
              <a:rPr lang="en-US" dirty="0" smtClean="0"/>
              <a:t>done on local cluster not EC2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EC2, performance is halved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872206"/>
              </p:ext>
            </p:extLst>
          </p:nvPr>
        </p:nvGraphicFramePr>
        <p:xfrm>
          <a:off x="1524000" y="2971800"/>
          <a:ext cx="6096000" cy="11125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read transactions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 transactions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walter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Ktps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 </a:t>
                      </a:r>
                      <a:r>
                        <a:rPr lang="en-US" dirty="0" err="1" smtClean="0"/>
                        <a:t>Ktps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berkeley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 </a:t>
                      </a:r>
                      <a:r>
                        <a:rPr lang="en-US" dirty="0" err="1" smtClean="0"/>
                        <a:t>Ktps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 </a:t>
                      </a:r>
                      <a:r>
                        <a:rPr lang="en-US" dirty="0" err="1" smtClean="0"/>
                        <a:t>Ktps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711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err="1" smtClean="0"/>
              <a:t>walter</a:t>
            </a:r>
            <a:r>
              <a:rPr lang="en-US" sz="3200" b="1" dirty="0" smtClean="0"/>
              <a:t> performance, many sites</a:t>
            </a:r>
            <a:br>
              <a:rPr lang="en-US" sz="3200" b="1" dirty="0" smtClean="0"/>
            </a:br>
            <a:r>
              <a:rPr lang="en-US" sz="2400" b="1" dirty="0" smtClean="0"/>
              <a:t>write workload on EC2, full replication</a:t>
            </a:r>
            <a:endParaRPr lang="en-US" sz="24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05000"/>
            <a:ext cx="7464425" cy="3938587"/>
          </a:xfrm>
        </p:spPr>
      </p:pic>
    </p:spTree>
    <p:extLst>
      <p:ext uri="{BB962C8B-B14F-4D97-AF65-F5344CB8AC3E}">
        <p14:creationId xmlns:p14="http://schemas.microsoft.com/office/powerpoint/2010/main" val="271645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err="1" smtClean="0"/>
              <a:t>walter</a:t>
            </a:r>
            <a:r>
              <a:rPr lang="en-US" sz="3200" b="1" dirty="0" smtClean="0"/>
              <a:t> performance, many sites</a:t>
            </a:r>
            <a:br>
              <a:rPr lang="en-US" sz="3200" b="1" dirty="0" smtClean="0"/>
            </a:br>
            <a:r>
              <a:rPr lang="en-US" sz="2400" b="1" dirty="0" smtClean="0"/>
              <a:t>read workload on EC2, full replication</a:t>
            </a:r>
            <a:endParaRPr lang="en-US" sz="2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48" y="1905000"/>
            <a:ext cx="7658537" cy="3926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59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waltSocial</a:t>
            </a:r>
            <a:r>
              <a:rPr lang="en-US" dirty="0" smtClean="0"/>
              <a:t> performance</a:t>
            </a:r>
            <a:br>
              <a:rPr lang="en-US" dirty="0" smtClean="0"/>
            </a:br>
            <a:r>
              <a:rPr lang="en-US" sz="3100" b="0" dirty="0" smtClean="0"/>
              <a:t>on 4 sites in EC2, full replication</a:t>
            </a:r>
            <a:endParaRPr lang="en-US" sz="3100" b="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6037951"/>
              </p:ext>
            </p:extLst>
          </p:nvPr>
        </p:nvGraphicFramePr>
        <p:xfrm>
          <a:off x="1752600" y="1828800"/>
          <a:ext cx="5181600" cy="14833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524000"/>
                <a:gridCol w="2057400"/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objects accessed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throughput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 info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 Kops/s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befriend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 Kops/s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post message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r>
                        <a:rPr lang="en-US" baseline="0" dirty="0" smtClean="0"/>
                        <a:t> Kops/s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886200"/>
            <a:ext cx="6280020" cy="2494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16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reTwis</a:t>
            </a:r>
            <a:r>
              <a:rPr lang="en-US" b="1" dirty="0" smtClean="0"/>
              <a:t> performance</a:t>
            </a:r>
            <a:br>
              <a:rPr lang="en-US" b="1" dirty="0" smtClean="0"/>
            </a:br>
            <a:r>
              <a:rPr lang="en-US" sz="3600" dirty="0" smtClean="0"/>
              <a:t>in EC2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04" y="2819400"/>
            <a:ext cx="8524391" cy="3243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22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 smtClean="0"/>
              <a:t>commutative replicated types</a:t>
            </a:r>
          </a:p>
          <a:p>
            <a:pPr marL="457200" lvl="1" indent="0">
              <a:buNone/>
            </a:pPr>
            <a:r>
              <a:rPr lang="en-US" sz="2600" dirty="0" smtClean="0"/>
              <a:t>inspired counting sets, but proposed types different</a:t>
            </a:r>
          </a:p>
          <a:p>
            <a:pPr marL="457200" lvl="1" indent="0">
              <a:buNone/>
            </a:pPr>
            <a:endParaRPr lang="en-US" sz="700" dirty="0" smtClean="0"/>
          </a:p>
          <a:p>
            <a:r>
              <a:rPr lang="en-US" sz="3500" dirty="0" smtClean="0"/>
              <a:t>cloud storage systems</a:t>
            </a:r>
          </a:p>
          <a:p>
            <a:pPr marL="457200" lvl="1" indent="0">
              <a:buNone/>
            </a:pPr>
            <a:r>
              <a:rPr lang="en-US" sz="2600" dirty="0" smtClean="0"/>
              <a:t>single-site only: </a:t>
            </a:r>
            <a:r>
              <a:rPr lang="en-US" sz="2600" i="1" dirty="0" err="1" smtClean="0"/>
              <a:t>Bigtable</a:t>
            </a:r>
            <a:r>
              <a:rPr lang="en-US" sz="2600" i="1" dirty="0"/>
              <a:t>, </a:t>
            </a:r>
            <a:r>
              <a:rPr lang="en-US" sz="2600" i="1" dirty="0" err="1"/>
              <a:t>Sinfonia</a:t>
            </a:r>
            <a:r>
              <a:rPr lang="en-US" sz="2600" i="1" dirty="0"/>
              <a:t>, Percolator, distributed </a:t>
            </a:r>
            <a:r>
              <a:rPr lang="en-US" sz="2600" i="1" dirty="0" smtClean="0"/>
              <a:t>b-tree</a:t>
            </a:r>
            <a:endParaRPr lang="en-US" sz="2600" i="1" dirty="0"/>
          </a:p>
          <a:p>
            <a:pPr marL="457200" lvl="1" indent="0">
              <a:buNone/>
            </a:pPr>
            <a:r>
              <a:rPr lang="en-US" sz="2600" dirty="0" smtClean="0"/>
              <a:t>no or limited transactions: </a:t>
            </a:r>
            <a:r>
              <a:rPr lang="en-US" sz="2600" i="1" dirty="0" smtClean="0"/>
              <a:t>Dynamo, PNUTS, COPS</a:t>
            </a:r>
          </a:p>
          <a:p>
            <a:pPr marL="457200" lvl="1" indent="0">
              <a:buNone/>
            </a:pPr>
            <a:r>
              <a:rPr lang="en-US" sz="2600" dirty="0" smtClean="0"/>
              <a:t>multi-site, synchronous replication: </a:t>
            </a:r>
            <a:r>
              <a:rPr lang="en-US" sz="2600" i="1" dirty="0" smtClean="0"/>
              <a:t>Megastore</a:t>
            </a:r>
          </a:p>
          <a:p>
            <a:pPr marL="457200" lvl="1" indent="0">
              <a:buNone/>
            </a:pPr>
            <a:endParaRPr lang="en-US" sz="800" b="1" dirty="0" smtClean="0"/>
          </a:p>
          <a:p>
            <a:r>
              <a:rPr lang="en-US" sz="3500" dirty="0" smtClean="0"/>
              <a:t>database systems literature</a:t>
            </a:r>
          </a:p>
          <a:p>
            <a:pPr marL="400050" lvl="1" indent="0">
              <a:buNone/>
            </a:pPr>
            <a:r>
              <a:rPr lang="en-US" sz="2600" dirty="0" smtClean="0"/>
              <a:t>replication:</a:t>
            </a:r>
            <a:r>
              <a:rPr lang="en-US" sz="2600" dirty="0"/>
              <a:t> </a:t>
            </a:r>
            <a:r>
              <a:rPr lang="en-US" sz="2600" dirty="0" smtClean="0"/>
              <a:t>provides </a:t>
            </a:r>
            <a:r>
              <a:rPr lang="en-US" sz="2600" dirty="0" err="1" smtClean="0"/>
              <a:t>serializability</a:t>
            </a:r>
            <a:r>
              <a:rPr lang="en-US" sz="2600" dirty="0" smtClean="0"/>
              <a:t> or snapshot isolation=slow</a:t>
            </a:r>
          </a:p>
          <a:p>
            <a:pPr marL="400050" lvl="1" indent="0">
              <a:buNone/>
            </a:pPr>
            <a:r>
              <a:rPr lang="en-US" sz="2600" dirty="0" smtClean="0"/>
              <a:t>escrow transactions: for numeric data, slow</a:t>
            </a:r>
          </a:p>
          <a:p>
            <a:pPr marL="400050" lvl="1" indent="0">
              <a:buNone/>
            </a:pPr>
            <a:endParaRPr lang="en-US" sz="800" dirty="0" smtClean="0"/>
          </a:p>
          <a:p>
            <a:r>
              <a:rPr lang="en-US" sz="3500" dirty="0" smtClean="0"/>
              <a:t>eventual consistency</a:t>
            </a:r>
          </a:p>
          <a:p>
            <a:pPr marL="400050" lvl="1" indent="0">
              <a:buNone/>
            </a:pPr>
            <a:r>
              <a:rPr lang="en-US" sz="2600" dirty="0" smtClean="0"/>
              <a:t>requires conflict resolution logic</a:t>
            </a:r>
          </a:p>
        </p:txBody>
      </p:sp>
    </p:spTree>
    <p:extLst>
      <p:ext uri="{BB962C8B-B14F-4D97-AF65-F5344CB8AC3E}">
        <p14:creationId xmlns:p14="http://schemas.microsoft.com/office/powerpoint/2010/main" val="286445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web apps increasingly deployed over many sites</a:t>
            </a:r>
          </a:p>
          <a:p>
            <a:r>
              <a:rPr lang="en-US" sz="2800" dirty="0" smtClean="0"/>
              <a:t>developers need appropriate storage infrastructure</a:t>
            </a:r>
          </a:p>
          <a:p>
            <a:r>
              <a:rPr lang="en-US" sz="2800" dirty="0" smtClean="0"/>
              <a:t>transactions are a powerful abstraction</a:t>
            </a:r>
          </a:p>
          <a:p>
            <a:r>
              <a:rPr lang="en-US" sz="2800" dirty="0" smtClean="0"/>
              <a:t>can provide transactions with reasonable performance</a:t>
            </a:r>
          </a:p>
          <a:p>
            <a:pPr marL="457200" lvl="1" indent="0">
              <a:buNone/>
            </a:pPr>
            <a:r>
              <a:rPr lang="en-US" sz="2400" dirty="0" smtClean="0"/>
              <a:t>semantics: parallel snapshot isolation</a:t>
            </a:r>
          </a:p>
          <a:p>
            <a:r>
              <a:rPr lang="en-US" dirty="0" smtClean="0"/>
              <a:t>techniques</a:t>
            </a:r>
          </a:p>
          <a:p>
            <a:pPr lvl="1"/>
            <a:r>
              <a:rPr lang="en-US" sz="2400" dirty="0" smtClean="0"/>
              <a:t>preferred sites</a:t>
            </a:r>
          </a:p>
          <a:p>
            <a:pPr lvl="1"/>
            <a:r>
              <a:rPr lang="en-US" sz="2400" dirty="0" smtClean="0"/>
              <a:t>counting sets</a:t>
            </a:r>
          </a:p>
        </p:txBody>
      </p:sp>
    </p:spTree>
    <p:extLst>
      <p:ext uri="{BB962C8B-B14F-4D97-AF65-F5344CB8AC3E}">
        <p14:creationId xmlns:p14="http://schemas.microsoft.com/office/powerpoint/2010/main" val="266835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slide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walter</a:t>
            </a:r>
            <a:r>
              <a:rPr lang="en-US" sz="2800" dirty="0" smtClean="0"/>
              <a:t> is a key-value store for web apps, featuring</a:t>
            </a:r>
          </a:p>
          <a:p>
            <a:pPr marL="457200" lvl="1" indent="0">
              <a:buNone/>
            </a:pPr>
            <a:r>
              <a:rPr lang="en-US" sz="2200" dirty="0" smtClean="0"/>
              <a:t>	transactions</a:t>
            </a:r>
          </a:p>
          <a:p>
            <a:pPr marL="457200" lvl="1" indent="0">
              <a:buNone/>
            </a:pPr>
            <a:r>
              <a:rPr lang="en-US" sz="2200" dirty="0" smtClean="0"/>
              <a:t>	data replication across distant sites (geo-replication)</a:t>
            </a:r>
          </a:p>
          <a:p>
            <a:r>
              <a:rPr lang="en-US" sz="2800" dirty="0" smtClean="0"/>
              <a:t>transactional semantics: parallel snapshot isolation (PSI)</a:t>
            </a:r>
          </a:p>
          <a:p>
            <a:pPr marL="457200" lvl="1" indent="0">
              <a:buNone/>
            </a:pPr>
            <a:r>
              <a:rPr lang="en-US" sz="2200" dirty="0" smtClean="0"/>
              <a:t>	property is strong, yet it has efficient implementation</a:t>
            </a:r>
          </a:p>
          <a:p>
            <a:r>
              <a:rPr lang="en-US" sz="2800" dirty="0" smtClean="0"/>
              <a:t>implementation of PSI uses two techniques</a:t>
            </a:r>
          </a:p>
          <a:p>
            <a:pPr marL="457200" lvl="1" indent="0">
              <a:buNone/>
            </a:pPr>
            <a:r>
              <a:rPr lang="en-US" sz="2200" dirty="0" smtClean="0"/>
              <a:t>	preferred sites</a:t>
            </a:r>
          </a:p>
          <a:p>
            <a:pPr marL="457200" lvl="1" indent="0">
              <a:buNone/>
            </a:pPr>
            <a:r>
              <a:rPr lang="en-US" sz="2200" dirty="0" smtClean="0"/>
              <a:t>	counting sets</a:t>
            </a:r>
          </a:p>
          <a:p>
            <a:r>
              <a:rPr lang="en-US" sz="2800" dirty="0" smtClean="0"/>
              <a:t>using </a:t>
            </a:r>
            <a:r>
              <a:rPr lang="en-US" sz="2800" dirty="0" err="1" smtClean="0"/>
              <a:t>walter</a:t>
            </a:r>
            <a:r>
              <a:rPr lang="en-US" sz="2800" dirty="0" smtClean="0"/>
              <a:t>, we built two geo-replicated apps</a:t>
            </a:r>
          </a:p>
          <a:p>
            <a:pPr marL="457200" lvl="1" indent="0"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facebook</a:t>
            </a:r>
            <a:r>
              <a:rPr lang="en-US" sz="2200" dirty="0" smtClean="0"/>
              <a:t>-like app, twitter-like app</a:t>
            </a:r>
          </a:p>
        </p:txBody>
      </p:sp>
    </p:spTree>
    <p:extLst>
      <p:ext uri="{BB962C8B-B14F-4D97-AF65-F5344CB8AC3E}">
        <p14:creationId xmlns:p14="http://schemas.microsoft.com/office/powerpoint/2010/main" val="363089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9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 has metadata</a:t>
            </a:r>
          </a:p>
          <a:p>
            <a:pPr lvl="1"/>
            <a:r>
              <a:rPr lang="en-US" dirty="0" smtClean="0"/>
              <a:t>replica set: where it is replicated</a:t>
            </a:r>
          </a:p>
          <a:p>
            <a:pPr lvl="1"/>
            <a:r>
              <a:rPr lang="en-US" dirty="0" smtClean="0"/>
              <a:t>preferred site</a:t>
            </a:r>
          </a:p>
          <a:p>
            <a:r>
              <a:rPr lang="en-US" dirty="0" smtClean="0"/>
              <a:t>too wasteful to keep metadata per object</a:t>
            </a:r>
          </a:p>
          <a:p>
            <a:r>
              <a:rPr lang="en-US" dirty="0" smtClean="0"/>
              <a:t>objects are grouped into containers</a:t>
            </a:r>
            <a:endParaRPr lang="en-US" dirty="0"/>
          </a:p>
          <a:p>
            <a:r>
              <a:rPr lang="en-US" dirty="0" smtClean="0"/>
              <a:t>objects in a container share metadata</a:t>
            </a:r>
          </a:p>
        </p:txBody>
      </p:sp>
    </p:spTree>
    <p:extLst>
      <p:ext uri="{BB962C8B-B14F-4D97-AF65-F5344CB8AC3E}">
        <p14:creationId xmlns:p14="http://schemas.microsoft.com/office/powerpoint/2010/main" val="428383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76200"/>
            <a:ext cx="8229600" cy="1143000"/>
          </a:xfrm>
        </p:spPr>
        <p:txBody>
          <a:bodyPr/>
          <a:lstStyle/>
          <a:p>
            <a:r>
              <a:rPr lang="en-US" dirty="0" smtClean="0"/>
              <a:t>architecture of a web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2578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2600" dirty="0"/>
          </a:p>
          <a:p>
            <a:r>
              <a:rPr lang="en-US" sz="2600" dirty="0" smtClean="0"/>
              <a:t>shared persistent state only at bottom tier</a:t>
            </a:r>
          </a:p>
          <a:p>
            <a:r>
              <a:rPr lang="en-US" sz="2600" dirty="0" smtClean="0"/>
              <a:t>higher tiers have only private session state or no state</a:t>
            </a:r>
          </a:p>
          <a:p>
            <a:endParaRPr lang="en-US" sz="2600" dirty="0"/>
          </a:p>
          <a:p>
            <a:r>
              <a:rPr lang="en-US" sz="2600" dirty="0" smtClean="0"/>
              <a:t>to deploy at many sites, replicate picture at each site</a:t>
            </a:r>
          </a:p>
          <a:p>
            <a:r>
              <a:rPr lang="en-US" sz="2600" dirty="0" smtClean="0"/>
              <a:t>hard part, which our work concerns: storage tier</a:t>
            </a:r>
          </a:p>
          <a:p>
            <a:pPr lvl="1"/>
            <a:r>
              <a:rPr lang="en-US" sz="2200" dirty="0" smtClean="0"/>
              <a:t>state possibly shared among users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966" y="1447800"/>
            <a:ext cx="5987805" cy="175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44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preferred versus primary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definition-wise: primary is more restrictive</a:t>
            </a:r>
          </a:p>
          <a:p>
            <a:pPr lvl="1"/>
            <a:r>
              <a:rPr lang="en-US" sz="2400" dirty="0" smtClean="0"/>
              <a:t>preferred allows writes at any site</a:t>
            </a:r>
          </a:p>
          <a:p>
            <a:r>
              <a:rPr lang="en-US" sz="2800" dirty="0" smtClean="0"/>
              <a:t>context-wise: also more restrictive</a:t>
            </a:r>
          </a:p>
          <a:p>
            <a:pPr lvl="1"/>
            <a:r>
              <a:rPr lang="en-US" sz="2400" dirty="0" smtClean="0"/>
              <a:t>use many primary-backup databases</a:t>
            </a:r>
          </a:p>
          <a:p>
            <a:pPr lvl="1"/>
            <a:r>
              <a:rPr lang="en-US" sz="2400" dirty="0" smtClean="0"/>
              <a:t>transactions cannot</a:t>
            </a:r>
            <a:br>
              <a:rPr lang="en-US" sz="2400" dirty="0" smtClean="0"/>
            </a:br>
            <a:r>
              <a:rPr lang="en-US" sz="2400" dirty="0" smtClean="0"/>
              <a:t>cross databases</a:t>
            </a:r>
          </a:p>
          <a:p>
            <a:pPr lvl="1"/>
            <a:r>
              <a:rPr lang="en-US" sz="2400" dirty="0" smtClean="0"/>
              <a:t>or semantics unclear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733800"/>
            <a:ext cx="3756098" cy="265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10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anomalies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468173"/>
              </p:ext>
            </p:extLst>
          </p:nvPr>
        </p:nvGraphicFramePr>
        <p:xfrm>
          <a:off x="838200" y="1219200"/>
          <a:ext cx="65532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9217"/>
                <a:gridCol w="903124"/>
                <a:gridCol w="1068658"/>
                <a:gridCol w="990600"/>
                <a:gridCol w="13716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Anomaly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Serializ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-ability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Snapshot</a:t>
                      </a:r>
                      <a:br>
                        <a:rPr lang="en-US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Isolation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Eventual</a:t>
                      </a:r>
                      <a:br>
                        <a:rPr lang="en-US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Consistency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short fork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No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long fork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No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No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conflicting fork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No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No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No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dirty read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No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No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No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non-repeatable</a:t>
                      </a:r>
                      <a:r>
                        <a:rPr lang="en-US" baseline="0" dirty="0" smtClean="0"/>
                        <a:t> read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No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No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No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lost update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No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No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No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199" y="4961593"/>
            <a:ext cx="2249619" cy="13534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09686"/>
            <a:ext cx="2219136" cy="81083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5800" y="4690895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short fork (write skew)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048857" y="45720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long fork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9151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PSI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multi-object atomic updates</a:t>
            </a:r>
          </a:p>
          <a:p>
            <a:pPr lvl="1"/>
            <a:r>
              <a:rPr lang="en-US" dirty="0" smtClean="0"/>
              <a:t>all writes in transaction happen together</a:t>
            </a:r>
          </a:p>
          <a:p>
            <a:r>
              <a:rPr lang="en-US" dirty="0" smtClean="0"/>
              <a:t>snapshots</a:t>
            </a:r>
          </a:p>
          <a:p>
            <a:pPr lvl="1"/>
            <a:r>
              <a:rPr lang="en-US" dirty="0" smtClean="0"/>
              <a:t>reads come from snapshot of data</a:t>
            </a:r>
          </a:p>
          <a:p>
            <a:r>
              <a:rPr lang="en-US" dirty="0" smtClean="0"/>
              <a:t>read-modify-write operations</a:t>
            </a:r>
          </a:p>
          <a:p>
            <a:pPr lvl="1"/>
            <a:r>
              <a:rPr lang="en-US" dirty="0" smtClean="0"/>
              <a:t>transactions read object and writes updated version</a:t>
            </a:r>
          </a:p>
          <a:p>
            <a:r>
              <a:rPr lang="en-US" dirty="0" smtClean="0"/>
              <a:t>conditional writes</a:t>
            </a:r>
          </a:p>
          <a:p>
            <a:pPr lvl="1"/>
            <a:r>
              <a:rPr lang="en-US" dirty="0" smtClean="0"/>
              <a:t>transaction reads object, checks condition,</a:t>
            </a:r>
            <a:br>
              <a:rPr lang="en-US" dirty="0" smtClean="0"/>
            </a:br>
            <a:r>
              <a:rPr lang="en-US" dirty="0" smtClean="0"/>
              <a:t>and modify object only if condition holds</a:t>
            </a:r>
          </a:p>
          <a:p>
            <a:pPr lvl="1"/>
            <a:r>
              <a:rPr lang="en-US" dirty="0" smtClean="0"/>
              <a:t>can check and write many objects at once</a:t>
            </a:r>
          </a:p>
          <a:p>
            <a:r>
              <a:rPr lang="en-US" dirty="0" smtClean="0"/>
              <a:t>others?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754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existing solutions for storage tier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replicated database systems</a:t>
            </a:r>
          </a:p>
          <a:p>
            <a:pPr lvl="1"/>
            <a:r>
              <a:rPr lang="en-US" dirty="0" smtClean="0"/>
              <a:t>single-master: updates must be done at one server</a:t>
            </a:r>
          </a:p>
          <a:p>
            <a:pPr lvl="1"/>
            <a:r>
              <a:rPr lang="en-US" dirty="0" smtClean="0"/>
              <a:t>multi-master: application must resolve conflicts</a:t>
            </a:r>
          </a:p>
          <a:p>
            <a:pPr lvl="1"/>
            <a:r>
              <a:rPr lang="en-US" dirty="0" smtClean="0"/>
              <a:t>hard and expensive to scale</a:t>
            </a:r>
          </a:p>
          <a:p>
            <a:r>
              <a:rPr lang="en-US" dirty="0" smtClean="0"/>
              <a:t>highly-scalable storage (Google, Amazon, HP,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either single site systems</a:t>
            </a:r>
            <a:br>
              <a:rPr lang="en-US" dirty="0" smtClean="0"/>
            </a:br>
            <a:r>
              <a:rPr lang="en-US" sz="2400" dirty="0" smtClean="0"/>
              <a:t>[SDDS, </a:t>
            </a:r>
            <a:r>
              <a:rPr lang="en-US" sz="2400" dirty="0" err="1" smtClean="0"/>
              <a:t>BigTable</a:t>
            </a:r>
            <a:r>
              <a:rPr lang="en-US" sz="2400" dirty="0" smtClean="0"/>
              <a:t>, GFS, </a:t>
            </a:r>
            <a:r>
              <a:rPr lang="en-US" sz="2400" dirty="0" err="1"/>
              <a:t>Sinfonia</a:t>
            </a:r>
            <a:r>
              <a:rPr lang="en-US" sz="2400" dirty="0"/>
              <a:t>, </a:t>
            </a:r>
            <a:r>
              <a:rPr lang="en-US" sz="2400" dirty="0" smtClean="0"/>
              <a:t>Percolator]</a:t>
            </a:r>
          </a:p>
          <a:p>
            <a:pPr lvl="1"/>
            <a:r>
              <a:rPr lang="en-US" dirty="0" smtClean="0"/>
              <a:t>or limited or no support for transactions</a:t>
            </a:r>
            <a:br>
              <a:rPr lang="en-US" dirty="0" smtClean="0"/>
            </a:br>
            <a:r>
              <a:rPr lang="en-US" sz="2400" dirty="0" smtClean="0"/>
              <a:t>[PNUTS,</a:t>
            </a:r>
            <a:r>
              <a:rPr lang="en-US" sz="2400" dirty="0"/>
              <a:t> </a:t>
            </a:r>
            <a:r>
              <a:rPr lang="en-US" sz="2400" dirty="0" smtClean="0"/>
              <a:t>Cassandra]</a:t>
            </a:r>
          </a:p>
          <a:p>
            <a:pPr lvl="1"/>
            <a:r>
              <a:rPr lang="en-US" dirty="0" smtClean="0"/>
              <a:t>or poor multi-site performance</a:t>
            </a:r>
            <a:br>
              <a:rPr lang="en-US" dirty="0" smtClean="0"/>
            </a:br>
            <a:r>
              <a:rPr lang="en-US" sz="2600" dirty="0" smtClean="0"/>
              <a:t>[Megastore]</a:t>
            </a:r>
          </a:p>
        </p:txBody>
      </p:sp>
    </p:spTree>
    <p:extLst>
      <p:ext uri="{BB962C8B-B14F-4D97-AF65-F5344CB8AC3E}">
        <p14:creationId xmlns:p14="http://schemas.microsoft.com/office/powerpoint/2010/main" val="83219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walter</a:t>
            </a:r>
            <a:r>
              <a:rPr lang="en-US" dirty="0" smtClean="0"/>
              <a:t>: multi-site storage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geo-replication = replication across sites</a:t>
            </a:r>
          </a:p>
          <a:p>
            <a:endParaRPr lang="en-US" sz="600" dirty="0" smtClean="0"/>
          </a:p>
          <a:p>
            <a:r>
              <a:rPr lang="en-US" dirty="0" smtClean="0"/>
              <a:t>transactions (next slide)</a:t>
            </a:r>
          </a:p>
          <a:p>
            <a:endParaRPr lang="en-US" sz="600" dirty="0" smtClean="0"/>
          </a:p>
          <a:p>
            <a:r>
              <a:rPr lang="en-US" dirty="0" smtClean="0"/>
              <a:t>non-structural choice</a:t>
            </a:r>
          </a:p>
          <a:p>
            <a:pPr lvl="1"/>
            <a:r>
              <a:rPr lang="en-US" dirty="0" smtClean="0"/>
              <a:t>interface based on key-value pairs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sz="2400" dirty="0" smtClean="0"/>
              <a:t>write(</a:t>
            </a:r>
            <a:r>
              <a:rPr lang="en-US" sz="2400" dirty="0" err="1" smtClean="0"/>
              <a:t>key,value</a:t>
            </a:r>
            <a:r>
              <a:rPr lang="en-US" sz="2400" dirty="0" smtClean="0"/>
              <a:t>)	read(key)</a:t>
            </a:r>
          </a:p>
          <a:p>
            <a:pPr lvl="1"/>
            <a:r>
              <a:rPr lang="en-US" dirty="0" smtClean="0"/>
              <a:t>terminology: object = key-value pair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48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transactions in storage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525963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help dealing with hard problems arising from </a:t>
            </a:r>
            <a:r>
              <a:rPr lang="en-US" sz="2800" dirty="0" err="1" smtClean="0"/>
              <a:t>concurrency+failures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transfer hard problems from application</a:t>
            </a:r>
            <a:br>
              <a:rPr lang="en-US" sz="2800" dirty="0" smtClean="0"/>
            </a:br>
            <a:r>
              <a:rPr lang="en-US" sz="2800" dirty="0" smtClean="0"/>
              <a:t>to storage infrastructure</a:t>
            </a:r>
          </a:p>
          <a:p>
            <a:pPr lvl="1"/>
            <a:r>
              <a:rPr lang="en-US" sz="2400" dirty="0" smtClean="0"/>
              <a:t>fewer storage systems than applications</a:t>
            </a:r>
          </a:p>
          <a:p>
            <a:pPr lvl="1"/>
            <a:r>
              <a:rPr lang="en-US" sz="2400" dirty="0" smtClean="0"/>
              <a:t>infrastructure developers have better expertise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37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transactions, part two:</a:t>
            </a:r>
            <a:br>
              <a:rPr lang="en-US" dirty="0" smtClean="0"/>
            </a:br>
            <a:r>
              <a:rPr lang="en-US" dirty="0" smtClean="0"/>
              <a:t>life without transactions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issue of integrity of the storage state</a:t>
            </a:r>
          </a:p>
          <a:p>
            <a:pPr lvl="1"/>
            <a:r>
              <a:rPr lang="en-US" dirty="0" smtClean="0"/>
              <a:t>dangling references</a:t>
            </a:r>
          </a:p>
          <a:p>
            <a:pPr lvl="1"/>
            <a:r>
              <a:rPr lang="en-US" dirty="0" smtClean="0"/>
              <a:t>orphan objects</a:t>
            </a:r>
          </a:p>
          <a:p>
            <a:pPr lvl="1"/>
            <a:r>
              <a:rPr lang="en-US" dirty="0" smtClean="0"/>
              <a:t>unexpected reference cycles</a:t>
            </a:r>
          </a:p>
          <a:p>
            <a:pPr lvl="1"/>
            <a:r>
              <a:rPr lang="en-US" dirty="0" smtClean="0"/>
              <a:t>garbage</a:t>
            </a:r>
          </a:p>
          <a:p>
            <a:r>
              <a:rPr lang="en-US" dirty="0" smtClean="0"/>
              <a:t>resulting in</a:t>
            </a:r>
          </a:p>
          <a:p>
            <a:pPr lvl="1"/>
            <a:r>
              <a:rPr lang="en-US" dirty="0" smtClean="0"/>
              <a:t>code complexity</a:t>
            </a:r>
          </a:p>
          <a:p>
            <a:pPr lvl="1"/>
            <a:r>
              <a:rPr lang="en-US" dirty="0" smtClean="0"/>
              <a:t>lack of productivity</a:t>
            </a:r>
          </a:p>
          <a:p>
            <a:pPr lvl="1"/>
            <a:r>
              <a:rPr lang="en-US" dirty="0" smtClean="0"/>
              <a:t>loss of software quality</a:t>
            </a:r>
          </a:p>
          <a:p>
            <a:endParaRPr lang="en-US" dirty="0" smtClean="0"/>
          </a:p>
          <a:p>
            <a:r>
              <a:rPr lang="en-US" dirty="0" smtClean="0"/>
              <a:t>our goal in providing transactions:</a:t>
            </a:r>
            <a:br>
              <a:rPr lang="en-US" dirty="0" smtClean="0"/>
            </a:br>
            <a:r>
              <a:rPr lang="en-US" dirty="0" smtClean="0"/>
              <a:t>	          facilitate job of web developer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n-US" dirty="0" smtClean="0"/>
              <a:t>        without  sacrificing  performance</a:t>
            </a:r>
          </a:p>
        </p:txBody>
      </p:sp>
    </p:spTree>
    <p:extLst>
      <p:ext uri="{BB962C8B-B14F-4D97-AF65-F5344CB8AC3E}">
        <p14:creationId xmlns:p14="http://schemas.microsoft.com/office/powerpoint/2010/main" val="325326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transaction coordination and anomalies</a:t>
            </a:r>
            <a:endParaRPr lang="en-US" sz="3800" dirty="0"/>
          </a:p>
        </p:txBody>
      </p:sp>
      <p:sp>
        <p:nvSpPr>
          <p:cNvPr id="4" name="TextBox 3"/>
          <p:cNvSpPr txBox="1"/>
          <p:nvPr/>
        </p:nvSpPr>
        <p:spPr>
          <a:xfrm>
            <a:off x="1466835" y="3493957"/>
            <a:ext cx="5302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less coordination, more anomalies</a:t>
            </a:r>
            <a:endParaRPr lang="en-US" sz="2800" i="1" dirty="0"/>
          </a:p>
        </p:txBody>
      </p:sp>
      <p:grpSp>
        <p:nvGrpSpPr>
          <p:cNvPr id="82" name="Group 81"/>
          <p:cNvGrpSpPr/>
          <p:nvPr/>
        </p:nvGrpSpPr>
        <p:grpSpPr>
          <a:xfrm>
            <a:off x="917641" y="3913060"/>
            <a:ext cx="7154576" cy="2710135"/>
            <a:chOff x="917641" y="3913060"/>
            <a:chExt cx="7154576" cy="2710135"/>
          </a:xfrm>
        </p:grpSpPr>
        <p:sp>
          <p:nvSpPr>
            <p:cNvPr id="9" name="Right Arrow 8"/>
            <p:cNvSpPr/>
            <p:nvPr/>
          </p:nvSpPr>
          <p:spPr>
            <a:xfrm>
              <a:off x="917642" y="3913060"/>
              <a:ext cx="6400800" cy="615063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17641" y="6253863"/>
              <a:ext cx="13991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serializability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699532" y="5642583"/>
              <a:ext cx="1037913" cy="7109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snapshot</a:t>
              </a:r>
              <a:br>
                <a:rPr lang="en-US" dirty="0" smtClean="0"/>
              </a:br>
              <a:r>
                <a:rPr lang="en-US" dirty="0" smtClean="0"/>
                <a:t>isolation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804498" y="4602620"/>
              <a:ext cx="1267719" cy="5875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eventual</a:t>
              </a:r>
            </a:p>
            <a:p>
              <a:r>
                <a:rPr lang="en-US" dirty="0" smtClean="0"/>
                <a:t>consistency</a:t>
              </a:r>
              <a:endParaRPr lang="en-US" dirty="0"/>
            </a:p>
          </p:txBody>
        </p:sp>
        <p:cxnSp>
          <p:nvCxnSpPr>
            <p:cNvPr id="14" name="Straight Connector 13"/>
            <p:cNvCxnSpPr>
              <a:stCxn id="9" idx="1"/>
              <a:endCxn id="10" idx="1"/>
            </p:cNvCxnSpPr>
            <p:nvPr/>
          </p:nvCxnSpPr>
          <p:spPr>
            <a:xfrm flipH="1">
              <a:off x="917641" y="4220592"/>
              <a:ext cx="1" cy="2217937"/>
            </a:xfrm>
            <a:prstGeom prst="line">
              <a:avLst/>
            </a:prstGeom>
            <a:ln w="28575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785042" y="4228697"/>
              <a:ext cx="0" cy="571903"/>
            </a:xfrm>
            <a:prstGeom prst="line">
              <a:avLst/>
            </a:prstGeom>
            <a:ln w="28575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675155" y="4220592"/>
              <a:ext cx="0" cy="1618601"/>
            </a:xfrm>
            <a:prstGeom prst="line">
              <a:avLst/>
            </a:prstGeom>
            <a:ln w="28575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/>
          <p:cNvGrpSpPr/>
          <p:nvPr/>
        </p:nvGrpSpPr>
        <p:grpSpPr>
          <a:xfrm>
            <a:off x="2415106" y="4220591"/>
            <a:ext cx="1479657" cy="1413434"/>
            <a:chOff x="2415106" y="4220591"/>
            <a:chExt cx="1479657" cy="1413434"/>
          </a:xfrm>
        </p:grpSpPr>
        <p:sp>
          <p:nvSpPr>
            <p:cNvPr id="26" name="TextBox 25"/>
            <p:cNvSpPr txBox="1"/>
            <p:nvPr/>
          </p:nvSpPr>
          <p:spPr>
            <a:xfrm>
              <a:off x="2434620" y="4710695"/>
              <a:ext cx="146014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parallel</a:t>
              </a:r>
            </a:p>
            <a:p>
              <a:r>
                <a:rPr lang="en-US" dirty="0" smtClean="0"/>
                <a:t>snapshot</a:t>
              </a:r>
              <a:br>
                <a:rPr lang="en-US" dirty="0" smtClean="0"/>
              </a:br>
              <a:r>
                <a:rPr lang="en-US" dirty="0" smtClean="0"/>
                <a:t>isolation (PSI)</a:t>
              </a:r>
              <a:endParaRPr lang="en-US" dirty="0"/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2415106" y="4220591"/>
              <a:ext cx="0" cy="687166"/>
            </a:xfrm>
            <a:prstGeom prst="line">
              <a:avLst/>
            </a:prstGeom>
            <a:ln w="28575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6136390" y="1371600"/>
            <a:ext cx="533400" cy="1143000"/>
            <a:chOff x="2550117" y="1371600"/>
            <a:chExt cx="533400" cy="1143000"/>
          </a:xfrm>
        </p:grpSpPr>
        <p:sp>
          <p:nvSpPr>
            <p:cNvPr id="40" name="Oval 39"/>
            <p:cNvSpPr/>
            <p:nvPr/>
          </p:nvSpPr>
          <p:spPr>
            <a:xfrm>
              <a:off x="2702517" y="1371600"/>
              <a:ext cx="228600" cy="2286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/>
            <p:cNvCxnSpPr>
              <a:stCxn id="40" idx="4"/>
            </p:cNvCxnSpPr>
            <p:nvPr/>
          </p:nvCxnSpPr>
          <p:spPr>
            <a:xfrm>
              <a:off x="2816817" y="1600200"/>
              <a:ext cx="0" cy="6096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2550117" y="2209800"/>
              <a:ext cx="26670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2816817" y="2209800"/>
              <a:ext cx="26670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2550117" y="1828800"/>
              <a:ext cx="533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2392474" y="1371600"/>
            <a:ext cx="533400" cy="1143000"/>
            <a:chOff x="4953000" y="1371600"/>
            <a:chExt cx="533400" cy="1143000"/>
          </a:xfrm>
        </p:grpSpPr>
        <p:sp>
          <p:nvSpPr>
            <p:cNvPr id="56" name="Oval 55"/>
            <p:cNvSpPr/>
            <p:nvPr/>
          </p:nvSpPr>
          <p:spPr>
            <a:xfrm>
              <a:off x="5105400" y="1371600"/>
              <a:ext cx="228600" cy="2286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>
              <a:stCxn id="56" idx="4"/>
            </p:cNvCxnSpPr>
            <p:nvPr/>
          </p:nvCxnSpPr>
          <p:spPr>
            <a:xfrm>
              <a:off x="5219700" y="1600200"/>
              <a:ext cx="0" cy="2286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4953001" y="2209800"/>
              <a:ext cx="192926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5298327" y="2209800"/>
              <a:ext cx="188073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4953000" y="1828800"/>
              <a:ext cx="533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5219700" y="1828800"/>
              <a:ext cx="231027" cy="381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4993527" y="1828800"/>
              <a:ext cx="226173" cy="381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4993527" y="2209800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Left-Right Arrow 76"/>
          <p:cNvSpPr/>
          <p:nvPr/>
        </p:nvSpPr>
        <p:spPr>
          <a:xfrm>
            <a:off x="3221474" y="1600200"/>
            <a:ext cx="2645926" cy="419100"/>
          </a:xfrm>
          <a:prstGeom prst="left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1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7809</TotalTime>
  <Words>1348</Words>
  <Application>Microsoft Office PowerPoint</Application>
  <PresentationFormat>On-screen Show (4:3)</PresentationFormat>
  <Paragraphs>459</Paragraphs>
  <Slides>42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transactional storage for geo-replicated systems</vt:lpstr>
      <vt:lpstr>one slide summary</vt:lpstr>
      <vt:lpstr>motivation</vt:lpstr>
      <vt:lpstr>architecture of a web application</vt:lpstr>
      <vt:lpstr>existing solutions for storage tier</vt:lpstr>
      <vt:lpstr>walter: multi-site storage system</vt:lpstr>
      <vt:lpstr>why transactions in storage system?</vt:lpstr>
      <vt:lpstr>why transactions, part two: life without transactions</vt:lpstr>
      <vt:lpstr>transaction coordination and anomalies</vt:lpstr>
      <vt:lpstr>snapshot isolation</vt:lpstr>
      <vt:lpstr>issue with snapshot isolation</vt:lpstr>
      <vt:lpstr>issue with snapshot isolation (cont’d)</vt:lpstr>
      <vt:lpstr>parallel snapshot isolation (PSI)</vt:lpstr>
      <vt:lpstr>parallel snapshot isolation (PSI)</vt:lpstr>
      <vt:lpstr>implementing PSI efficiently</vt:lpstr>
      <vt:lpstr>technique #1: preferred sites</vt:lpstr>
      <vt:lpstr>potential performance issue</vt:lpstr>
      <vt:lpstr>technique #2: counting sets</vt:lpstr>
      <vt:lpstr>counting sets (cont’d)</vt:lpstr>
      <vt:lpstr>counting sets: anti-elements</vt:lpstr>
      <vt:lpstr>putting both techniques together</vt:lpstr>
      <vt:lpstr>walter API</vt:lpstr>
      <vt:lpstr>walter architecture</vt:lpstr>
      <vt:lpstr>scalability</vt:lpstr>
      <vt:lpstr>partial replication</vt:lpstr>
      <vt:lpstr>using walter: applications</vt:lpstr>
      <vt:lpstr>waltSocial</vt:lpstr>
      <vt:lpstr>reTwis</vt:lpstr>
      <vt:lpstr>evaluation</vt:lpstr>
      <vt:lpstr>walter performance, one site</vt:lpstr>
      <vt:lpstr>walter performance, many sites write workload on EC2, full replication</vt:lpstr>
      <vt:lpstr>walter performance, many sites read workload on EC2, full replication</vt:lpstr>
      <vt:lpstr>waltSocial performance on 4 sites in EC2, full replication</vt:lpstr>
      <vt:lpstr>reTwis performance in EC2</vt:lpstr>
      <vt:lpstr>related work</vt:lpstr>
      <vt:lpstr>conclusion</vt:lpstr>
      <vt:lpstr>one slide summary</vt:lpstr>
      <vt:lpstr>backup slides</vt:lpstr>
      <vt:lpstr>containers</vt:lpstr>
      <vt:lpstr>preferred versus primary sites</vt:lpstr>
      <vt:lpstr>anomalies</vt:lpstr>
      <vt:lpstr>using PSI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transactional storage for geo-replicated systems</dc:title>
  <dc:creator>Marcos K. Aguilera</dc:creator>
  <cp:lastModifiedBy>Marcos K Aguilera</cp:lastModifiedBy>
  <cp:revision>152</cp:revision>
  <dcterms:created xsi:type="dcterms:W3CDTF">2006-08-16T00:00:00Z</dcterms:created>
  <dcterms:modified xsi:type="dcterms:W3CDTF">2012-01-30T18:16:59Z</dcterms:modified>
</cp:coreProperties>
</file>