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316" r:id="rId2"/>
    <p:sldId id="420" r:id="rId3"/>
    <p:sldId id="414" r:id="rId4"/>
    <p:sldId id="441" r:id="rId5"/>
    <p:sldId id="442" r:id="rId6"/>
    <p:sldId id="443" r:id="rId7"/>
    <p:sldId id="453" r:id="rId8"/>
    <p:sldId id="462" r:id="rId9"/>
    <p:sldId id="444" r:id="rId10"/>
    <p:sldId id="440" r:id="rId11"/>
    <p:sldId id="419" r:id="rId12"/>
    <p:sldId id="439" r:id="rId13"/>
    <p:sldId id="421" r:id="rId14"/>
    <p:sldId id="445" r:id="rId15"/>
    <p:sldId id="351" r:id="rId16"/>
    <p:sldId id="352" r:id="rId17"/>
    <p:sldId id="353" r:id="rId18"/>
    <p:sldId id="354" r:id="rId19"/>
    <p:sldId id="392" r:id="rId20"/>
    <p:sldId id="319" r:id="rId21"/>
    <p:sldId id="396" r:id="rId22"/>
    <p:sldId id="460" r:id="rId23"/>
    <p:sldId id="457" r:id="rId24"/>
    <p:sldId id="458" r:id="rId25"/>
    <p:sldId id="459" r:id="rId26"/>
    <p:sldId id="394" r:id="rId27"/>
    <p:sldId id="395" r:id="rId28"/>
    <p:sldId id="364" r:id="rId29"/>
    <p:sldId id="363" r:id="rId30"/>
    <p:sldId id="399" r:id="rId31"/>
    <p:sldId id="401" r:id="rId32"/>
    <p:sldId id="405" r:id="rId33"/>
    <p:sldId id="386" r:id="rId34"/>
    <p:sldId id="449" r:id="rId35"/>
    <p:sldId id="450" r:id="rId36"/>
    <p:sldId id="389" r:id="rId37"/>
    <p:sldId id="410" r:id="rId38"/>
    <p:sldId id="451" r:id="rId39"/>
    <p:sldId id="463" r:id="rId40"/>
    <p:sldId id="464" r:id="rId41"/>
    <p:sldId id="437" r:id="rId42"/>
    <p:sldId id="436" r:id="rId43"/>
    <p:sldId id="438" r:id="rId44"/>
    <p:sldId id="388" r:id="rId45"/>
    <p:sldId id="349" r:id="rId46"/>
    <p:sldId id="454" r:id="rId47"/>
    <p:sldId id="465" r:id="rId48"/>
    <p:sldId id="452" r:id="rId49"/>
    <p:sldId id="434"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0000"/>
    <a:srgbClr val="FBC9A3"/>
    <a:srgbClr val="FF9900"/>
    <a:srgbClr val="EBF6A8"/>
    <a:srgbClr val="FCBC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p:scale>
          <a:sx n="104" d="100"/>
          <a:sy n="104" d="100"/>
        </p:scale>
        <p:origin x="240" y="648"/>
      </p:cViewPr>
      <p:guideLst>
        <p:guide orient="horz" pos="2160"/>
        <p:guide pos="2880"/>
      </p:guideLst>
    </p:cSldViewPr>
  </p:slideViewPr>
  <p:notesTextViewPr>
    <p:cViewPr>
      <p:scale>
        <a:sx n="100" d="100"/>
        <a:sy n="100" d="100"/>
      </p:scale>
      <p:origin x="0" y="0"/>
    </p:cViewPr>
  </p:notesText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oleObject" Target="Workbook2"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areaChart>
        <c:grouping val="standard"/>
        <c:varyColors val="0"/>
        <c:ser>
          <c:idx val="0"/>
          <c:order val="0"/>
          <c:val>
            <c:numRef>
              <c:f>Sheet1!$C$7:$C$20</c:f>
              <c:numCache>
                <c:formatCode>General</c:formatCode>
                <c:ptCount val="14"/>
                <c:pt idx="0">
                  <c:v>35</c:v>
                </c:pt>
                <c:pt idx="1">
                  <c:v>40</c:v>
                </c:pt>
                <c:pt idx="2">
                  <c:v>36</c:v>
                </c:pt>
                <c:pt idx="3">
                  <c:v>22</c:v>
                </c:pt>
                <c:pt idx="4">
                  <c:v>24</c:v>
                </c:pt>
                <c:pt idx="5">
                  <c:v>22</c:v>
                </c:pt>
                <c:pt idx="6">
                  <c:v>20</c:v>
                </c:pt>
                <c:pt idx="7">
                  <c:v>21</c:v>
                </c:pt>
                <c:pt idx="8">
                  <c:v>35</c:v>
                </c:pt>
                <c:pt idx="9">
                  <c:v>40</c:v>
                </c:pt>
                <c:pt idx="10">
                  <c:v>43</c:v>
                </c:pt>
                <c:pt idx="11">
                  <c:v>39</c:v>
                </c:pt>
                <c:pt idx="12">
                  <c:v>44</c:v>
                </c:pt>
                <c:pt idx="13">
                  <c:v>39</c:v>
                </c:pt>
              </c:numCache>
            </c:numRef>
          </c:val>
        </c:ser>
        <c:dLbls>
          <c:showLegendKey val="0"/>
          <c:showVal val="0"/>
          <c:showCatName val="0"/>
          <c:showSerName val="0"/>
          <c:showPercent val="0"/>
          <c:showBubbleSize val="0"/>
        </c:dLbls>
        <c:axId val="87284736"/>
        <c:axId val="98706176"/>
      </c:areaChart>
      <c:catAx>
        <c:axId val="87284736"/>
        <c:scaling>
          <c:orientation val="minMax"/>
        </c:scaling>
        <c:delete val="1"/>
        <c:axPos val="b"/>
        <c:majorTickMark val="out"/>
        <c:minorTickMark val="none"/>
        <c:tickLblPos val="nextTo"/>
        <c:crossAx val="98706176"/>
        <c:crosses val="autoZero"/>
        <c:auto val="1"/>
        <c:lblAlgn val="ctr"/>
        <c:lblOffset val="100"/>
        <c:noMultiLvlLbl val="0"/>
      </c:catAx>
      <c:valAx>
        <c:axId val="98706176"/>
        <c:scaling>
          <c:orientation val="minMax"/>
        </c:scaling>
        <c:delete val="1"/>
        <c:axPos val="l"/>
        <c:majorGridlines/>
        <c:numFmt formatCode="General" sourceLinked="1"/>
        <c:majorTickMark val="out"/>
        <c:minorTickMark val="none"/>
        <c:tickLblPos val="nextTo"/>
        <c:crossAx val="87284736"/>
        <c:crosses val="autoZero"/>
        <c:crossBetween val="midCat"/>
      </c:valAx>
    </c:plotArea>
    <c:plotVisOnly val="1"/>
    <c:dispBlanksAs val="zero"/>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348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D2DEADD8-EB38-4DF9-8C90-067BF9CE54CF}" type="slidenum">
              <a:rPr lang="en-US"/>
              <a:pPr>
                <a:defRPr/>
              </a:pPr>
              <a:t>‹#›</a:t>
            </a:fld>
            <a:endParaRPr lang="en-US"/>
          </a:p>
        </p:txBody>
      </p:sp>
    </p:spTree>
    <p:extLst>
      <p:ext uri="{BB962C8B-B14F-4D97-AF65-F5344CB8AC3E}">
        <p14:creationId xmlns:p14="http://schemas.microsoft.com/office/powerpoint/2010/main" val="38625380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419F1A-84B7-4813-AB3F-B8BCEE84BC2E}" type="slidenum">
              <a:rPr lang="en-US" smtClean="0"/>
              <a:pPr eaLnBrk="1" hangingPunct="1"/>
              <a:t>1</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DC8FBD-B999-44E8-9B15-69019FE9F460}" type="slidenum">
              <a:rPr lang="en-US" smtClean="0"/>
              <a:pPr eaLnBrk="1" hangingPunct="1"/>
              <a:t>21</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30" name="Shape 79"/>
          <p:cNvSpPr>
            <a:spLocks noGrp="1" noRot="1" noChangeAspect="1" noTextEdit="1"/>
          </p:cNvSpPr>
          <p:nvPr>
            <p:ph type="sldImg" idx="2"/>
          </p:nvPr>
        </p:nvSpPr>
        <p:spPr>
          <a:custGeom>
            <a:avLst/>
            <a:gdLst>
              <a:gd name="T0" fmla="*/ 0 w 120000"/>
              <a:gd name="T1" fmla="*/ 0 h 120000"/>
              <a:gd name="T2" fmla="*/ 174193200 w 120000"/>
              <a:gd name="T3" fmla="*/ 0 h 120000"/>
              <a:gd name="T4" fmla="*/ 1741932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round/>
          </a:ln>
        </p:spPr>
      </p:sp>
      <p:sp>
        <p:nvSpPr>
          <p:cNvPr id="73731" name="Shape 80"/>
          <p:cNvSpPr>
            <a:spLocks noGrp="1"/>
          </p:cNvSpPr>
          <p:nvPr>
            <p:ph type="body" idx="1"/>
          </p:nvPr>
        </p:nvSpPr>
        <p:spPr>
          <a:noFill/>
        </p:spPr>
        <p:txBody>
          <a:bodyPr lIns="91425" tIns="91425" rIns="91425" bIns="91425">
            <a:spAutoFit/>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B5B000-727C-4A7C-940F-5D9EA13ED559}" type="slidenum">
              <a:rPr lang="en-US" smtClean="0"/>
              <a:pPr eaLnBrk="1" hangingPunct="1"/>
              <a:t>33</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B5B000-727C-4A7C-940F-5D9EA13ED559}" type="slidenum">
              <a:rPr lang="en-US" smtClean="0"/>
              <a:pPr eaLnBrk="1" hangingPunct="1"/>
              <a:t>34</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2DEADD8-EB38-4DF9-8C90-067BF9CE54CF}" type="slidenum">
              <a:rPr lang="en-US" smtClean="0"/>
              <a:pPr>
                <a:defRPr/>
              </a:pPr>
              <a:t>39</a:t>
            </a:fld>
            <a:endParaRPr lang="en-US"/>
          </a:p>
        </p:txBody>
      </p:sp>
    </p:spTree>
    <p:extLst>
      <p:ext uri="{BB962C8B-B14F-4D97-AF65-F5344CB8AC3E}">
        <p14:creationId xmlns:p14="http://schemas.microsoft.com/office/powerpoint/2010/main" val="2045315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B5B000-727C-4A7C-940F-5D9EA13ED559}" type="slidenum">
              <a:rPr lang="en-US" smtClean="0"/>
              <a:pPr eaLnBrk="1" hangingPunct="1"/>
              <a:t>41</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r>
              <a:rPr lang="en-US" smtClean="0"/>
              <a:t>In order to explain the sample queries posed to a large system – biological hardware and computer system software --  for personalized medicine, let me start with a quick metaphor on some relevant aspects of genomics and in each case let the metaphor illustrate a few of the key processing queries that  biologists and clinicians seem to be interested in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DC8FBD-B999-44E8-9B15-69019FE9F460}" type="slidenum">
              <a:rPr lang="en-US" smtClean="0"/>
              <a:pPr eaLnBrk="1" hangingPunct="1"/>
              <a:t>48</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r>
              <a:rPr lang="en-US" smtClean="0"/>
              <a:t>In order to explain the sample queries posed to a large system – biological hardware and computer system software --  for personalized medicine, let me start with a quick metaphor on some relevant aspects of genomics and in each case let the metaphor illustrate a few of the key processing queries that  biologists and clinicians seem to be interested in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trends are astounding.  Genome costs are falling faster than Moore’s Law on track to reach a $1000 in a few years.  This has resulted in an acceleration of sequenced human genomes,  While only 30,000 genomes were produced in 2011, Beijing Genomic Institute last year purchased 128 sequencers capable of producing 40,000 sequences a year in just one location.  At the same, the HITECH act requires that most medical records be electronic by 2012.   The joining of medical records and genomics suggests new therapeutic approaches based on genomics,  In particular, cancer is the 2</a:t>
            </a:r>
            <a:r>
              <a:rPr lang="en-US" baseline="30000" dirty="0" smtClean="0"/>
              <a:t>nd</a:t>
            </a:r>
            <a:r>
              <a:rPr lang="en-US" baseline="0" dirty="0" smtClean="0"/>
              <a:t> largest cause of mortality and is a genomic disease.  Some recent blockbuster drugs like </a:t>
            </a:r>
            <a:r>
              <a:rPr lang="en-US" baseline="0" dirty="0" err="1" smtClean="0"/>
              <a:t>Gleevec</a:t>
            </a:r>
            <a:r>
              <a:rPr lang="en-US" baseline="0" dirty="0" smtClean="0"/>
              <a:t> used the </a:t>
            </a:r>
            <a:r>
              <a:rPr lang="en-US" baseline="0" dirty="0" err="1" smtClean="0"/>
              <a:t>genetis</a:t>
            </a:r>
            <a:r>
              <a:rPr lang="en-US" baseline="0" dirty="0" smtClean="0"/>
              <a:t> to block some molecular pathways.   While </a:t>
            </a:r>
            <a:r>
              <a:rPr lang="en-US" baseline="0" dirty="0" err="1" smtClean="0"/>
              <a:t>Gleevec</a:t>
            </a:r>
            <a:r>
              <a:rPr lang="en-US" baseline="0" dirty="0" smtClean="0"/>
              <a:t> works well for </a:t>
            </a:r>
            <a:r>
              <a:rPr lang="en-US" baseline="0" dirty="0" err="1" smtClean="0"/>
              <a:t>luekemia</a:t>
            </a:r>
            <a:r>
              <a:rPr lang="en-US" baseline="0" dirty="0" smtClean="0"/>
              <a:t>, much work is required to find the genetic variations and drugs underlying other cancers.</a:t>
            </a:r>
            <a:endParaRPr lang="en-US" dirty="0"/>
          </a:p>
        </p:txBody>
      </p:sp>
      <p:sp>
        <p:nvSpPr>
          <p:cNvPr id="4" name="Slide Number Placeholder 3"/>
          <p:cNvSpPr>
            <a:spLocks noGrp="1"/>
          </p:cNvSpPr>
          <p:nvPr>
            <p:ph type="sldNum" sz="quarter" idx="10"/>
          </p:nvPr>
        </p:nvSpPr>
        <p:spPr/>
        <p:txBody>
          <a:bodyPr/>
          <a:lstStyle/>
          <a:p>
            <a:pPr>
              <a:defRPr/>
            </a:pPr>
            <a:fld id="{D2DEADD8-EB38-4DF9-8C90-067BF9CE54CF}" type="slidenum">
              <a:rPr lang="en-US" smtClean="0"/>
              <a:pPr>
                <a:defRPr/>
              </a:pPr>
              <a:t>2</a:t>
            </a:fld>
            <a:endParaRPr lang="en-US"/>
          </a:p>
        </p:txBody>
      </p:sp>
    </p:spTree>
    <p:extLst>
      <p:ext uri="{BB962C8B-B14F-4D97-AF65-F5344CB8AC3E}">
        <p14:creationId xmlns:p14="http://schemas.microsoft.com/office/powerpoint/2010/main" val="2439099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this is good news, Biology</a:t>
            </a:r>
            <a:r>
              <a:rPr lang="en-US" baseline="0" dirty="0" smtClean="0"/>
              <a:t> today is data rich but analysis poor.    While analysis does exist, there are manual aspects of it that </a:t>
            </a:r>
            <a:r>
              <a:rPr lang="en-US" dirty="0" smtClean="0"/>
              <a:t>Berkeley SNAP: speeds up a</a:t>
            </a:r>
            <a:r>
              <a:rPr lang="en-US" baseline="0" dirty="0" smtClean="0"/>
              <a:t> key part of Step 2 in Process, but other Steps are the </a:t>
            </a:r>
            <a:r>
              <a:rPr lang="en-US" baseline="0" dirty="0" smtClean="0"/>
              <a:t>bottleneck</a:t>
            </a:r>
            <a:endParaRPr lang="en-US" dirty="0"/>
          </a:p>
        </p:txBody>
      </p:sp>
      <p:sp>
        <p:nvSpPr>
          <p:cNvPr id="4" name="Slide Number Placeholder 3"/>
          <p:cNvSpPr>
            <a:spLocks noGrp="1"/>
          </p:cNvSpPr>
          <p:nvPr>
            <p:ph type="sldNum" sz="quarter" idx="10"/>
          </p:nvPr>
        </p:nvSpPr>
        <p:spPr/>
        <p:txBody>
          <a:bodyPr/>
          <a:lstStyle/>
          <a:p>
            <a:pPr>
              <a:defRPr/>
            </a:pPr>
            <a:fld id="{D2DEADD8-EB38-4DF9-8C90-067BF9CE54CF}" type="slidenum">
              <a:rPr lang="en-US" smtClean="0"/>
              <a:pPr>
                <a:defRPr/>
              </a:pPr>
              <a:t>3</a:t>
            </a:fld>
            <a:endParaRPr lang="en-US"/>
          </a:p>
        </p:txBody>
      </p:sp>
    </p:spTree>
    <p:extLst>
      <p:ext uri="{BB962C8B-B14F-4D97-AF65-F5344CB8AC3E}">
        <p14:creationId xmlns:p14="http://schemas.microsoft.com/office/powerpoint/2010/main" val="2380167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Potentially</a:t>
            </a:r>
            <a:r>
              <a:rPr lang="en-US" baseline="0" dirty="0" smtClean="0"/>
              <a:t> transformational in allowing rapid hypothesis generation and allowing widespread and easy collaboration.   Note that wet lab portions are still required: first to prepare samples before placing in database, and secondly after a hypothesis is framed, to test it using say mouse models and patient trials.  FedEx also remains the best way to transport sequenced genomes to the cloud storage location. </a:t>
            </a:r>
            <a:endParaRPr lang="en-US" dirty="0"/>
          </a:p>
        </p:txBody>
      </p:sp>
      <p:sp>
        <p:nvSpPr>
          <p:cNvPr id="4" name="Slide Number Placeholder 3"/>
          <p:cNvSpPr>
            <a:spLocks noGrp="1"/>
          </p:cNvSpPr>
          <p:nvPr>
            <p:ph type="sldNum" sz="quarter" idx="10"/>
          </p:nvPr>
        </p:nvSpPr>
        <p:spPr/>
        <p:txBody>
          <a:bodyPr/>
          <a:lstStyle/>
          <a:p>
            <a:pPr>
              <a:defRPr/>
            </a:pPr>
            <a:fld id="{D2DEADD8-EB38-4DF9-8C90-067BF9CE54CF}" type="slidenum">
              <a:rPr lang="en-US" smtClean="0"/>
              <a:pPr>
                <a:defRPr/>
              </a:pPr>
              <a:t>7</a:t>
            </a:fld>
            <a:endParaRPr lang="en-US"/>
          </a:p>
        </p:txBody>
      </p:sp>
    </p:spTree>
    <p:extLst>
      <p:ext uri="{BB962C8B-B14F-4D97-AF65-F5344CB8AC3E}">
        <p14:creationId xmlns:p14="http://schemas.microsoft.com/office/powerpoint/2010/main" val="2380167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C6D0C70-5E08-41FD-9D1C-542A31B31D9E}" type="slidenum">
              <a:rPr lang="en-US" smtClean="0"/>
              <a:pPr eaLnBrk="1" hangingPunct="1"/>
              <a:t>9</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r>
              <a:rPr lang="en-US" smtClean="0"/>
              <a:t>This is not so far-fetched.  The Personal Genome Project has already started such a database of volunteers.   PGP-9 for example is Steven Pinker, the well known linguist and physchologist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2859A48-4A81-4175-BBD1-3448ACE8EB3D}" type="slidenum">
              <a:rPr lang="en-US" smtClean="0"/>
              <a:pPr eaLnBrk="1" hangingPunct="1"/>
              <a:t>12</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pPr eaLnBrk="1" hangingPunct="1"/>
            <a:r>
              <a:rPr lang="en-US" dirty="0" smtClean="0"/>
              <a:t>Of course, undergirding genomics is a number of ethical, </a:t>
            </a:r>
            <a:r>
              <a:rPr lang="en-US" dirty="0" err="1" smtClean="0"/>
              <a:t>physchological</a:t>
            </a:r>
            <a:r>
              <a:rPr lang="en-US" dirty="0" smtClean="0"/>
              <a:t> and </a:t>
            </a:r>
            <a:r>
              <a:rPr lang="en-US" dirty="0" err="1" smtClean="0"/>
              <a:t>scoietal</a:t>
            </a:r>
            <a:r>
              <a:rPr lang="en-US" dirty="0" smtClean="0"/>
              <a:t> issues some of which are captured in this cartoon.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DC8FBD-B999-44E8-9B15-69019FE9F460}" type="slidenum">
              <a:rPr lang="en-US" smtClean="0"/>
              <a:pPr eaLnBrk="1" hangingPunct="1"/>
              <a:t>14</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pPr eaLnBrk="1" hangingPunct="1"/>
            <a:r>
              <a:rPr lang="en-US" smtClean="0"/>
              <a:t>In order to explain the sample queries posed to a large system – biological hardware and computer system software --  for personalized medicine, let me start with a quick metaphor on some relevant aspects of genomics and in each case let the metaphor illustrate a few of the key processing queries that  biologists and clinicians seem to be interested in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AC9C8A-E0FE-40D5-8F15-749049B0A583}" type="slidenum">
              <a:rPr lang="en-US" smtClean="0"/>
              <a:pPr eaLnBrk="1" hangingPunct="1"/>
              <a:t>15</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p:spPr>
        <p:txBody>
          <a:bodyPr/>
          <a:lstStyle/>
          <a:p>
            <a:pPr eaLnBrk="1" hangingPunct="1"/>
            <a:r>
              <a:rPr lang="en-US" smtClean="0"/>
              <a:t>Note that reference is haploid: its only one program that is a composite of many individuals.   It sort of works because most human DNA is the same.  They tend to also list standard variations in the 2 programs in a database of SNPs.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Despite</a:t>
            </a:r>
            <a:r>
              <a:rPr lang="en-US" baseline="0" dirty="0" smtClean="0"/>
              <a:t> this imperfect reading technique, how do we infer genetic </a:t>
            </a:r>
            <a:r>
              <a:rPr lang="en-US" baseline="0" dirty="0" err="1" smtClean="0"/>
              <a:t>var</a:t>
            </a:r>
            <a:endParaRPr lang="en-US" dirty="0"/>
          </a:p>
        </p:txBody>
      </p:sp>
      <p:sp>
        <p:nvSpPr>
          <p:cNvPr id="4" name="Slide Number Placeholder 3"/>
          <p:cNvSpPr>
            <a:spLocks noGrp="1"/>
          </p:cNvSpPr>
          <p:nvPr>
            <p:ph type="sldNum" sz="quarter" idx="10"/>
          </p:nvPr>
        </p:nvSpPr>
        <p:spPr/>
        <p:txBody>
          <a:bodyPr/>
          <a:lstStyle/>
          <a:p>
            <a:pPr>
              <a:defRPr/>
            </a:pPr>
            <a:fld id="{D2DEADD8-EB38-4DF9-8C90-067BF9CE54CF}" type="slidenum">
              <a:rPr lang="en-US" smtClean="0"/>
              <a:pPr>
                <a:defRPr/>
              </a:pPr>
              <a:t>16</a:t>
            </a:fld>
            <a:endParaRPr lang="en-US"/>
          </a:p>
        </p:txBody>
      </p:sp>
    </p:spTree>
    <p:extLst>
      <p:ext uri="{BB962C8B-B14F-4D97-AF65-F5344CB8AC3E}">
        <p14:creationId xmlns:p14="http://schemas.microsoft.com/office/powerpoint/2010/main" val="93726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17D5CC-D47B-4476-BA04-21B166F6318A}" type="slidenum">
              <a:rPr lang="en-US"/>
              <a:pPr>
                <a:defRPr/>
              </a:pPr>
              <a:t>‹#›</a:t>
            </a:fld>
            <a:endParaRPr lang="en-US"/>
          </a:p>
        </p:txBody>
      </p:sp>
    </p:spTree>
    <p:extLst>
      <p:ext uri="{BB962C8B-B14F-4D97-AF65-F5344CB8AC3E}">
        <p14:creationId xmlns:p14="http://schemas.microsoft.com/office/powerpoint/2010/main" val="4145132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7DB9BF-9C67-4B39-9CAE-EF91F3D6F1F8}" type="slidenum">
              <a:rPr lang="en-US"/>
              <a:pPr>
                <a:defRPr/>
              </a:pPr>
              <a:t>‹#›</a:t>
            </a:fld>
            <a:endParaRPr lang="en-US"/>
          </a:p>
        </p:txBody>
      </p:sp>
    </p:spTree>
    <p:extLst>
      <p:ext uri="{BB962C8B-B14F-4D97-AF65-F5344CB8AC3E}">
        <p14:creationId xmlns:p14="http://schemas.microsoft.com/office/powerpoint/2010/main" val="3727056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C578C-BA68-44C4-A9D1-07B663A98973}" type="slidenum">
              <a:rPr lang="en-US"/>
              <a:pPr>
                <a:defRPr/>
              </a:pPr>
              <a:t>‹#›</a:t>
            </a:fld>
            <a:endParaRPr lang="en-US"/>
          </a:p>
        </p:txBody>
      </p:sp>
    </p:spTree>
    <p:extLst>
      <p:ext uri="{BB962C8B-B14F-4D97-AF65-F5344CB8AC3E}">
        <p14:creationId xmlns:p14="http://schemas.microsoft.com/office/powerpoint/2010/main" val="12195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C053A7-B206-4146-8E0F-D3A92DAA83AD}" type="slidenum">
              <a:rPr lang="en-US"/>
              <a:pPr>
                <a:defRPr/>
              </a:pPr>
              <a:t>‹#›</a:t>
            </a:fld>
            <a:endParaRPr lang="en-US"/>
          </a:p>
        </p:txBody>
      </p:sp>
    </p:spTree>
    <p:extLst>
      <p:ext uri="{BB962C8B-B14F-4D97-AF65-F5344CB8AC3E}">
        <p14:creationId xmlns:p14="http://schemas.microsoft.com/office/powerpoint/2010/main" val="157590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DB0D3A-D8CB-4E0D-8EE6-0893C34850B2}" type="slidenum">
              <a:rPr lang="en-US"/>
              <a:pPr>
                <a:defRPr/>
              </a:pPr>
              <a:t>‹#›</a:t>
            </a:fld>
            <a:endParaRPr lang="en-US"/>
          </a:p>
        </p:txBody>
      </p:sp>
    </p:spTree>
    <p:extLst>
      <p:ext uri="{BB962C8B-B14F-4D97-AF65-F5344CB8AC3E}">
        <p14:creationId xmlns:p14="http://schemas.microsoft.com/office/powerpoint/2010/main" val="4047098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45AE1E-9712-4953-8FD3-27DC8A2466C5}" type="slidenum">
              <a:rPr lang="en-US"/>
              <a:pPr>
                <a:defRPr/>
              </a:pPr>
              <a:t>‹#›</a:t>
            </a:fld>
            <a:endParaRPr lang="en-US"/>
          </a:p>
        </p:txBody>
      </p:sp>
    </p:spTree>
    <p:extLst>
      <p:ext uri="{BB962C8B-B14F-4D97-AF65-F5344CB8AC3E}">
        <p14:creationId xmlns:p14="http://schemas.microsoft.com/office/powerpoint/2010/main" val="3110596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6B161FC-385C-4F32-A111-64BCE83FDBB1}" type="slidenum">
              <a:rPr lang="en-US"/>
              <a:pPr>
                <a:defRPr/>
              </a:pPr>
              <a:t>‹#›</a:t>
            </a:fld>
            <a:endParaRPr lang="en-US"/>
          </a:p>
        </p:txBody>
      </p:sp>
    </p:spTree>
    <p:extLst>
      <p:ext uri="{BB962C8B-B14F-4D97-AF65-F5344CB8AC3E}">
        <p14:creationId xmlns:p14="http://schemas.microsoft.com/office/powerpoint/2010/main" val="167076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1872E56-E4D5-49A7-A83A-3156E2C0D547}" type="slidenum">
              <a:rPr lang="en-US"/>
              <a:pPr>
                <a:defRPr/>
              </a:pPr>
              <a:t>‹#›</a:t>
            </a:fld>
            <a:endParaRPr lang="en-US"/>
          </a:p>
        </p:txBody>
      </p:sp>
    </p:spTree>
    <p:extLst>
      <p:ext uri="{BB962C8B-B14F-4D97-AF65-F5344CB8AC3E}">
        <p14:creationId xmlns:p14="http://schemas.microsoft.com/office/powerpoint/2010/main" val="2484166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2886AF-223E-4C75-B904-BF36EA86DD77}" type="slidenum">
              <a:rPr lang="en-US"/>
              <a:pPr>
                <a:defRPr/>
              </a:pPr>
              <a:t>‹#›</a:t>
            </a:fld>
            <a:endParaRPr lang="en-US"/>
          </a:p>
        </p:txBody>
      </p:sp>
    </p:spTree>
    <p:extLst>
      <p:ext uri="{BB962C8B-B14F-4D97-AF65-F5344CB8AC3E}">
        <p14:creationId xmlns:p14="http://schemas.microsoft.com/office/powerpoint/2010/main" val="235499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0B7401-230C-4AF9-A172-5314EDA64BAD}" type="slidenum">
              <a:rPr lang="en-US"/>
              <a:pPr>
                <a:defRPr/>
              </a:pPr>
              <a:t>‹#›</a:t>
            </a:fld>
            <a:endParaRPr lang="en-US"/>
          </a:p>
        </p:txBody>
      </p:sp>
    </p:spTree>
    <p:extLst>
      <p:ext uri="{BB962C8B-B14F-4D97-AF65-F5344CB8AC3E}">
        <p14:creationId xmlns:p14="http://schemas.microsoft.com/office/powerpoint/2010/main" val="571800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CC1B38-1023-4122-88B6-4F7F82B3C951}" type="slidenum">
              <a:rPr lang="en-US"/>
              <a:pPr>
                <a:defRPr/>
              </a:pPr>
              <a:t>‹#›</a:t>
            </a:fld>
            <a:endParaRPr lang="en-US"/>
          </a:p>
        </p:txBody>
      </p:sp>
    </p:spTree>
    <p:extLst>
      <p:ext uri="{BB962C8B-B14F-4D97-AF65-F5344CB8AC3E}">
        <p14:creationId xmlns:p14="http://schemas.microsoft.com/office/powerpoint/2010/main" val="4098802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53A7143B-4CFA-4826-8D13-640FF49E00B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hyperlink" Target="http://www.dnassequencing.com/wp-content/uploads/2011/01/DNA-Sequencer.jpg" TargetMode="External"/><Relationship Id="rId3" Type="http://schemas.openxmlformats.org/officeDocument/2006/relationships/hyperlink" Target="http://www.google.com/imgres?imgurl=http://interestingevan.files.wordpress.com/2010/04/cartoon_clouds.gif&amp;imgrefurl=http://interestingevan.wordpress.com/2010/04/12/more-on-the-commvault-cloud-connector/&amp;usg=__kQuIi5gFeAucfbipMMRDmDRdt_o=&amp;h=250&amp;w=326&amp;sz=7&amp;hl=en&amp;start=2&amp;zoom=1&amp;tbnid=ociOFqVzKe6iQM:&amp;tbnh=90&amp;tbnw=118&amp;ei=YoBRTYz6CobSsAOKw9TJBg&amp;prev=/images?q=Cloud+cartoon&amp;hl=en&amp;gbv=2&amp;tbs=isch:1&amp;itbs=1" TargetMode="External"/><Relationship Id="rId7" Type="http://schemas.openxmlformats.org/officeDocument/2006/relationships/image" Target="../media/image20.jpe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hyperlink" Target="http://www.bradfitzpatrick.com/store/images/products/st006-cartoon-computer-pc.jpg" TargetMode="External"/><Relationship Id="rId5" Type="http://schemas.openxmlformats.org/officeDocument/2006/relationships/image" Target="../media/image19.png"/><Relationship Id="rId4" Type="http://schemas.openxmlformats.org/officeDocument/2006/relationships/image" Target="../media/image18.jpeg"/><Relationship Id="rId9" Type="http://schemas.openxmlformats.org/officeDocument/2006/relationships/image" Target="../media/image21.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gif"/><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48684" y="3056243"/>
            <a:ext cx="7772400" cy="1470025"/>
          </a:xfrm>
        </p:spPr>
        <p:txBody>
          <a:bodyPr/>
          <a:lstStyle/>
          <a:p>
            <a:pPr eaLnBrk="1" hangingPunct="1"/>
            <a:r>
              <a:rPr lang="en-US" dirty="0" smtClean="0">
                <a:solidFill>
                  <a:schemeClr val="accent2"/>
                </a:solidFill>
              </a:rPr>
              <a:t>Querying a Million Genomes in less than a millisecond?</a:t>
            </a:r>
            <a:endParaRPr lang="en-US" dirty="0" smtClean="0"/>
          </a:p>
        </p:txBody>
      </p:sp>
      <p:sp>
        <p:nvSpPr>
          <p:cNvPr id="2051" name="Rectangle 3"/>
          <p:cNvSpPr>
            <a:spLocks noGrp="1" noChangeArrowheads="1"/>
          </p:cNvSpPr>
          <p:nvPr>
            <p:ph type="subTitle" idx="1"/>
          </p:nvPr>
        </p:nvSpPr>
        <p:spPr>
          <a:xfrm>
            <a:off x="1371635" y="4617707"/>
            <a:ext cx="6400800" cy="1752600"/>
          </a:xfrm>
        </p:spPr>
        <p:txBody>
          <a:bodyPr/>
          <a:lstStyle/>
          <a:p>
            <a:pPr eaLnBrk="1" hangingPunct="1"/>
            <a:r>
              <a:rPr lang="en-US" sz="2800" dirty="0" smtClean="0"/>
              <a:t>George Varghese (MSR, UCSD)</a:t>
            </a:r>
          </a:p>
          <a:p>
            <a:pPr eaLnBrk="1" hangingPunct="1"/>
            <a:r>
              <a:rPr lang="en-US" sz="2800" dirty="0" smtClean="0"/>
              <a:t>( with V. </a:t>
            </a:r>
            <a:r>
              <a:rPr lang="en-US" sz="2800" dirty="0" err="1" smtClean="0"/>
              <a:t>Bafna</a:t>
            </a:r>
            <a:r>
              <a:rPr lang="en-US" sz="2800" dirty="0" smtClean="0"/>
              <a:t>, C. </a:t>
            </a:r>
            <a:r>
              <a:rPr lang="en-US" sz="2800" dirty="0" err="1" smtClean="0"/>
              <a:t>Kozanitis</a:t>
            </a:r>
            <a:r>
              <a:rPr lang="en-US" sz="2800" dirty="0" smtClean="0"/>
              <a:t>, UCSD)</a:t>
            </a:r>
          </a:p>
        </p:txBody>
      </p:sp>
      <p:pic>
        <p:nvPicPr>
          <p:cNvPr id="2052" name="Picture 2" descr="The $1,000 Genome: The Revolution in DNA Sequencing and the New Era of Personalized Medic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593725"/>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5"/>
          <p:cNvSpPr>
            <a:spLocks noChangeArrowheads="1"/>
          </p:cNvSpPr>
          <p:nvPr/>
        </p:nvSpPr>
        <p:spPr bwMode="auto">
          <a:xfrm>
            <a:off x="3108325" y="-1050925"/>
            <a:ext cx="3657600" cy="10509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4" name="Rectangle 4"/>
          <p:cNvSpPr>
            <a:spLocks noChangeArrowheads="1"/>
          </p:cNvSpPr>
          <p:nvPr/>
        </p:nvSpPr>
        <p:spPr bwMode="auto">
          <a:xfrm>
            <a:off x="457200" y="685800"/>
            <a:ext cx="5029200" cy="163121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solidFill>
                  <a:schemeClr val="accent2"/>
                </a:solidFill>
                <a:latin typeface="Calibri" pitchFamily="34" charset="0"/>
              </a:rPr>
              <a:t>Interpreting the Genome</a:t>
            </a:r>
          </a:p>
          <a:p>
            <a:r>
              <a:rPr lang="en-US" dirty="0">
                <a:latin typeface="Calibri" pitchFamily="34" charset="0"/>
              </a:rPr>
              <a:t>Technology Review </a:t>
            </a:r>
            <a:r>
              <a:rPr lang="en-US" dirty="0" smtClean="0">
                <a:latin typeface="Calibri" pitchFamily="34" charset="0"/>
              </a:rPr>
              <a:t>2009</a:t>
            </a:r>
            <a:endParaRPr lang="en-US" dirty="0">
              <a:latin typeface="Calibri" pitchFamily="34" charset="0"/>
            </a:endParaRPr>
          </a:p>
          <a:p>
            <a:r>
              <a:rPr lang="en-US" i="1" dirty="0">
                <a:solidFill>
                  <a:srgbClr val="009900"/>
                </a:solidFill>
                <a:latin typeface="Calibri" pitchFamily="34" charset="0"/>
              </a:rPr>
              <a:t>New technologies will soon make it possible to sequence thousands of human genomes. Now comes the hard part: understanding all the data.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fade">
                                      <p:cBhvr>
                                        <p:cTn id="7" dur="1000"/>
                                        <p:tgtEl>
                                          <p:spTgt spid="2054"/>
                                        </p:tgtEl>
                                      </p:cBhvr>
                                    </p:animEffect>
                                    <p:anim calcmode="lin" valueType="num">
                                      <p:cBhvr>
                                        <p:cTn id="8" dur="1000" fill="hold"/>
                                        <p:tgtEl>
                                          <p:spTgt spid="2054"/>
                                        </p:tgtEl>
                                        <p:attrNameLst>
                                          <p:attrName>ppt_x</p:attrName>
                                        </p:attrNameLst>
                                      </p:cBhvr>
                                      <p:tavLst>
                                        <p:tav tm="0">
                                          <p:val>
                                            <p:strVal val="#ppt_x"/>
                                          </p:val>
                                        </p:tav>
                                        <p:tav tm="100000">
                                          <p:val>
                                            <p:strVal val="#ppt_x"/>
                                          </p:val>
                                        </p:tav>
                                      </p:tavLst>
                                    </p:anim>
                                    <p:anim calcmode="lin" valueType="num">
                                      <p:cBhvr>
                                        <p:cTn id="9" dur="1000" fill="hold"/>
                                        <p:tgtEl>
                                          <p:spTgt spid="205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70C0"/>
                </a:solidFill>
              </a:rPr>
              <a:t>But existing </a:t>
            </a:r>
            <a:r>
              <a:rPr lang="en-US" sz="4000" dirty="0">
                <a:solidFill>
                  <a:srgbClr val="0070C0"/>
                </a:solidFill>
              </a:rPr>
              <a:t>s</a:t>
            </a:r>
            <a:r>
              <a:rPr lang="en-US" sz="4000" dirty="0" smtClean="0">
                <a:solidFill>
                  <a:srgbClr val="0070C0"/>
                </a:solidFill>
              </a:rPr>
              <a:t>ystems do not suffice</a:t>
            </a:r>
            <a:endParaRPr lang="en-US" sz="4000" dirty="0">
              <a:solidFill>
                <a:srgbClr val="0070C0"/>
              </a:solidFill>
            </a:endParaRPr>
          </a:p>
        </p:txBody>
      </p:sp>
      <p:sp>
        <p:nvSpPr>
          <p:cNvPr id="3" name="Content Placeholder 2"/>
          <p:cNvSpPr>
            <a:spLocks noGrp="1"/>
          </p:cNvSpPr>
          <p:nvPr>
            <p:ph idx="1"/>
          </p:nvPr>
        </p:nvSpPr>
        <p:spPr/>
        <p:txBody>
          <a:bodyPr/>
          <a:lstStyle/>
          <a:p>
            <a:r>
              <a:rPr lang="en-US" dirty="0" smtClean="0">
                <a:solidFill>
                  <a:srgbClr val="0070C0"/>
                </a:solidFill>
              </a:rPr>
              <a:t>SAM Tools</a:t>
            </a:r>
            <a:r>
              <a:rPr lang="en-US" dirty="0" smtClean="0"/>
              <a:t>: Focused on </a:t>
            </a:r>
            <a:r>
              <a:rPr lang="en-US" i="1" dirty="0" smtClean="0">
                <a:solidFill>
                  <a:schemeClr val="tx2"/>
                </a:solidFill>
              </a:rPr>
              <a:t>one variation </a:t>
            </a:r>
            <a:r>
              <a:rPr lang="en-US" dirty="0" smtClean="0"/>
              <a:t>(SNPs).  All READs from 1 position</a:t>
            </a:r>
          </a:p>
          <a:p>
            <a:r>
              <a:rPr lang="en-US" dirty="0" smtClean="0">
                <a:solidFill>
                  <a:srgbClr val="0070C0"/>
                </a:solidFill>
              </a:rPr>
              <a:t>GATK</a:t>
            </a:r>
            <a:r>
              <a:rPr lang="en-US" dirty="0" smtClean="0"/>
              <a:t>: Iterator model  with </a:t>
            </a:r>
            <a:r>
              <a:rPr lang="en-US" dirty="0" err="1" smtClean="0"/>
              <a:t>Hadoop</a:t>
            </a:r>
            <a:r>
              <a:rPr lang="en-US" dirty="0" smtClean="0"/>
              <a:t> Backend. </a:t>
            </a:r>
            <a:r>
              <a:rPr lang="en-US" i="1" dirty="0" smtClean="0"/>
              <a:t>Procedural.</a:t>
            </a:r>
            <a:r>
              <a:rPr lang="en-US" dirty="0" smtClean="0"/>
              <a:t> No querying</a:t>
            </a:r>
          </a:p>
          <a:p>
            <a:r>
              <a:rPr lang="en-US" dirty="0" err="1" smtClean="0">
                <a:solidFill>
                  <a:srgbClr val="0070C0"/>
                </a:solidFill>
              </a:rPr>
              <a:t>SciDB</a:t>
            </a:r>
            <a:r>
              <a:rPr lang="en-US" dirty="0" smtClean="0">
                <a:solidFill>
                  <a:srgbClr val="0070C0"/>
                </a:solidFill>
              </a:rPr>
              <a:t>: </a:t>
            </a:r>
            <a:r>
              <a:rPr lang="en-US" dirty="0"/>
              <a:t>F</a:t>
            </a:r>
            <a:r>
              <a:rPr lang="en-US" dirty="0" smtClean="0"/>
              <a:t>ocus on </a:t>
            </a:r>
            <a:r>
              <a:rPr lang="en-US" dirty="0" err="1" smtClean="0"/>
              <a:t>telescopy</a:t>
            </a:r>
            <a:r>
              <a:rPr lang="en-US" dirty="0" smtClean="0"/>
              <a:t> and </a:t>
            </a:r>
            <a:r>
              <a:rPr lang="en-US" i="1" dirty="0" smtClean="0"/>
              <a:t>other use cases</a:t>
            </a:r>
            <a:r>
              <a:rPr lang="en-US" dirty="0" smtClean="0"/>
              <a:t>; common themes however.</a:t>
            </a:r>
            <a:endParaRPr lang="en-US" dirty="0"/>
          </a:p>
        </p:txBody>
      </p:sp>
    </p:spTree>
    <p:extLst>
      <p:ext uri="{BB962C8B-B14F-4D97-AF65-F5344CB8AC3E}">
        <p14:creationId xmlns:p14="http://schemas.microsoft.com/office/powerpoint/2010/main" val="42240155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So what’s needed for vision?</a:t>
            </a:r>
            <a:endParaRPr lang="en-US" dirty="0">
              <a:solidFill>
                <a:srgbClr val="0070C0"/>
              </a:solidFill>
            </a:endParaRPr>
          </a:p>
        </p:txBody>
      </p:sp>
      <p:sp>
        <p:nvSpPr>
          <p:cNvPr id="3" name="Content Placeholder 2"/>
          <p:cNvSpPr>
            <a:spLocks noGrp="1"/>
          </p:cNvSpPr>
          <p:nvPr>
            <p:ph idx="1"/>
          </p:nvPr>
        </p:nvSpPr>
        <p:spPr/>
        <p:txBody>
          <a:bodyPr/>
          <a:lstStyle/>
          <a:p>
            <a:r>
              <a:rPr lang="en-US" dirty="0" smtClean="0"/>
              <a:t>Specification of the APIs</a:t>
            </a:r>
          </a:p>
          <a:p>
            <a:pPr lvl="1"/>
            <a:r>
              <a:rPr lang="en-US" dirty="0" smtClean="0">
                <a:solidFill>
                  <a:srgbClr val="009900"/>
                </a:solidFill>
              </a:rPr>
              <a:t>GQL Proposal </a:t>
            </a:r>
          </a:p>
          <a:p>
            <a:r>
              <a:rPr lang="en-US" dirty="0" smtClean="0"/>
              <a:t>Implementation (Structure)</a:t>
            </a:r>
          </a:p>
          <a:p>
            <a:pPr lvl="1"/>
            <a:r>
              <a:rPr lang="en-US" dirty="0" smtClean="0">
                <a:solidFill>
                  <a:srgbClr val="009900"/>
                </a:solidFill>
              </a:rPr>
              <a:t>App/Inference/Evidence/Instrument Layers </a:t>
            </a:r>
          </a:p>
          <a:p>
            <a:r>
              <a:rPr lang="en-US" dirty="0" smtClean="0"/>
              <a:t>Implementation (Scaling, Performance)</a:t>
            </a:r>
          </a:p>
          <a:p>
            <a:pPr lvl="1"/>
            <a:r>
              <a:rPr lang="en-US" dirty="0" smtClean="0">
                <a:solidFill>
                  <a:srgbClr val="009900"/>
                </a:solidFill>
              </a:rPr>
              <a:t>Indices/Materialized Views/Parallelization</a:t>
            </a:r>
          </a:p>
          <a:p>
            <a:r>
              <a:rPr lang="en-US" dirty="0" smtClean="0"/>
              <a:t>Standardizing Inference</a:t>
            </a:r>
          </a:p>
          <a:p>
            <a:r>
              <a:rPr lang="en-US" dirty="0" smtClean="0"/>
              <a:t>Privacy, social aspects</a:t>
            </a:r>
            <a:endParaRPr lang="en-US" dirty="0"/>
          </a:p>
        </p:txBody>
      </p:sp>
      <p:sp>
        <p:nvSpPr>
          <p:cNvPr id="6" name="Right Brace 5"/>
          <p:cNvSpPr/>
          <p:nvPr/>
        </p:nvSpPr>
        <p:spPr>
          <a:xfrm>
            <a:off x="5879576" y="5074902"/>
            <a:ext cx="155448"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6217902" y="5255997"/>
            <a:ext cx="2194536" cy="646331"/>
          </a:xfrm>
          <a:prstGeom prst="rect">
            <a:avLst/>
          </a:prstGeom>
          <a:noFill/>
        </p:spPr>
        <p:txBody>
          <a:bodyPr wrap="square" rtlCol="0">
            <a:spAutoFit/>
          </a:bodyPr>
          <a:lstStyle/>
          <a:p>
            <a:r>
              <a:rPr lang="en-US" dirty="0" smtClean="0">
                <a:solidFill>
                  <a:srgbClr val="FF0000"/>
                </a:solidFill>
              </a:rPr>
              <a:t>Important but ignored in this talk</a:t>
            </a:r>
            <a:endParaRPr lang="en-US" dirty="0">
              <a:solidFill>
                <a:srgbClr val="FF0000"/>
              </a:solidFill>
            </a:endParaRPr>
          </a:p>
        </p:txBody>
      </p:sp>
    </p:spTree>
    <p:extLst>
      <p:ext uri="{BB962C8B-B14F-4D97-AF65-F5344CB8AC3E}">
        <p14:creationId xmlns:p14="http://schemas.microsoft.com/office/powerpoint/2010/main" val="1202488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1143000"/>
          </a:xfrm>
        </p:spPr>
        <p:txBody>
          <a:bodyPr/>
          <a:lstStyle/>
          <a:p>
            <a:pPr eaLnBrk="1" hangingPunct="1"/>
            <a:r>
              <a:rPr lang="en-US" dirty="0" smtClean="0">
                <a:solidFill>
                  <a:srgbClr val="0070C0"/>
                </a:solidFill>
              </a:rPr>
              <a:t>Notwithstanding dangers . . </a:t>
            </a:r>
            <a:r>
              <a:rPr lang="en-US" dirty="0" smtClean="0">
                <a:solidFill>
                  <a:schemeClr val="accent2"/>
                </a:solidFill>
              </a:rPr>
              <a:t>.</a:t>
            </a:r>
          </a:p>
        </p:txBody>
      </p:sp>
      <p:pic>
        <p:nvPicPr>
          <p:cNvPr id="8195" name="Picture 2" descr="http://t3.gstatic.com/images?q=tbn:ANd9GcTwWY_Zvezh9COhg5Tr6NVjzXH5wFJoQJ4ULbfZGNHm57rCpvA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963" y="2422525"/>
            <a:ext cx="5029200" cy="404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TextBox 4"/>
          <p:cNvSpPr txBox="1">
            <a:spLocks noChangeArrowheads="1"/>
          </p:cNvSpPr>
          <p:nvPr/>
        </p:nvSpPr>
        <p:spPr bwMode="auto">
          <a:xfrm>
            <a:off x="3292475" y="2332038"/>
            <a:ext cx="5394325" cy="1200150"/>
          </a:xfrm>
          <a:prstGeom prst="rect">
            <a:avLst/>
          </a:prstGeom>
          <a:solidFill>
            <a:schemeClr val="bg1"/>
          </a:solidFill>
          <a:ln w="9525">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dirty="0">
                <a:latin typeface="Calibri" pitchFamily="34" charset="0"/>
              </a:rPr>
              <a:t>Smoker , </a:t>
            </a:r>
            <a:r>
              <a:rPr lang="en-US" sz="3600" dirty="0" smtClean="0">
                <a:latin typeface="Calibri" pitchFamily="34" charset="0"/>
              </a:rPr>
              <a:t>Berkeley Prof, </a:t>
            </a:r>
            <a:r>
              <a:rPr lang="en-US" sz="3600" dirty="0">
                <a:latin typeface="Calibri" pitchFamily="34" charset="0"/>
              </a:rPr>
              <a:t>60%  chance of Alzheimer's by 40</a:t>
            </a:r>
          </a:p>
        </p:txBody>
      </p:sp>
      <p:sp>
        <p:nvSpPr>
          <p:cNvPr id="8197" name="TextBox 4"/>
          <p:cNvSpPr txBox="1">
            <a:spLocks noChangeArrowheads="1"/>
          </p:cNvSpPr>
          <p:nvPr/>
        </p:nvSpPr>
        <p:spPr bwMode="auto">
          <a:xfrm>
            <a:off x="365125" y="2422525"/>
            <a:ext cx="2559050" cy="650875"/>
          </a:xfrm>
          <a:prstGeom prst="rect">
            <a:avLst/>
          </a:prstGeom>
          <a:solidFill>
            <a:schemeClr val="bg1"/>
          </a:solidFill>
          <a:ln w="9525">
            <a:solidFill>
              <a:schemeClr val="tx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a:latin typeface="Calibri" pitchFamily="34" charset="0"/>
              </a:rPr>
              <a:t>It’s a BOY!</a:t>
            </a:r>
          </a:p>
        </p:txBody>
      </p:sp>
    </p:spTree>
    <p:extLst>
      <p:ext uri="{BB962C8B-B14F-4D97-AF65-F5344CB8AC3E}">
        <p14:creationId xmlns:p14="http://schemas.microsoft.com/office/powerpoint/2010/main" val="31309280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Outline</a:t>
            </a:r>
            <a:endParaRPr lang="en-US" dirty="0">
              <a:solidFill>
                <a:srgbClr val="0070C0"/>
              </a:solidFill>
            </a:endParaRPr>
          </a:p>
        </p:txBody>
      </p:sp>
      <p:sp>
        <p:nvSpPr>
          <p:cNvPr id="3" name="Content Placeholder 2"/>
          <p:cNvSpPr>
            <a:spLocks noGrp="1"/>
          </p:cNvSpPr>
          <p:nvPr>
            <p:ph idx="1"/>
          </p:nvPr>
        </p:nvSpPr>
        <p:spPr/>
        <p:txBody>
          <a:bodyPr/>
          <a:lstStyle/>
          <a:p>
            <a:r>
              <a:rPr lang="en-US" dirty="0" smtClean="0"/>
              <a:t>Background</a:t>
            </a:r>
          </a:p>
          <a:p>
            <a:r>
              <a:rPr lang="en-US" dirty="0" smtClean="0"/>
              <a:t>Specification</a:t>
            </a:r>
          </a:p>
          <a:p>
            <a:r>
              <a:rPr lang="en-US" dirty="0" smtClean="0"/>
              <a:t>Implementation</a:t>
            </a:r>
          </a:p>
          <a:p>
            <a:r>
              <a:rPr lang="en-US" dirty="0" smtClean="0"/>
              <a:t>Research Ideas</a:t>
            </a:r>
            <a:endParaRPr lang="en-US" dirty="0"/>
          </a:p>
        </p:txBody>
      </p:sp>
    </p:spTree>
    <p:extLst>
      <p:ext uri="{BB962C8B-B14F-4D97-AF65-F5344CB8AC3E}">
        <p14:creationId xmlns:p14="http://schemas.microsoft.com/office/powerpoint/2010/main" val="387954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2011363" y="2697163"/>
            <a:ext cx="294183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Background</a:t>
            </a:r>
            <a:endParaRPr lang="en-US" sz="4400" dirty="0">
              <a:solidFill>
                <a:schemeClr val="accent2"/>
              </a:solidFill>
              <a:latin typeface="Times New Roman" pitchFamily="18" charset="0"/>
            </a:endParaRPr>
          </a:p>
        </p:txBody>
      </p:sp>
    </p:spTree>
    <p:extLst>
      <p:ext uri="{BB962C8B-B14F-4D97-AF65-F5344CB8AC3E}">
        <p14:creationId xmlns:p14="http://schemas.microsoft.com/office/powerpoint/2010/main" val="281996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dirty="0" smtClean="0">
                <a:solidFill>
                  <a:schemeClr val="accent2"/>
                </a:solidFill>
              </a:rPr>
              <a:t>Sequencing Process</a:t>
            </a:r>
          </a:p>
        </p:txBody>
      </p:sp>
      <p:sp>
        <p:nvSpPr>
          <p:cNvPr id="19459" name="Text Box 3"/>
          <p:cNvSpPr txBox="1">
            <a:spLocks noChangeArrowheads="1"/>
          </p:cNvSpPr>
          <p:nvPr/>
        </p:nvSpPr>
        <p:spPr bwMode="auto">
          <a:xfrm>
            <a:off x="7438238" y="3977481"/>
            <a:ext cx="12250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9900"/>
                </a:solidFill>
              </a:rPr>
              <a:t>Reads</a:t>
            </a:r>
            <a:endParaRPr lang="en-US" sz="2800" dirty="0">
              <a:solidFill>
                <a:srgbClr val="009900"/>
              </a:solidFill>
            </a:endParaRPr>
          </a:p>
        </p:txBody>
      </p:sp>
      <p:sp>
        <p:nvSpPr>
          <p:cNvPr id="19460" name="Text Box 4"/>
          <p:cNvSpPr txBox="1">
            <a:spLocks noChangeArrowheads="1"/>
          </p:cNvSpPr>
          <p:nvPr/>
        </p:nvSpPr>
        <p:spPr bwMode="auto">
          <a:xfrm>
            <a:off x="5918233" y="4769643"/>
            <a:ext cx="276389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9900"/>
                </a:solidFill>
              </a:rPr>
              <a:t>Align with errors</a:t>
            </a:r>
            <a:endParaRPr lang="en-US" sz="2800" dirty="0">
              <a:solidFill>
                <a:srgbClr val="009900"/>
              </a:solidFill>
            </a:endParaRPr>
          </a:p>
        </p:txBody>
      </p:sp>
      <p:sp>
        <p:nvSpPr>
          <p:cNvPr id="19461" name="Rectangle 5"/>
          <p:cNvSpPr>
            <a:spLocks noChangeArrowheads="1"/>
          </p:cNvSpPr>
          <p:nvPr/>
        </p:nvSpPr>
        <p:spPr bwMode="auto">
          <a:xfrm>
            <a:off x="914400" y="1874838"/>
            <a:ext cx="6035675" cy="547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2" name="Text Box 6"/>
          <p:cNvSpPr txBox="1">
            <a:spLocks noChangeArrowheads="1"/>
          </p:cNvSpPr>
          <p:nvPr/>
        </p:nvSpPr>
        <p:spPr bwMode="auto">
          <a:xfrm>
            <a:off x="922975" y="1874838"/>
            <a:ext cx="616329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9900"/>
                </a:solidFill>
              </a:rPr>
              <a:t>ACCCCAACCGAAA . . . . . .GCCACA</a:t>
            </a:r>
            <a:endParaRPr lang="en-US" sz="2800" dirty="0">
              <a:solidFill>
                <a:srgbClr val="009900"/>
              </a:solidFill>
            </a:endParaRPr>
          </a:p>
        </p:txBody>
      </p:sp>
      <p:sp>
        <p:nvSpPr>
          <p:cNvPr id="19463" name="Rectangle 7"/>
          <p:cNvSpPr>
            <a:spLocks noChangeArrowheads="1"/>
          </p:cNvSpPr>
          <p:nvPr/>
        </p:nvSpPr>
        <p:spPr bwMode="auto">
          <a:xfrm>
            <a:off x="914400" y="2879725"/>
            <a:ext cx="6035675" cy="5476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5" name="Rectangle 9"/>
          <p:cNvSpPr>
            <a:spLocks noChangeArrowheads="1"/>
          </p:cNvSpPr>
          <p:nvPr/>
        </p:nvSpPr>
        <p:spPr bwMode="auto">
          <a:xfrm>
            <a:off x="1736725" y="3703638"/>
            <a:ext cx="1004888" cy="547687"/>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6" name="Rectangle 10"/>
          <p:cNvSpPr>
            <a:spLocks noChangeArrowheads="1"/>
          </p:cNvSpPr>
          <p:nvPr/>
        </p:nvSpPr>
        <p:spPr bwMode="auto">
          <a:xfrm>
            <a:off x="5394325" y="4068763"/>
            <a:ext cx="1004888" cy="547687"/>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7" name="Rectangle 11"/>
          <p:cNvSpPr>
            <a:spLocks noChangeArrowheads="1"/>
          </p:cNvSpPr>
          <p:nvPr/>
        </p:nvSpPr>
        <p:spPr bwMode="auto">
          <a:xfrm>
            <a:off x="822325" y="5319713"/>
            <a:ext cx="6035675" cy="5476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8" name="Text Box 12"/>
          <p:cNvSpPr txBox="1">
            <a:spLocks noChangeArrowheads="1"/>
          </p:cNvSpPr>
          <p:nvPr/>
        </p:nvSpPr>
        <p:spPr bwMode="auto">
          <a:xfrm>
            <a:off x="7086265" y="5402836"/>
            <a:ext cx="1828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a:solidFill>
                  <a:srgbClr val="009900"/>
                </a:solidFill>
              </a:rPr>
              <a:t>Reference</a:t>
            </a:r>
          </a:p>
        </p:txBody>
      </p:sp>
      <p:sp>
        <p:nvSpPr>
          <p:cNvPr id="19469" name="Line 13"/>
          <p:cNvSpPr>
            <a:spLocks noChangeShapeType="1"/>
          </p:cNvSpPr>
          <p:nvPr/>
        </p:nvSpPr>
        <p:spPr bwMode="auto">
          <a:xfrm>
            <a:off x="1736725" y="2422525"/>
            <a:ext cx="0" cy="128111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0" name="Line 14"/>
          <p:cNvSpPr>
            <a:spLocks noChangeShapeType="1"/>
          </p:cNvSpPr>
          <p:nvPr/>
        </p:nvSpPr>
        <p:spPr bwMode="auto">
          <a:xfrm>
            <a:off x="2743200" y="2422525"/>
            <a:ext cx="0" cy="1281113"/>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1" name="Line 15"/>
          <p:cNvSpPr>
            <a:spLocks noChangeShapeType="1"/>
          </p:cNvSpPr>
          <p:nvPr/>
        </p:nvSpPr>
        <p:spPr bwMode="auto">
          <a:xfrm>
            <a:off x="5394325" y="3429000"/>
            <a:ext cx="0" cy="822325"/>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2" name="Line 16"/>
          <p:cNvSpPr>
            <a:spLocks noChangeShapeType="1"/>
          </p:cNvSpPr>
          <p:nvPr/>
        </p:nvSpPr>
        <p:spPr bwMode="auto">
          <a:xfrm>
            <a:off x="6400800" y="3336925"/>
            <a:ext cx="0" cy="822325"/>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3" name="Line 17"/>
          <p:cNvSpPr>
            <a:spLocks noChangeShapeType="1"/>
          </p:cNvSpPr>
          <p:nvPr/>
        </p:nvSpPr>
        <p:spPr bwMode="auto">
          <a:xfrm>
            <a:off x="1736725" y="4251325"/>
            <a:ext cx="0" cy="1189038"/>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4" name="Line 18"/>
          <p:cNvSpPr>
            <a:spLocks noChangeShapeType="1"/>
          </p:cNvSpPr>
          <p:nvPr/>
        </p:nvSpPr>
        <p:spPr bwMode="auto">
          <a:xfrm>
            <a:off x="2743200" y="4251325"/>
            <a:ext cx="0" cy="1189038"/>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5" name="Line 19"/>
          <p:cNvSpPr>
            <a:spLocks noChangeShapeType="1"/>
          </p:cNvSpPr>
          <p:nvPr/>
        </p:nvSpPr>
        <p:spPr bwMode="auto">
          <a:xfrm flipH="1">
            <a:off x="3840163" y="4618038"/>
            <a:ext cx="1554162" cy="822325"/>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6" name="Line 20"/>
          <p:cNvSpPr>
            <a:spLocks noChangeShapeType="1"/>
          </p:cNvSpPr>
          <p:nvPr/>
        </p:nvSpPr>
        <p:spPr bwMode="auto">
          <a:xfrm flipH="1">
            <a:off x="4846638" y="4618038"/>
            <a:ext cx="1554162" cy="822325"/>
          </a:xfrm>
          <a:prstGeom prst="line">
            <a:avLst/>
          </a:prstGeom>
          <a:noFill/>
          <a:ln w="952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Rectangle 8"/>
          <p:cNvSpPr>
            <a:spLocks noChangeArrowheads="1"/>
          </p:cNvSpPr>
          <p:nvPr/>
        </p:nvSpPr>
        <p:spPr bwMode="auto">
          <a:xfrm>
            <a:off x="533010" y="5989293"/>
            <a:ext cx="8329818" cy="731512"/>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With Short Reads, no assembly only alignment</a:t>
            </a:r>
            <a:endParaRPr lang="en-US" sz="2800" b="1" dirty="0">
              <a:solidFill>
                <a:schemeClr val="bg1"/>
              </a:solidFill>
              <a:ea typeface="ＭＳ Ｐゴシック" pitchFamily="34" charset="-128"/>
            </a:endParaRPr>
          </a:p>
        </p:txBody>
      </p:sp>
      <p:sp>
        <p:nvSpPr>
          <p:cNvPr id="22" name="Text Box 6"/>
          <p:cNvSpPr txBox="1">
            <a:spLocks noChangeArrowheads="1"/>
          </p:cNvSpPr>
          <p:nvPr/>
        </p:nvSpPr>
        <p:spPr bwMode="auto">
          <a:xfrm>
            <a:off x="1648302" y="3715871"/>
            <a:ext cx="11817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9900"/>
                </a:solidFill>
              </a:rPr>
              <a:t>CCAA</a:t>
            </a:r>
            <a:endParaRPr lang="en-US" sz="2800" dirty="0">
              <a:solidFill>
                <a:srgbClr val="009900"/>
              </a:solidFill>
            </a:endParaRPr>
          </a:p>
        </p:txBody>
      </p:sp>
      <p:sp>
        <p:nvSpPr>
          <p:cNvPr id="23" name="Text Box 6"/>
          <p:cNvSpPr txBox="1">
            <a:spLocks noChangeArrowheads="1"/>
          </p:cNvSpPr>
          <p:nvPr/>
        </p:nvSpPr>
        <p:spPr bwMode="auto">
          <a:xfrm>
            <a:off x="5305902" y="4080996"/>
            <a:ext cx="12009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a:solidFill>
                  <a:srgbClr val="009900"/>
                </a:solidFill>
              </a:rPr>
              <a:t>G</a:t>
            </a:r>
            <a:r>
              <a:rPr lang="en-US" sz="2800" dirty="0" smtClean="0">
                <a:solidFill>
                  <a:srgbClr val="009900"/>
                </a:solidFill>
              </a:rPr>
              <a:t>CAA</a:t>
            </a:r>
            <a:endParaRPr lang="en-US" sz="2800" dirty="0">
              <a:solidFill>
                <a:srgbClr val="009900"/>
              </a:solidFill>
            </a:endParaRPr>
          </a:p>
        </p:txBody>
      </p:sp>
      <p:sp>
        <p:nvSpPr>
          <p:cNvPr id="24" name="Text Box 6"/>
          <p:cNvSpPr txBox="1">
            <a:spLocks noChangeArrowheads="1"/>
          </p:cNvSpPr>
          <p:nvPr/>
        </p:nvSpPr>
        <p:spPr bwMode="auto">
          <a:xfrm>
            <a:off x="922975" y="2858072"/>
            <a:ext cx="61424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9900"/>
                </a:solidFill>
              </a:rPr>
              <a:t>ACCCCAACCGAAA . . . . . .GCAACA</a:t>
            </a:r>
            <a:endParaRPr lang="en-US" sz="2800" dirty="0">
              <a:solidFill>
                <a:srgbClr val="009900"/>
              </a:solidFill>
            </a:endParaRPr>
          </a:p>
        </p:txBody>
      </p:sp>
      <p:sp>
        <p:nvSpPr>
          <p:cNvPr id="25" name="Text Box 3"/>
          <p:cNvSpPr txBox="1">
            <a:spLocks noChangeArrowheads="1"/>
          </p:cNvSpPr>
          <p:nvPr/>
        </p:nvSpPr>
        <p:spPr bwMode="auto">
          <a:xfrm>
            <a:off x="7219041" y="1889124"/>
            <a:ext cx="156324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70C0"/>
                </a:solidFill>
              </a:rPr>
              <a:t>From Pa</a:t>
            </a:r>
            <a:endParaRPr lang="en-US" sz="2800" dirty="0">
              <a:solidFill>
                <a:srgbClr val="0070C0"/>
              </a:solidFill>
            </a:endParaRPr>
          </a:p>
        </p:txBody>
      </p:sp>
      <p:sp>
        <p:nvSpPr>
          <p:cNvPr id="26" name="Text Box 3"/>
          <p:cNvSpPr txBox="1">
            <a:spLocks noChangeArrowheads="1"/>
          </p:cNvSpPr>
          <p:nvPr/>
        </p:nvSpPr>
        <p:spPr bwMode="auto">
          <a:xfrm>
            <a:off x="7238665" y="2879725"/>
            <a:ext cx="162416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dirty="0" smtClean="0">
                <a:solidFill>
                  <a:srgbClr val="0070C0"/>
                </a:solidFill>
              </a:rPr>
              <a:t>From Ma</a:t>
            </a:r>
            <a:endParaRPr lang="en-US" sz="28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410944" y="274638"/>
            <a:ext cx="8229600" cy="1143000"/>
          </a:xfrm>
        </p:spPr>
        <p:txBody>
          <a:bodyPr/>
          <a:lstStyle/>
          <a:p>
            <a:pPr eaLnBrk="1" hangingPunct="1"/>
            <a:r>
              <a:rPr lang="en-US" dirty="0" smtClean="0">
                <a:solidFill>
                  <a:srgbClr val="0070C0"/>
                </a:solidFill>
                <a:latin typeface="Times New Roman" pitchFamily="18" charset="0"/>
                <a:cs typeface="Times New Roman" pitchFamily="18" charset="0"/>
              </a:rPr>
              <a:t>Calling Variations</a:t>
            </a:r>
            <a:r>
              <a:rPr lang="en-US" dirty="0" smtClean="0">
                <a:solidFill>
                  <a:srgbClr val="0070C0"/>
                </a:solidFill>
              </a:rPr>
              <a:t>: SNPs</a:t>
            </a:r>
          </a:p>
        </p:txBody>
      </p:sp>
      <p:sp>
        <p:nvSpPr>
          <p:cNvPr id="6" name="TextBox 5"/>
          <p:cNvSpPr txBox="1"/>
          <p:nvPr/>
        </p:nvSpPr>
        <p:spPr>
          <a:xfrm>
            <a:off x="932642" y="2285994"/>
            <a:ext cx="5943600" cy="369888"/>
          </a:xfrm>
          <a:prstGeom prst="rect">
            <a:avLst/>
          </a:prstGeom>
          <a:noFill/>
          <a:ln>
            <a:solidFill>
              <a:schemeClr val="tx2">
                <a:lumMod val="60000"/>
                <a:lumOff val="40000"/>
              </a:schemeClr>
            </a:solidFill>
          </a:ln>
        </p:spPr>
        <p:txBody>
          <a:bodyPr>
            <a:spAutoFit/>
          </a:bodyPr>
          <a:lstStyle/>
          <a:p>
            <a:pPr fontAlgn="auto">
              <a:spcBef>
                <a:spcPts val="0"/>
              </a:spcBef>
              <a:spcAft>
                <a:spcPts val="0"/>
              </a:spcAft>
              <a:defRPr/>
            </a:pPr>
            <a:r>
              <a:rPr lang="en-US" dirty="0">
                <a:latin typeface="+mn-lt"/>
                <a:cs typeface="+mn-cs"/>
              </a:rPr>
              <a:t>                                             C</a:t>
            </a:r>
          </a:p>
        </p:txBody>
      </p:sp>
      <p:sp>
        <p:nvSpPr>
          <p:cNvPr id="21508" name="TextBox 6"/>
          <p:cNvSpPr txBox="1">
            <a:spLocks noChangeArrowheads="1"/>
          </p:cNvSpPr>
          <p:nvPr/>
        </p:nvSpPr>
        <p:spPr bwMode="auto">
          <a:xfrm>
            <a:off x="1008842" y="3124194"/>
            <a:ext cx="5943600" cy="369888"/>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latin typeface="Calibri" pitchFamily="34" charset="0"/>
              </a:rPr>
              <a:t>                                                     </a:t>
            </a:r>
            <a:r>
              <a:rPr lang="en-US" dirty="0" smtClean="0">
                <a:latin typeface="Calibri" pitchFamily="34" charset="0"/>
              </a:rPr>
              <a:t>A</a:t>
            </a:r>
            <a:endParaRPr lang="en-US" dirty="0">
              <a:latin typeface="Calibri" pitchFamily="34" charset="0"/>
            </a:endParaRPr>
          </a:p>
        </p:txBody>
      </p:sp>
      <p:sp>
        <p:nvSpPr>
          <p:cNvPr id="21509" name="TextBox 7"/>
          <p:cNvSpPr txBox="1">
            <a:spLocks noChangeArrowheads="1"/>
          </p:cNvSpPr>
          <p:nvPr/>
        </p:nvSpPr>
        <p:spPr bwMode="auto">
          <a:xfrm>
            <a:off x="7411198" y="3124194"/>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latin typeface="Calibri" pitchFamily="34" charset="0"/>
              </a:rPr>
              <a:t>Reference</a:t>
            </a:r>
          </a:p>
        </p:txBody>
      </p:sp>
      <p:sp>
        <p:nvSpPr>
          <p:cNvPr id="21510" name="TextBox 8"/>
          <p:cNvSpPr txBox="1">
            <a:spLocks noChangeArrowheads="1"/>
          </p:cNvSpPr>
          <p:nvPr/>
        </p:nvSpPr>
        <p:spPr bwMode="auto">
          <a:xfrm>
            <a:off x="7411198" y="2285994"/>
            <a:ext cx="14325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latin typeface="Calibri" pitchFamily="34" charset="0"/>
              </a:rPr>
              <a:t>Subject</a:t>
            </a:r>
            <a:endParaRPr lang="en-US" dirty="0">
              <a:latin typeface="Calibri" pitchFamily="34" charset="0"/>
            </a:endParaRPr>
          </a:p>
        </p:txBody>
      </p:sp>
      <p:sp>
        <p:nvSpPr>
          <p:cNvPr id="12" name="TextBox 11"/>
          <p:cNvSpPr txBox="1"/>
          <p:nvPr/>
        </p:nvSpPr>
        <p:spPr>
          <a:xfrm>
            <a:off x="3127218" y="4343394"/>
            <a:ext cx="1447800" cy="381000"/>
          </a:xfrm>
          <a:prstGeom prst="rect">
            <a:avLst/>
          </a:prstGeom>
          <a:noFill/>
          <a:ln>
            <a:solidFill>
              <a:srgbClr val="00B050"/>
            </a:solidFill>
          </a:ln>
        </p:spPr>
        <p:txBody>
          <a:bodyPr>
            <a:spAutoFit/>
          </a:bodyPr>
          <a:lstStyle/>
          <a:p>
            <a:pPr fontAlgn="auto">
              <a:spcBef>
                <a:spcPts val="0"/>
              </a:spcBef>
              <a:spcAft>
                <a:spcPts val="0"/>
              </a:spcAft>
              <a:defRPr/>
            </a:pPr>
            <a:r>
              <a:rPr lang="en-US" dirty="0">
                <a:latin typeface="+mn-lt"/>
                <a:cs typeface="+mn-cs"/>
              </a:rPr>
              <a:t>           A</a:t>
            </a:r>
          </a:p>
        </p:txBody>
      </p:sp>
      <p:sp>
        <p:nvSpPr>
          <p:cNvPr id="13" name="TextBox 12"/>
          <p:cNvSpPr txBox="1"/>
          <p:nvPr/>
        </p:nvSpPr>
        <p:spPr>
          <a:xfrm>
            <a:off x="3752042" y="4876794"/>
            <a:ext cx="1447800" cy="381000"/>
          </a:xfrm>
          <a:prstGeom prst="rect">
            <a:avLst/>
          </a:prstGeom>
          <a:noFill/>
          <a:ln>
            <a:solidFill>
              <a:srgbClr val="00B050"/>
            </a:solidFill>
          </a:ln>
        </p:spPr>
        <p:txBody>
          <a:bodyPr>
            <a:spAutoFit/>
          </a:bodyPr>
          <a:lstStyle/>
          <a:p>
            <a:pPr fontAlgn="auto">
              <a:spcBef>
                <a:spcPts val="0"/>
              </a:spcBef>
              <a:spcAft>
                <a:spcPts val="0"/>
              </a:spcAft>
              <a:defRPr/>
            </a:pPr>
            <a:r>
              <a:rPr lang="en-US" dirty="0">
                <a:latin typeface="+mn-lt"/>
                <a:cs typeface="+mn-cs"/>
              </a:rPr>
              <a:t> C</a:t>
            </a:r>
          </a:p>
        </p:txBody>
      </p:sp>
      <p:sp>
        <p:nvSpPr>
          <p:cNvPr id="14" name="TextBox 13"/>
          <p:cNvSpPr txBox="1"/>
          <p:nvPr/>
        </p:nvSpPr>
        <p:spPr>
          <a:xfrm>
            <a:off x="3409142" y="5425434"/>
            <a:ext cx="1447800" cy="381000"/>
          </a:xfrm>
          <a:prstGeom prst="rect">
            <a:avLst/>
          </a:prstGeom>
          <a:noFill/>
          <a:ln>
            <a:solidFill>
              <a:srgbClr val="00B050"/>
            </a:solidFill>
          </a:ln>
        </p:spPr>
        <p:txBody>
          <a:bodyPr>
            <a:spAutoFit/>
          </a:bodyPr>
          <a:lstStyle/>
          <a:p>
            <a:pPr fontAlgn="auto">
              <a:spcBef>
                <a:spcPts val="0"/>
              </a:spcBef>
              <a:spcAft>
                <a:spcPts val="0"/>
              </a:spcAft>
              <a:defRPr/>
            </a:pPr>
            <a:r>
              <a:rPr lang="en-US" dirty="0">
                <a:latin typeface="+mn-lt"/>
                <a:cs typeface="+mn-cs"/>
              </a:rPr>
              <a:t>      C</a:t>
            </a:r>
          </a:p>
        </p:txBody>
      </p:sp>
      <p:sp>
        <p:nvSpPr>
          <p:cNvPr id="15" name="Rectangle 14"/>
          <p:cNvSpPr/>
          <p:nvPr/>
        </p:nvSpPr>
        <p:spPr>
          <a:xfrm>
            <a:off x="3675842" y="2148853"/>
            <a:ext cx="609600" cy="3749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8" name="TextBox 18"/>
          <p:cNvSpPr txBox="1">
            <a:spLocks noChangeArrowheads="1"/>
          </p:cNvSpPr>
          <p:nvPr/>
        </p:nvSpPr>
        <p:spPr bwMode="auto">
          <a:xfrm>
            <a:off x="6633354" y="5076882"/>
            <a:ext cx="21971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latin typeface="Calibri" pitchFamily="34" charset="0"/>
              </a:rPr>
              <a:t>All overlapping </a:t>
            </a:r>
            <a:r>
              <a:rPr lang="en-US" dirty="0" smtClean="0">
                <a:latin typeface="Calibri" pitchFamily="34" charset="0"/>
              </a:rPr>
              <a:t>Reads</a:t>
            </a:r>
            <a:endParaRPr lang="en-US" dirty="0">
              <a:latin typeface="Calibri" pitchFamily="34" charset="0"/>
            </a:endParaRPr>
          </a:p>
        </p:txBody>
      </p:sp>
      <p:sp>
        <p:nvSpPr>
          <p:cNvPr id="21519" name="TextBox 19"/>
          <p:cNvSpPr txBox="1">
            <a:spLocks noChangeArrowheads="1"/>
          </p:cNvSpPr>
          <p:nvPr/>
        </p:nvSpPr>
        <p:spPr bwMode="auto">
          <a:xfrm>
            <a:off x="7257242" y="4800594"/>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atin typeface="Calibri" pitchFamily="34" charset="0"/>
              </a:rPr>
              <a:t>Evidence</a:t>
            </a:r>
          </a:p>
        </p:txBody>
      </p:sp>
      <p:sp>
        <p:nvSpPr>
          <p:cNvPr id="3" name="TextBox 2"/>
          <p:cNvSpPr txBox="1"/>
          <p:nvPr/>
        </p:nvSpPr>
        <p:spPr>
          <a:xfrm>
            <a:off x="3180522" y="1594855"/>
            <a:ext cx="1633781" cy="369332"/>
          </a:xfrm>
          <a:prstGeom prst="rect">
            <a:avLst/>
          </a:prstGeom>
          <a:noFill/>
        </p:spPr>
        <p:txBody>
          <a:bodyPr wrap="none" rtlCol="0">
            <a:spAutoFit/>
          </a:bodyPr>
          <a:lstStyle/>
          <a:p>
            <a:r>
              <a:rPr lang="en-US" dirty="0" smtClean="0"/>
              <a:t>Location 2000</a:t>
            </a:r>
            <a:endParaRPr lang="en-US" dirty="0"/>
          </a:p>
        </p:txBody>
      </p:sp>
      <p:cxnSp>
        <p:nvCxnSpPr>
          <p:cNvPr id="5" name="Straight Arrow Connector 4"/>
          <p:cNvCxnSpPr/>
          <p:nvPr/>
        </p:nvCxnSpPr>
        <p:spPr>
          <a:xfrm flipV="1">
            <a:off x="3127218" y="3494082"/>
            <a:ext cx="0" cy="849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409142" y="3494082"/>
            <a:ext cx="0" cy="1931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752042" y="3494082"/>
            <a:ext cx="0" cy="13827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p:txBody>
          <a:bodyPr/>
          <a:lstStyle/>
          <a:p>
            <a:pPr eaLnBrk="1" hangingPunct="1"/>
            <a:r>
              <a:rPr lang="en-US" sz="3600" dirty="0" smtClean="0">
                <a:solidFill>
                  <a:srgbClr val="0070C0"/>
                </a:solidFill>
              </a:rPr>
              <a:t>Complicated by Probabilistic Inference</a:t>
            </a:r>
          </a:p>
        </p:txBody>
      </p:sp>
      <p:sp>
        <p:nvSpPr>
          <p:cNvPr id="3" name="Content Placeholder 2"/>
          <p:cNvSpPr>
            <a:spLocks noGrp="1"/>
          </p:cNvSpPr>
          <p:nvPr>
            <p:ph idx="4294967295"/>
          </p:nvPr>
        </p:nvSpPr>
        <p:spPr/>
        <p:txBody>
          <a:bodyPr>
            <a:normAutofit/>
          </a:bodyPr>
          <a:lstStyle/>
          <a:p>
            <a:pPr eaLnBrk="1" hangingPunct="1">
              <a:lnSpc>
                <a:spcPct val="90000"/>
              </a:lnSpc>
              <a:defRPr/>
            </a:pPr>
            <a:r>
              <a:rPr lang="en-US" sz="3000" dirty="0" smtClean="0">
                <a:solidFill>
                  <a:srgbClr val="009900"/>
                </a:solidFill>
              </a:rPr>
              <a:t>Evidence</a:t>
            </a:r>
            <a:r>
              <a:rPr lang="en-US" sz="3000" dirty="0" smtClean="0"/>
              <a:t>: all overlapping reads</a:t>
            </a:r>
          </a:p>
          <a:p>
            <a:pPr eaLnBrk="1" hangingPunct="1">
              <a:lnSpc>
                <a:spcPct val="90000"/>
              </a:lnSpc>
              <a:defRPr/>
            </a:pPr>
            <a:r>
              <a:rPr lang="en-US" sz="3000" dirty="0" smtClean="0">
                <a:solidFill>
                  <a:srgbClr val="009900"/>
                </a:solidFill>
              </a:rPr>
              <a:t>Inference</a:t>
            </a:r>
            <a:r>
              <a:rPr lang="en-US" sz="3000" dirty="0" smtClean="0"/>
              <a:t>: Statistical inference is needed because of confounding factors:</a:t>
            </a:r>
          </a:p>
          <a:p>
            <a:pPr lvl="1" eaLnBrk="1" hangingPunct="1">
              <a:lnSpc>
                <a:spcPct val="90000"/>
              </a:lnSpc>
              <a:defRPr/>
            </a:pPr>
            <a:r>
              <a:rPr lang="en-US" sz="2600" dirty="0" smtClean="0"/>
              <a:t>Wrong character can be read by machine </a:t>
            </a:r>
          </a:p>
          <a:p>
            <a:pPr lvl="1" eaLnBrk="1" hangingPunct="1">
              <a:lnSpc>
                <a:spcPct val="90000"/>
              </a:lnSpc>
              <a:defRPr/>
            </a:pPr>
            <a:r>
              <a:rPr lang="en-US" sz="2600" dirty="0" smtClean="0"/>
              <a:t>Mapped could map Read to wrong location</a:t>
            </a:r>
          </a:p>
          <a:p>
            <a:pPr lvl="1" eaLnBrk="1" hangingPunct="1">
              <a:lnSpc>
                <a:spcPct val="90000"/>
              </a:lnSpc>
              <a:defRPr/>
            </a:pPr>
            <a:r>
              <a:rPr lang="en-US" sz="2600" dirty="0" smtClean="0"/>
              <a:t>Subject can have 1 or 2 copies of variation</a:t>
            </a:r>
          </a:p>
          <a:p>
            <a:pPr eaLnBrk="1" hangingPunct="1">
              <a:lnSpc>
                <a:spcPct val="90000"/>
              </a:lnSpc>
              <a:defRPr/>
            </a:pPr>
            <a:r>
              <a:rPr lang="en-US" sz="3000" dirty="0"/>
              <a:t>SNP callers vary but evidence is overlapping Reads       Separate Evidence &amp; </a:t>
            </a:r>
            <a:r>
              <a:rPr lang="en-US" sz="3000" dirty="0" smtClean="0"/>
              <a:t>Inference</a:t>
            </a:r>
            <a:endParaRPr lang="en-US" sz="3000" dirty="0"/>
          </a:p>
        </p:txBody>
      </p:sp>
      <p:sp>
        <p:nvSpPr>
          <p:cNvPr id="4" name="Right Arrow 3"/>
          <p:cNvSpPr/>
          <p:nvPr/>
        </p:nvSpPr>
        <p:spPr>
          <a:xfrm>
            <a:off x="2103171" y="4882862"/>
            <a:ext cx="365756" cy="242316"/>
          </a:xfrm>
          <a:prstGeom prst="rightArrow">
            <a:avLst>
              <a:gd name="adj1" fmla="val 50000"/>
              <a:gd name="adj2" fmla="val 94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idx="4294967295"/>
          </p:nvPr>
        </p:nvSpPr>
        <p:spPr/>
        <p:txBody>
          <a:bodyPr/>
          <a:lstStyle/>
          <a:p>
            <a:pPr eaLnBrk="1" hangingPunct="1"/>
            <a:r>
              <a:rPr lang="en-US" dirty="0" smtClean="0">
                <a:solidFill>
                  <a:srgbClr val="0070C0"/>
                </a:solidFill>
              </a:rPr>
              <a:t>Calling Variations: Deletions</a:t>
            </a:r>
          </a:p>
        </p:txBody>
      </p:sp>
      <p:sp>
        <p:nvSpPr>
          <p:cNvPr id="6" name="TextBox 5"/>
          <p:cNvSpPr txBox="1"/>
          <p:nvPr/>
        </p:nvSpPr>
        <p:spPr>
          <a:xfrm>
            <a:off x="914400" y="1828800"/>
            <a:ext cx="5943600" cy="369888"/>
          </a:xfrm>
          <a:prstGeom prst="rect">
            <a:avLst/>
          </a:prstGeom>
          <a:noFill/>
          <a:ln>
            <a:solidFill>
              <a:schemeClr val="tx2">
                <a:lumMod val="60000"/>
                <a:lumOff val="40000"/>
              </a:schemeClr>
            </a:solidFill>
          </a:ln>
        </p:spPr>
        <p:txBody>
          <a:bodyPr>
            <a:spAutoFit/>
          </a:bodyPr>
          <a:lstStyle/>
          <a:p>
            <a:pPr fontAlgn="auto">
              <a:spcBef>
                <a:spcPts val="0"/>
              </a:spcBef>
              <a:spcAft>
                <a:spcPts val="0"/>
              </a:spcAft>
              <a:defRPr/>
            </a:pPr>
            <a:endParaRPr lang="en-US" dirty="0">
              <a:latin typeface="+mn-lt"/>
              <a:cs typeface="+mn-cs"/>
            </a:endParaRPr>
          </a:p>
        </p:txBody>
      </p:sp>
      <p:sp>
        <p:nvSpPr>
          <p:cNvPr id="23556" name="TextBox 6"/>
          <p:cNvSpPr txBox="1">
            <a:spLocks noChangeArrowheads="1"/>
          </p:cNvSpPr>
          <p:nvPr/>
        </p:nvSpPr>
        <p:spPr bwMode="auto">
          <a:xfrm>
            <a:off x="990600" y="2667000"/>
            <a:ext cx="5257800" cy="369888"/>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atin typeface="Calibri" pitchFamily="34" charset="0"/>
            </a:endParaRPr>
          </a:p>
        </p:txBody>
      </p:sp>
      <p:sp>
        <p:nvSpPr>
          <p:cNvPr id="23557" name="TextBox 7"/>
          <p:cNvSpPr txBox="1">
            <a:spLocks noChangeArrowheads="1"/>
          </p:cNvSpPr>
          <p:nvPr/>
        </p:nvSpPr>
        <p:spPr bwMode="auto">
          <a:xfrm>
            <a:off x="6950075" y="1782763"/>
            <a:ext cx="16462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Calibri" pitchFamily="34" charset="0"/>
              </a:rPr>
              <a:t>Reference</a:t>
            </a:r>
          </a:p>
        </p:txBody>
      </p:sp>
      <p:sp>
        <p:nvSpPr>
          <p:cNvPr id="12" name="TextBox 11"/>
          <p:cNvSpPr txBox="1"/>
          <p:nvPr/>
        </p:nvSpPr>
        <p:spPr>
          <a:xfrm>
            <a:off x="1371600" y="3962400"/>
            <a:ext cx="1447800" cy="381000"/>
          </a:xfrm>
          <a:prstGeom prst="rect">
            <a:avLst/>
          </a:prstGeom>
          <a:solidFill>
            <a:schemeClr val="tx2">
              <a:lumMod val="60000"/>
              <a:lumOff val="40000"/>
            </a:schemeClr>
          </a:solidFill>
          <a:ln>
            <a:solidFill>
              <a:schemeClr val="accent3"/>
            </a:solidFill>
          </a:ln>
        </p:spPr>
        <p:txBody>
          <a:bodyPr>
            <a:spAutoFit/>
          </a:bodyPr>
          <a:lstStyle/>
          <a:p>
            <a:pPr fontAlgn="auto">
              <a:spcBef>
                <a:spcPts val="0"/>
              </a:spcBef>
              <a:spcAft>
                <a:spcPts val="0"/>
              </a:spcAft>
              <a:defRPr/>
            </a:pPr>
            <a:endParaRPr lang="en-US" dirty="0">
              <a:latin typeface="+mn-lt"/>
              <a:cs typeface="+mn-cs"/>
            </a:endParaRPr>
          </a:p>
        </p:txBody>
      </p:sp>
      <p:sp>
        <p:nvSpPr>
          <p:cNvPr id="23559" name="TextBox 18"/>
          <p:cNvSpPr txBox="1">
            <a:spLocks noChangeArrowheads="1"/>
          </p:cNvSpPr>
          <p:nvPr/>
        </p:nvSpPr>
        <p:spPr bwMode="auto">
          <a:xfrm>
            <a:off x="2468563" y="4983163"/>
            <a:ext cx="52768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a:latin typeface="Calibri" pitchFamily="34" charset="0"/>
              </a:rPr>
              <a:t>Evidence: All discrepant READs</a:t>
            </a:r>
          </a:p>
        </p:txBody>
      </p:sp>
      <p:sp>
        <p:nvSpPr>
          <p:cNvPr id="17" name="Rectangle 16"/>
          <p:cNvSpPr/>
          <p:nvPr/>
        </p:nvSpPr>
        <p:spPr>
          <a:xfrm>
            <a:off x="3352800" y="1828800"/>
            <a:ext cx="838200" cy="3810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Rectangle 20"/>
          <p:cNvSpPr/>
          <p:nvPr/>
        </p:nvSpPr>
        <p:spPr>
          <a:xfrm>
            <a:off x="990600" y="2667000"/>
            <a:ext cx="2438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Rectangle 24"/>
          <p:cNvSpPr/>
          <p:nvPr/>
        </p:nvSpPr>
        <p:spPr>
          <a:xfrm>
            <a:off x="4191000" y="1828800"/>
            <a:ext cx="2667000" cy="381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Rectangle 25"/>
          <p:cNvSpPr/>
          <p:nvPr/>
        </p:nvSpPr>
        <p:spPr>
          <a:xfrm>
            <a:off x="914400" y="1828800"/>
            <a:ext cx="2438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Rectangle 26"/>
          <p:cNvSpPr/>
          <p:nvPr/>
        </p:nvSpPr>
        <p:spPr>
          <a:xfrm>
            <a:off x="3429000" y="2667000"/>
            <a:ext cx="2819400" cy="381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TextBox 27"/>
          <p:cNvSpPr txBox="1"/>
          <p:nvPr/>
        </p:nvSpPr>
        <p:spPr>
          <a:xfrm>
            <a:off x="1905000" y="3276600"/>
            <a:ext cx="1447800" cy="381000"/>
          </a:xfrm>
          <a:prstGeom prst="rect">
            <a:avLst/>
          </a:prstGeom>
          <a:solidFill>
            <a:schemeClr val="tx2">
              <a:lumMod val="60000"/>
              <a:lumOff val="40000"/>
            </a:schemeClr>
          </a:solidFill>
          <a:ln>
            <a:solidFill>
              <a:schemeClr val="accent3"/>
            </a:solidFill>
          </a:ln>
        </p:spPr>
        <p:txBody>
          <a:bodyPr>
            <a:spAutoFit/>
          </a:bodyPr>
          <a:lstStyle/>
          <a:p>
            <a:pPr fontAlgn="auto">
              <a:spcBef>
                <a:spcPts val="0"/>
              </a:spcBef>
              <a:spcAft>
                <a:spcPts val="0"/>
              </a:spcAft>
              <a:defRPr/>
            </a:pPr>
            <a:endParaRPr lang="en-US" dirty="0">
              <a:latin typeface="+mn-lt"/>
              <a:cs typeface="+mn-cs"/>
            </a:endParaRPr>
          </a:p>
        </p:txBody>
      </p:sp>
      <p:sp>
        <p:nvSpPr>
          <p:cNvPr id="29" name="TextBox 28"/>
          <p:cNvSpPr txBox="1"/>
          <p:nvPr/>
        </p:nvSpPr>
        <p:spPr>
          <a:xfrm>
            <a:off x="3886200" y="3276600"/>
            <a:ext cx="1447800" cy="381000"/>
          </a:xfrm>
          <a:prstGeom prst="rect">
            <a:avLst/>
          </a:prstGeom>
          <a:solidFill>
            <a:srgbClr val="FFFF00"/>
          </a:solidFill>
          <a:ln>
            <a:solidFill>
              <a:schemeClr val="accent3"/>
            </a:solidFill>
          </a:ln>
        </p:spPr>
        <p:txBody>
          <a:bodyPr>
            <a:spAutoFit/>
          </a:bodyPr>
          <a:lstStyle/>
          <a:p>
            <a:pPr fontAlgn="auto">
              <a:spcBef>
                <a:spcPts val="0"/>
              </a:spcBef>
              <a:spcAft>
                <a:spcPts val="0"/>
              </a:spcAft>
              <a:defRPr/>
            </a:pPr>
            <a:endParaRPr lang="en-US" dirty="0">
              <a:latin typeface="+mn-lt"/>
              <a:cs typeface="+mn-cs"/>
            </a:endParaRPr>
          </a:p>
        </p:txBody>
      </p:sp>
      <p:sp>
        <p:nvSpPr>
          <p:cNvPr id="30" name="TextBox 29"/>
          <p:cNvSpPr txBox="1"/>
          <p:nvPr/>
        </p:nvSpPr>
        <p:spPr>
          <a:xfrm>
            <a:off x="4267200" y="3962400"/>
            <a:ext cx="1447800" cy="376238"/>
          </a:xfrm>
          <a:prstGeom prst="rect">
            <a:avLst/>
          </a:prstGeom>
          <a:solidFill>
            <a:srgbClr val="FFFF00"/>
          </a:solidFill>
          <a:ln>
            <a:solidFill>
              <a:schemeClr val="accent3"/>
            </a:solidFill>
          </a:ln>
        </p:spPr>
        <p:txBody>
          <a:bodyPr>
            <a:spAutoFit/>
          </a:bodyPr>
          <a:lstStyle/>
          <a:p>
            <a:pPr fontAlgn="auto">
              <a:spcBef>
                <a:spcPts val="0"/>
              </a:spcBef>
              <a:spcAft>
                <a:spcPts val="0"/>
              </a:spcAft>
              <a:defRPr/>
            </a:pPr>
            <a:endParaRPr lang="en-US" dirty="0">
              <a:latin typeface="+mn-lt"/>
              <a:cs typeface="+mn-cs"/>
            </a:endParaRPr>
          </a:p>
        </p:txBody>
      </p:sp>
      <p:sp>
        <p:nvSpPr>
          <p:cNvPr id="23568" name="TextBox 40"/>
          <p:cNvSpPr txBox="1">
            <a:spLocks noChangeArrowheads="1"/>
          </p:cNvSpPr>
          <p:nvPr/>
        </p:nvSpPr>
        <p:spPr bwMode="auto">
          <a:xfrm>
            <a:off x="3429000" y="3505200"/>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atin typeface="Calibri" pitchFamily="34" charset="0"/>
              </a:rPr>
              <a:t>&lt; X</a:t>
            </a:r>
          </a:p>
        </p:txBody>
      </p:sp>
      <p:sp>
        <p:nvSpPr>
          <p:cNvPr id="23569" name="TextBox 41"/>
          <p:cNvSpPr txBox="1">
            <a:spLocks noChangeArrowheads="1"/>
          </p:cNvSpPr>
          <p:nvPr/>
        </p:nvSpPr>
        <p:spPr bwMode="auto">
          <a:xfrm>
            <a:off x="3276600" y="4114800"/>
            <a:ext cx="762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atin typeface="Calibri" pitchFamily="34" charset="0"/>
              </a:rPr>
              <a:t>&gt; X</a:t>
            </a:r>
          </a:p>
        </p:txBody>
      </p:sp>
      <p:sp>
        <p:nvSpPr>
          <p:cNvPr id="23570" name="Line 29"/>
          <p:cNvSpPr>
            <a:spLocks noChangeShapeType="1"/>
          </p:cNvSpPr>
          <p:nvPr/>
        </p:nvSpPr>
        <p:spPr bwMode="auto">
          <a:xfrm flipV="1">
            <a:off x="2286000" y="2209800"/>
            <a:ext cx="0" cy="1752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1" name="Line 30"/>
          <p:cNvSpPr>
            <a:spLocks noChangeShapeType="1"/>
          </p:cNvSpPr>
          <p:nvPr/>
        </p:nvSpPr>
        <p:spPr bwMode="auto">
          <a:xfrm flipV="1">
            <a:off x="5029200" y="2209800"/>
            <a:ext cx="0" cy="1752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2" name="Line 31"/>
          <p:cNvSpPr>
            <a:spLocks noChangeShapeType="1"/>
          </p:cNvSpPr>
          <p:nvPr/>
        </p:nvSpPr>
        <p:spPr bwMode="auto">
          <a:xfrm>
            <a:off x="2819400" y="4114800"/>
            <a:ext cx="14478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3" name="Line 32"/>
          <p:cNvSpPr>
            <a:spLocks noChangeShapeType="1"/>
          </p:cNvSpPr>
          <p:nvPr/>
        </p:nvSpPr>
        <p:spPr bwMode="auto">
          <a:xfrm>
            <a:off x="3352800" y="3429000"/>
            <a:ext cx="5334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4" name="TextBox 8"/>
          <p:cNvSpPr txBox="1">
            <a:spLocks noChangeArrowheads="1"/>
          </p:cNvSpPr>
          <p:nvPr/>
        </p:nvSpPr>
        <p:spPr bwMode="auto">
          <a:xfrm>
            <a:off x="7132638" y="25146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Calibri" pitchFamily="34" charset="0"/>
              </a:rPr>
              <a:t>Subject</a:t>
            </a:r>
          </a:p>
        </p:txBody>
      </p:sp>
      <p:sp>
        <p:nvSpPr>
          <p:cNvPr id="23575" name="TextBox 8"/>
          <p:cNvSpPr txBox="1">
            <a:spLocks noChangeArrowheads="1"/>
          </p:cNvSpPr>
          <p:nvPr/>
        </p:nvSpPr>
        <p:spPr bwMode="auto">
          <a:xfrm>
            <a:off x="5486400" y="32004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Calibri" pitchFamily="34" charset="0"/>
              </a:rPr>
              <a:t>Paired Read of Subject</a:t>
            </a:r>
          </a:p>
        </p:txBody>
      </p:sp>
      <p:sp>
        <p:nvSpPr>
          <p:cNvPr id="23576" name="TextBox 8"/>
          <p:cNvSpPr txBox="1">
            <a:spLocks noChangeArrowheads="1"/>
          </p:cNvSpPr>
          <p:nvPr/>
        </p:nvSpPr>
        <p:spPr bwMode="auto">
          <a:xfrm>
            <a:off x="6248400" y="3886200"/>
            <a:ext cx="2667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Calibri" pitchFamily="34" charset="0"/>
              </a:rPr>
              <a:t>Pair Mapped to Reference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143000" y="76200"/>
            <a:ext cx="7315200" cy="665163"/>
          </a:xfrm>
        </p:spPr>
        <p:txBody>
          <a:bodyPr>
            <a:normAutofit fontScale="90000"/>
          </a:bodyPr>
          <a:lstStyle/>
          <a:p>
            <a:pPr>
              <a:defRPr/>
            </a:pPr>
            <a:r>
              <a:rPr lang="en-US" dirty="0" smtClean="0">
                <a:solidFill>
                  <a:srgbClr val="0070C0"/>
                </a:solidFill>
              </a:rPr>
              <a:t>Multiple Evidence for Deletion</a:t>
            </a:r>
          </a:p>
        </p:txBody>
      </p:sp>
      <p:sp>
        <p:nvSpPr>
          <p:cNvPr id="27651" name="Content Placeholder 2"/>
          <p:cNvSpPr>
            <a:spLocks noGrp="1"/>
          </p:cNvSpPr>
          <p:nvPr>
            <p:ph idx="1"/>
          </p:nvPr>
        </p:nvSpPr>
        <p:spPr>
          <a:xfrm>
            <a:off x="457200" y="1447800"/>
            <a:ext cx="8229600" cy="1295400"/>
          </a:xfrm>
        </p:spPr>
        <p:txBody>
          <a:bodyPr>
            <a:normAutofit/>
          </a:bodyPr>
          <a:lstStyle/>
          <a:p>
            <a:pPr>
              <a:defRPr/>
            </a:pPr>
            <a:r>
              <a:rPr lang="en-US" sz="2400" i="1" dirty="0" smtClean="0"/>
              <a:t>Different Callers use different lines of evidence</a:t>
            </a:r>
          </a:p>
          <a:p>
            <a:pPr>
              <a:defRPr/>
            </a:pPr>
            <a:r>
              <a:rPr lang="en-US" sz="2400" i="1" dirty="0" smtClean="0"/>
              <a:t>Query Language should allow retrofitting new  evidence </a:t>
            </a:r>
          </a:p>
        </p:txBody>
      </p:sp>
      <p:sp>
        <p:nvSpPr>
          <p:cNvPr id="24580" name="Date Placeholder 2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E1A1286-8932-4FA2-B525-E5670A1BE38A}" type="datetime1">
              <a:rPr lang="en-US" smtClean="0"/>
              <a:pPr eaLnBrk="1" hangingPunct="1"/>
              <a:t>10/24/2012</a:t>
            </a:fld>
            <a:endParaRPr lang="en-US" smtClean="0"/>
          </a:p>
        </p:txBody>
      </p:sp>
      <p:sp>
        <p:nvSpPr>
          <p:cNvPr id="24581" name="Slide Number Placeholder 2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516AEFD-3224-4BD6-879C-97E5247DD471}" type="slidenum">
              <a:rPr lang="en-US" smtClean="0"/>
              <a:pPr eaLnBrk="1" hangingPunct="1"/>
              <a:t>19</a:t>
            </a:fld>
            <a:endParaRPr lang="en-US" smtClean="0"/>
          </a:p>
        </p:txBody>
      </p:sp>
      <p:sp>
        <p:nvSpPr>
          <p:cNvPr id="24582" name="Footer Placeholder 25"/>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cxnSp>
        <p:nvCxnSpPr>
          <p:cNvPr id="6" name="Straight Connector 5"/>
          <p:cNvCxnSpPr/>
          <p:nvPr/>
        </p:nvCxnSpPr>
        <p:spPr>
          <a:xfrm>
            <a:off x="533400" y="3505200"/>
            <a:ext cx="6781800" cy="1588"/>
          </a:xfrm>
          <a:prstGeom prst="line">
            <a:avLst/>
          </a:prstGeom>
          <a:ln>
            <a:solidFill>
              <a:schemeClr val="tx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3791306" y="3276600"/>
            <a:ext cx="872133" cy="304800"/>
          </a:xfrm>
          <a:prstGeom prst="rect">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7659" name="TextBox 24"/>
          <p:cNvSpPr txBox="1">
            <a:spLocks noChangeArrowheads="1"/>
          </p:cNvSpPr>
          <p:nvPr/>
        </p:nvSpPr>
        <p:spPr bwMode="auto">
          <a:xfrm>
            <a:off x="6244233" y="3154683"/>
            <a:ext cx="2141933" cy="2246769"/>
          </a:xfrm>
          <a:prstGeom prst="rect">
            <a:avLst/>
          </a:prstGeom>
          <a:noFill/>
          <a:ln w="9525">
            <a:noFill/>
            <a:miter lim="800000"/>
            <a:headEnd/>
            <a:tailEnd/>
          </a:ln>
        </p:spPr>
        <p:txBody>
          <a:bodyPr wrap="none">
            <a:spAutoFit/>
          </a:bodyPr>
          <a:lstStyle/>
          <a:p>
            <a:pPr>
              <a:defRPr/>
            </a:pPr>
            <a:r>
              <a:rPr lang="en-US" dirty="0" smtClean="0">
                <a:cs typeface="+mn-cs"/>
              </a:rPr>
              <a:t>Evidence</a:t>
            </a:r>
          </a:p>
          <a:p>
            <a:pPr>
              <a:defRPr/>
            </a:pPr>
            <a:endParaRPr lang="en-US" dirty="0">
              <a:cs typeface="+mn-cs"/>
            </a:endParaRPr>
          </a:p>
          <a:p>
            <a:pPr marL="342900" indent="-342900">
              <a:buFont typeface="+mj-lt"/>
              <a:buAutoNum type="arabicPeriod"/>
              <a:defRPr/>
            </a:pPr>
            <a:r>
              <a:rPr lang="en-US" sz="1400" i="1" dirty="0">
                <a:cs typeface="+mn-cs"/>
              </a:rPr>
              <a:t>Paired-end </a:t>
            </a:r>
            <a:r>
              <a:rPr lang="en-US" sz="1400" i="1" dirty="0" smtClean="0">
                <a:cs typeface="+mn-cs"/>
              </a:rPr>
              <a:t>mapping</a:t>
            </a:r>
          </a:p>
          <a:p>
            <a:pPr marL="342900" indent="-342900">
              <a:buFont typeface="+mj-lt"/>
              <a:buAutoNum type="arabicPeriod"/>
              <a:defRPr/>
            </a:pPr>
            <a:endParaRPr lang="en-US" sz="1400" i="1" dirty="0">
              <a:cs typeface="+mn-cs"/>
            </a:endParaRPr>
          </a:p>
          <a:p>
            <a:pPr marL="342900" indent="-342900">
              <a:buFont typeface="+mj-lt"/>
              <a:buAutoNum type="arabicPeriod"/>
              <a:defRPr/>
            </a:pPr>
            <a:r>
              <a:rPr lang="en-US" sz="1400" i="1" dirty="0">
                <a:cs typeface="+mn-cs"/>
              </a:rPr>
              <a:t> </a:t>
            </a:r>
            <a:r>
              <a:rPr lang="en-US" sz="1400" i="1" dirty="0" smtClean="0">
                <a:cs typeface="+mn-cs"/>
              </a:rPr>
              <a:t>Split Reads</a:t>
            </a:r>
          </a:p>
          <a:p>
            <a:pPr marL="342900" indent="-342900">
              <a:buFont typeface="+mj-lt"/>
              <a:buAutoNum type="arabicPeriod"/>
              <a:defRPr/>
            </a:pPr>
            <a:endParaRPr lang="en-US" sz="1400" i="1" dirty="0">
              <a:cs typeface="+mn-cs"/>
            </a:endParaRPr>
          </a:p>
          <a:p>
            <a:pPr marL="342900" indent="-342900">
              <a:buFont typeface="+mj-lt"/>
              <a:buAutoNum type="arabicPeriod"/>
              <a:defRPr/>
            </a:pPr>
            <a:r>
              <a:rPr lang="en-US" sz="1400" i="1" dirty="0">
                <a:cs typeface="+mn-cs"/>
              </a:rPr>
              <a:t> </a:t>
            </a:r>
            <a:r>
              <a:rPr lang="en-US" sz="1400" i="1" dirty="0" smtClean="0">
                <a:cs typeface="+mn-cs"/>
              </a:rPr>
              <a:t>Reduced coverage</a:t>
            </a:r>
            <a:endParaRPr lang="en-US" sz="1400" i="1" dirty="0">
              <a:cs typeface="+mn-cs"/>
            </a:endParaRPr>
          </a:p>
          <a:p>
            <a:pPr>
              <a:buFont typeface="Arial"/>
              <a:buChar char="•"/>
              <a:defRPr/>
            </a:pPr>
            <a:endParaRPr lang="en-US" sz="1600" dirty="0">
              <a:cs typeface="+mn-cs"/>
            </a:endParaRPr>
          </a:p>
          <a:p>
            <a:pPr>
              <a:defRPr/>
            </a:pPr>
            <a:endParaRPr lang="en-US" dirty="0">
              <a:cs typeface="+mn-cs"/>
            </a:endParaRPr>
          </a:p>
        </p:txBody>
      </p:sp>
      <p:grpSp>
        <p:nvGrpSpPr>
          <p:cNvPr id="24593" name="Group 57"/>
          <p:cNvGrpSpPr>
            <a:grpSpLocks/>
          </p:cNvGrpSpPr>
          <p:nvPr/>
        </p:nvGrpSpPr>
        <p:grpSpPr bwMode="auto">
          <a:xfrm>
            <a:off x="3581400" y="3796344"/>
            <a:ext cx="1295400" cy="1588"/>
            <a:chOff x="990600" y="4343400"/>
            <a:chExt cx="1295400" cy="1588"/>
          </a:xfrm>
        </p:grpSpPr>
        <p:cxnSp>
          <p:nvCxnSpPr>
            <p:cNvPr id="36" name="Straight Connector 35"/>
            <p:cNvCxnSpPr/>
            <p:nvPr/>
          </p:nvCxnSpPr>
          <p:spPr>
            <a:xfrm>
              <a:off x="990600" y="4343400"/>
              <a:ext cx="152400" cy="1588"/>
            </a:xfrm>
            <a:prstGeom prst="line">
              <a:avLst/>
            </a:prstGeom>
            <a:ln w="28575">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133600" y="4343400"/>
              <a:ext cx="152400" cy="1588"/>
            </a:xfrm>
            <a:prstGeom prst="line">
              <a:avLst/>
            </a:prstGeom>
            <a:ln w="28575">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1143000" y="4343400"/>
              <a:ext cx="990600" cy="1588"/>
            </a:xfrm>
            <a:prstGeom prst="line">
              <a:avLst/>
            </a:prstGeom>
            <a:ln w="9525"/>
          </p:spPr>
          <p:style>
            <a:lnRef idx="2">
              <a:schemeClr val="accent1"/>
            </a:lnRef>
            <a:fillRef idx="0">
              <a:schemeClr val="accent1"/>
            </a:fillRef>
            <a:effectRef idx="1">
              <a:schemeClr val="accent1"/>
            </a:effectRef>
            <a:fontRef idx="minor">
              <a:schemeClr val="tx1"/>
            </a:fontRef>
          </p:style>
        </p:cxnSp>
      </p:grpSp>
      <p:graphicFrame>
        <p:nvGraphicFramePr>
          <p:cNvPr id="60" name="Chart 59"/>
          <p:cNvGraphicFramePr/>
          <p:nvPr>
            <p:extLst>
              <p:ext uri="{D42A27DB-BD31-4B8C-83A1-F6EECF244321}">
                <p14:modId xmlns:p14="http://schemas.microsoft.com/office/powerpoint/2010/main" val="1612763347"/>
              </p:ext>
            </p:extLst>
          </p:nvPr>
        </p:nvGraphicFramePr>
        <p:xfrm>
          <a:off x="3419836" y="4800585"/>
          <a:ext cx="2133600" cy="965200"/>
        </p:xfrm>
        <a:graphic>
          <a:graphicData uri="http://schemas.openxmlformats.org/drawingml/2006/chart">
            <c:chart xmlns:c="http://schemas.openxmlformats.org/drawingml/2006/chart" xmlns:r="http://schemas.openxmlformats.org/officeDocument/2006/relationships" r:id="rId2"/>
          </a:graphicData>
        </a:graphic>
      </p:graphicFrame>
      <p:cxnSp>
        <p:nvCxnSpPr>
          <p:cNvPr id="50" name="Straight Connector 49"/>
          <p:cNvCxnSpPr/>
          <p:nvPr/>
        </p:nvCxnSpPr>
        <p:spPr>
          <a:xfrm rot="1740000">
            <a:off x="3648075" y="4396398"/>
            <a:ext cx="152400" cy="1588"/>
          </a:xfrm>
          <a:prstGeom prst="line">
            <a:avLst/>
          </a:prstGeom>
          <a:ln w="28575">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3300984" y="4359886"/>
            <a:ext cx="152400" cy="1588"/>
          </a:xfrm>
          <a:prstGeom prst="line">
            <a:avLst/>
          </a:prstGeom>
          <a:ln w="28575">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5212073" y="3794756"/>
            <a:ext cx="91439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27659" idx="1"/>
          </p:cNvCxnSpPr>
          <p:nvPr/>
        </p:nvCxnSpPr>
        <p:spPr>
          <a:xfrm flipH="1" flipV="1">
            <a:off x="3810000" y="4278067"/>
            <a:ext cx="2434233"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60" idx="3"/>
          </p:cNvCxnSpPr>
          <p:nvPr/>
        </p:nvCxnSpPr>
        <p:spPr>
          <a:xfrm flipH="1">
            <a:off x="5553436" y="4892024"/>
            <a:ext cx="847344" cy="3911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3074" y="228635"/>
            <a:ext cx="8229600" cy="1143000"/>
          </a:xfrm>
        </p:spPr>
        <p:txBody>
          <a:bodyPr/>
          <a:lstStyle/>
          <a:p>
            <a:r>
              <a:rPr lang="en-US" dirty="0" smtClean="0">
                <a:solidFill>
                  <a:srgbClr val="0070C0"/>
                </a:solidFill>
              </a:rPr>
              <a:t>Genome Trends </a:t>
            </a:r>
            <a:endParaRPr lang="en-US" dirty="0">
              <a:solidFill>
                <a:srgbClr val="0070C0"/>
              </a:solidFill>
            </a:endParaRPr>
          </a:p>
        </p:txBody>
      </p:sp>
      <p:sp>
        <p:nvSpPr>
          <p:cNvPr id="3" name="Content Placeholder 2"/>
          <p:cNvSpPr>
            <a:spLocks noGrp="1"/>
          </p:cNvSpPr>
          <p:nvPr>
            <p:ph idx="1"/>
          </p:nvPr>
        </p:nvSpPr>
        <p:spPr>
          <a:xfrm>
            <a:off x="457245" y="1672210"/>
            <a:ext cx="8412433" cy="4480531"/>
          </a:xfrm>
        </p:spPr>
        <p:txBody>
          <a:bodyPr/>
          <a:lstStyle/>
          <a:p>
            <a:r>
              <a:rPr lang="en-US" sz="2800" dirty="0" smtClean="0">
                <a:solidFill>
                  <a:srgbClr val="009900"/>
                </a:solidFill>
              </a:rPr>
              <a:t>Cheap: </a:t>
            </a:r>
            <a:r>
              <a:rPr lang="en-US" sz="2800" dirty="0" smtClean="0"/>
              <a:t>cost falling faster than Moore’s Law: $100M (2001)</a:t>
            </a:r>
            <a:r>
              <a:rPr lang="en-US" sz="2800" dirty="0" smtClean="0">
                <a:sym typeface="Wingdings" pitchFamily="2" charset="2"/>
              </a:rPr>
              <a:t> $10K (2012)  $1K (2014?)</a:t>
            </a:r>
          </a:p>
          <a:p>
            <a:r>
              <a:rPr lang="en-US" sz="2800" dirty="0" smtClean="0">
                <a:solidFill>
                  <a:srgbClr val="009900"/>
                </a:solidFill>
                <a:sym typeface="Wingdings" pitchFamily="2" charset="2"/>
              </a:rPr>
              <a:t>Velocity:</a:t>
            </a:r>
            <a:r>
              <a:rPr lang="en-US" sz="2800" dirty="0" smtClean="0">
                <a:sym typeface="Wingdings" pitchFamily="2" charset="2"/>
              </a:rPr>
              <a:t> 30,000 Genomes in 2011 versus 2700 in 2010.  BGI: 40,000 sequences per year</a:t>
            </a:r>
          </a:p>
          <a:p>
            <a:r>
              <a:rPr lang="en-US" sz="2800" dirty="0" smtClean="0">
                <a:solidFill>
                  <a:srgbClr val="009900"/>
                </a:solidFill>
                <a:sym typeface="Wingdings" pitchFamily="2" charset="2"/>
              </a:rPr>
              <a:t>Medical Records: </a:t>
            </a:r>
            <a:r>
              <a:rPr lang="en-US" sz="2800" dirty="0" smtClean="0">
                <a:sym typeface="Wingdings" pitchFamily="2" charset="2"/>
              </a:rPr>
              <a:t>EMRs by 2014: HITECH Act</a:t>
            </a:r>
          </a:p>
          <a:p>
            <a:r>
              <a:rPr lang="en-US" sz="2800" dirty="0" smtClean="0">
                <a:solidFill>
                  <a:srgbClr val="009900"/>
                </a:solidFill>
                <a:sym typeface="Wingdings" pitchFamily="2" charset="2"/>
              </a:rPr>
              <a:t>Cancer Genomics: </a:t>
            </a:r>
            <a:r>
              <a:rPr lang="en-US" sz="2800" dirty="0" smtClean="0">
                <a:sym typeface="Wingdings" pitchFamily="2" charset="2"/>
              </a:rPr>
              <a:t>killer app?</a:t>
            </a:r>
          </a:p>
          <a:p>
            <a:pPr lvl="1"/>
            <a:r>
              <a:rPr lang="en-US" sz="2400" dirty="0" smtClean="0">
                <a:sym typeface="Wingdings" pitchFamily="2" charset="2"/>
              </a:rPr>
              <a:t>8M cases/year. Fundamentally genomic</a:t>
            </a:r>
          </a:p>
          <a:p>
            <a:pPr lvl="1"/>
            <a:r>
              <a:rPr lang="en-US" sz="2400" dirty="0" smtClean="0">
                <a:sym typeface="Wingdings" pitchFamily="2" charset="2"/>
              </a:rPr>
              <a:t>Blockbuster drugs: </a:t>
            </a:r>
            <a:r>
              <a:rPr lang="en-US" sz="2400" baseline="0" dirty="0" smtClean="0"/>
              <a:t>Herceptin, </a:t>
            </a:r>
            <a:r>
              <a:rPr lang="en-US" sz="2400" baseline="0" dirty="0" err="1" smtClean="0"/>
              <a:t>Gleevec</a:t>
            </a:r>
            <a:endParaRPr lang="en-US" sz="2400" baseline="0" dirty="0" smtClean="0"/>
          </a:p>
          <a:p>
            <a:pPr lvl="1"/>
            <a:r>
              <a:rPr lang="en-US" sz="2400" dirty="0" smtClean="0"/>
              <a:t>Cancer Genome Atlas: 5000 cases </a:t>
            </a:r>
            <a:r>
              <a:rPr lang="en-US" sz="2400" dirty="0" smtClean="0">
                <a:sym typeface="Wingdings" pitchFamily="2" charset="2"/>
              </a:rPr>
              <a:t> 25,000</a:t>
            </a:r>
            <a:endParaRPr lang="en-US" sz="2400" dirty="0"/>
          </a:p>
        </p:txBody>
      </p:sp>
      <p:pic>
        <p:nvPicPr>
          <p:cNvPr id="7170" name="Picture 2" descr="http://spectrum.ieee.org/image/177036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3001" y="228635"/>
            <a:ext cx="1737341" cy="1441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7290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smtClean="0">
                <a:solidFill>
                  <a:schemeClr val="accent2"/>
                </a:solidFill>
              </a:rPr>
              <a:t>Other Use cases (in CS speak)</a:t>
            </a:r>
          </a:p>
        </p:txBody>
      </p:sp>
      <p:sp>
        <p:nvSpPr>
          <p:cNvPr id="25603" name="Rectangle 3"/>
          <p:cNvSpPr>
            <a:spLocks noGrp="1" noChangeArrowheads="1"/>
          </p:cNvSpPr>
          <p:nvPr>
            <p:ph type="body" idx="1"/>
          </p:nvPr>
        </p:nvSpPr>
        <p:spPr/>
        <p:txBody>
          <a:bodyPr/>
          <a:lstStyle/>
          <a:p>
            <a:pPr eaLnBrk="1" hangingPunct="1">
              <a:lnSpc>
                <a:spcPct val="90000"/>
              </a:lnSpc>
            </a:pPr>
            <a:r>
              <a:rPr lang="en-US" sz="2800" dirty="0" smtClean="0"/>
              <a:t>1. Line 55 in both my programs. </a:t>
            </a:r>
            <a:r>
              <a:rPr lang="en-US" sz="2800" dirty="0" smtClean="0">
                <a:solidFill>
                  <a:srgbClr val="009900"/>
                </a:solidFill>
              </a:rPr>
              <a:t>Genotype</a:t>
            </a:r>
            <a:endParaRPr lang="en-US" sz="2800" dirty="0" smtClean="0"/>
          </a:p>
          <a:p>
            <a:pPr eaLnBrk="1" hangingPunct="1">
              <a:lnSpc>
                <a:spcPct val="90000"/>
              </a:lnSpc>
            </a:pPr>
            <a:r>
              <a:rPr lang="en-US" sz="2800" dirty="0" smtClean="0"/>
              <a:t>2. Any bugs in Function X of program </a:t>
            </a:r>
            <a:r>
              <a:rPr lang="en-US" sz="2800" dirty="0" smtClean="0">
                <a:solidFill>
                  <a:srgbClr val="009900"/>
                </a:solidFill>
              </a:rPr>
              <a:t>Mutation</a:t>
            </a:r>
            <a:endParaRPr lang="en-US" sz="2800" dirty="0" smtClean="0"/>
          </a:p>
          <a:p>
            <a:pPr eaLnBrk="1" hangingPunct="1">
              <a:lnSpc>
                <a:spcPct val="90000"/>
              </a:lnSpc>
            </a:pPr>
            <a:r>
              <a:rPr lang="en-US" sz="2800" dirty="0" smtClean="0"/>
              <a:t>3. Are some functions replicated? </a:t>
            </a:r>
            <a:r>
              <a:rPr lang="en-US" sz="2800" dirty="0" smtClean="0">
                <a:solidFill>
                  <a:srgbClr val="009900"/>
                </a:solidFill>
              </a:rPr>
              <a:t>Copy Number</a:t>
            </a:r>
            <a:endParaRPr lang="en-US" sz="2800" dirty="0" smtClean="0"/>
          </a:p>
          <a:p>
            <a:pPr eaLnBrk="1" hangingPunct="1">
              <a:lnSpc>
                <a:spcPct val="90000"/>
              </a:lnSpc>
            </a:pPr>
            <a:r>
              <a:rPr lang="en-US" sz="2800" dirty="0" smtClean="0"/>
              <a:t>4. Have some functions been inverted or other major structural change? </a:t>
            </a:r>
            <a:r>
              <a:rPr lang="en-US" sz="2800" dirty="0" smtClean="0">
                <a:solidFill>
                  <a:srgbClr val="009900"/>
                </a:solidFill>
              </a:rPr>
              <a:t>Inversions</a:t>
            </a:r>
            <a:endParaRPr lang="en-US" sz="2800" dirty="0" smtClean="0"/>
          </a:p>
          <a:p>
            <a:pPr eaLnBrk="1" hangingPunct="1">
              <a:lnSpc>
                <a:spcPct val="90000"/>
              </a:lnSpc>
            </a:pPr>
            <a:r>
              <a:rPr lang="en-US" sz="2800" dirty="0" smtClean="0"/>
              <a:t>5. Ascribe a set of lines of code to Mom </a:t>
            </a:r>
            <a:r>
              <a:rPr lang="en-US" sz="2800" dirty="0" err="1" smtClean="0"/>
              <a:t>vs</a:t>
            </a:r>
            <a:r>
              <a:rPr lang="en-US" sz="2800" dirty="0" smtClean="0"/>
              <a:t> Dad </a:t>
            </a:r>
            <a:r>
              <a:rPr lang="en-US" sz="2800" dirty="0" smtClean="0">
                <a:solidFill>
                  <a:srgbClr val="009900"/>
                </a:solidFill>
              </a:rPr>
              <a:t>Phasing/Haplotypes</a:t>
            </a:r>
            <a:endParaRPr lang="en-US" sz="2800" dirty="0" smtClean="0"/>
          </a:p>
          <a:p>
            <a:pPr eaLnBrk="1" hangingPunct="1">
              <a:lnSpc>
                <a:spcPct val="90000"/>
              </a:lnSpc>
            </a:pPr>
            <a:r>
              <a:rPr lang="en-US" sz="2800" dirty="0" smtClean="0"/>
              <a:t>6. Function X commented out? </a:t>
            </a:r>
            <a:r>
              <a:rPr lang="en-US" sz="2800" dirty="0" smtClean="0">
                <a:solidFill>
                  <a:srgbClr val="009900"/>
                </a:solidFill>
              </a:rPr>
              <a:t>Methylations</a:t>
            </a:r>
            <a:endParaRPr lang="en-US" sz="2800" dirty="0" smtClean="0"/>
          </a:p>
          <a:p>
            <a:pPr eaLnBrk="1" hangingPunct="1">
              <a:lnSpc>
                <a:spcPct val="90000"/>
              </a:lnSpc>
            </a:pPr>
            <a:r>
              <a:rPr lang="en-US" sz="2800" dirty="0" smtClean="0"/>
              <a:t>7.  (Run time) How often is Function X called? </a:t>
            </a:r>
            <a:r>
              <a:rPr lang="en-US" sz="2800" dirty="0" smtClean="0">
                <a:solidFill>
                  <a:srgbClr val="009900"/>
                </a:solidFill>
              </a:rPr>
              <a:t>RNA Transcript/Pathway Queries</a:t>
            </a:r>
            <a:endParaRPr lang="en-US" sz="2800" dirty="0" smtClean="0"/>
          </a:p>
          <a:p>
            <a:pPr eaLnBrk="1" hangingPunct="1">
              <a:lnSpc>
                <a:spcPct val="90000"/>
              </a:lnSpc>
            </a:pPr>
            <a:endParaRPr lang="en-US" sz="2800" dirty="0" smtClean="0"/>
          </a:p>
        </p:txBody>
      </p:sp>
      <p:sp>
        <p:nvSpPr>
          <p:cNvPr id="5" name="Rectangle 4"/>
          <p:cNvSpPr>
            <a:spLocks noChangeArrowheads="1"/>
          </p:cNvSpPr>
          <p:nvPr/>
        </p:nvSpPr>
        <p:spPr bwMode="auto">
          <a:xfrm>
            <a:off x="640123" y="6035049"/>
            <a:ext cx="7370092" cy="822951"/>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Gathered from Instrument Vendor</a:t>
            </a:r>
            <a:endParaRPr lang="en-US" sz="2800" b="1" dirty="0">
              <a:solidFill>
                <a:schemeClr val="bg1"/>
              </a:solidFill>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2011363" y="2697163"/>
            <a:ext cx="3161443"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Specification</a:t>
            </a:r>
            <a:endParaRPr lang="en-US" sz="4400" dirty="0">
              <a:solidFill>
                <a:schemeClr val="accent2"/>
              </a:solidFill>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smtClean="0">
                <a:solidFill>
                  <a:srgbClr val="0070C0"/>
                </a:solidFill>
              </a:rPr>
              <a:t>Argument for GQL and Layering </a:t>
            </a:r>
          </a:p>
        </p:txBody>
      </p:sp>
      <p:sp>
        <p:nvSpPr>
          <p:cNvPr id="30723" name="Rectangle 3"/>
          <p:cNvSpPr>
            <a:spLocks noGrp="1" noChangeArrowheads="1"/>
          </p:cNvSpPr>
          <p:nvPr>
            <p:ph type="body" idx="1"/>
          </p:nvPr>
        </p:nvSpPr>
        <p:spPr>
          <a:xfrm>
            <a:off x="457199" y="1600201"/>
            <a:ext cx="8412433" cy="4389092"/>
          </a:xfrm>
        </p:spPr>
        <p:txBody>
          <a:bodyPr/>
          <a:lstStyle/>
          <a:p>
            <a:pPr eaLnBrk="1" hangingPunct="1">
              <a:lnSpc>
                <a:spcPct val="80000"/>
              </a:lnSpc>
            </a:pPr>
            <a:r>
              <a:rPr lang="en-US" sz="2800" dirty="0" smtClean="0"/>
              <a:t>Huge data + </a:t>
            </a:r>
            <a:r>
              <a:rPr lang="en-US" sz="2800" dirty="0" err="1" smtClean="0"/>
              <a:t>msec</a:t>
            </a:r>
            <a:r>
              <a:rPr lang="en-US" sz="2800" dirty="0" smtClean="0"/>
              <a:t> access </a:t>
            </a:r>
            <a:r>
              <a:rPr lang="en-US" sz="2800" dirty="0" smtClean="0">
                <a:sym typeface="Wingdings" pitchFamily="2" charset="2"/>
              </a:rPr>
              <a:t></a:t>
            </a:r>
            <a:r>
              <a:rPr lang="en-US" sz="2800" dirty="0" smtClean="0"/>
              <a:t> return answers only </a:t>
            </a:r>
          </a:p>
          <a:p>
            <a:pPr eaLnBrk="1" hangingPunct="1">
              <a:lnSpc>
                <a:spcPct val="80000"/>
              </a:lnSpc>
            </a:pPr>
            <a:r>
              <a:rPr lang="en-US" sz="2800" dirty="0"/>
              <a:t>B</a:t>
            </a:r>
            <a:r>
              <a:rPr lang="en-US" sz="2800" dirty="0" smtClean="0"/>
              <a:t>iologists want raw Reads (evidence)</a:t>
            </a:r>
          </a:p>
          <a:p>
            <a:pPr eaLnBrk="1" hangingPunct="1">
              <a:lnSpc>
                <a:spcPct val="80000"/>
              </a:lnSpc>
            </a:pPr>
            <a:r>
              <a:rPr lang="en-US" sz="2800" dirty="0" smtClean="0"/>
              <a:t>Need at least Reads flanking a location (SNPs) and Reads mapped too far (Deletions)</a:t>
            </a:r>
          </a:p>
          <a:p>
            <a:pPr eaLnBrk="1" hangingPunct="1">
              <a:lnSpc>
                <a:spcPct val="80000"/>
              </a:lnSpc>
            </a:pPr>
            <a:r>
              <a:rPr lang="en-US" sz="2800" dirty="0" smtClean="0"/>
              <a:t>Changing evidence </a:t>
            </a:r>
            <a:r>
              <a:rPr lang="en-US" sz="2800" dirty="0" smtClean="0">
                <a:sym typeface="Wingdings" pitchFamily="2" charset="2"/>
              </a:rPr>
              <a:t></a:t>
            </a:r>
            <a:r>
              <a:rPr lang="en-US" sz="2800" dirty="0" smtClean="0"/>
              <a:t> retrieve Reads that match </a:t>
            </a:r>
            <a:r>
              <a:rPr lang="en-US" sz="2800" dirty="0" smtClean="0">
                <a:solidFill>
                  <a:srgbClr val="009900"/>
                </a:solidFill>
              </a:rPr>
              <a:t>general</a:t>
            </a:r>
            <a:r>
              <a:rPr lang="en-US" sz="2800" dirty="0" smtClean="0"/>
              <a:t> predicate: GQL on BAM</a:t>
            </a:r>
          </a:p>
          <a:p>
            <a:pPr eaLnBrk="1" hangingPunct="1">
              <a:lnSpc>
                <a:spcPct val="80000"/>
              </a:lnSpc>
            </a:pPr>
            <a:r>
              <a:rPr lang="en-US" sz="2800" dirty="0" smtClean="0"/>
              <a:t>GQL </a:t>
            </a:r>
            <a:r>
              <a:rPr lang="en-US" sz="2800" dirty="0"/>
              <a:t>I</a:t>
            </a:r>
            <a:r>
              <a:rPr lang="en-US" sz="2800" dirty="0" smtClean="0"/>
              <a:t>ntervals and interval join useful even for called variations: GQL on VCF</a:t>
            </a:r>
          </a:p>
          <a:p>
            <a:pPr eaLnBrk="1" hangingPunct="1">
              <a:lnSpc>
                <a:spcPct val="80000"/>
              </a:lnSpc>
            </a:pPr>
            <a:r>
              <a:rPr lang="en-US" sz="2800" dirty="0" smtClean="0"/>
              <a:t>Separate evidence (deterministic) and inference (probabilistic).   GQL gives clean API.</a:t>
            </a:r>
          </a:p>
          <a:p>
            <a:pPr eaLnBrk="1" hangingPunct="1">
              <a:lnSpc>
                <a:spcPct val="80000"/>
              </a:lnSpc>
            </a:pPr>
            <a:endParaRPr lang="en-US" sz="2800" dirty="0" smtClean="0"/>
          </a:p>
        </p:txBody>
      </p:sp>
    </p:spTree>
    <p:extLst>
      <p:ext uri="{BB962C8B-B14F-4D97-AF65-F5344CB8AC3E}">
        <p14:creationId xmlns:p14="http://schemas.microsoft.com/office/powerpoint/2010/main" val="36533292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66700" y="320074"/>
            <a:ext cx="8458200" cy="1096962"/>
          </a:xfrm>
        </p:spPr>
        <p:txBody>
          <a:bodyPr>
            <a:normAutofit/>
          </a:bodyPr>
          <a:lstStyle/>
          <a:p>
            <a:pPr eaLnBrk="1" hangingPunct="1">
              <a:defRPr/>
            </a:pPr>
            <a:r>
              <a:rPr lang="en-US" sz="4000" dirty="0" smtClean="0">
                <a:solidFill>
                  <a:srgbClr val="0070C0"/>
                </a:solidFill>
              </a:rPr>
              <a:t>Layering today</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781493661"/>
              </p:ext>
            </p:extLst>
          </p:nvPr>
        </p:nvGraphicFramePr>
        <p:xfrm>
          <a:off x="533400" y="1600200"/>
          <a:ext cx="3276600" cy="5018089"/>
        </p:xfrm>
        <a:graphic>
          <a:graphicData uri="http://schemas.openxmlformats.org/drawingml/2006/table">
            <a:tbl>
              <a:tblPr/>
              <a:tblGrid>
                <a:gridCol w="3276600"/>
              </a:tblGrid>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Application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Calibri" pitchFamily="34" charset="0"/>
                        </a:rPr>
                        <a:t>Inference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254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Evidence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619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Compression Layer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ndParaRP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cap="none" normalizeH="0" baseline="0" dirty="0" smtClean="0">
                          <a:ln>
                            <a:noFill/>
                          </a:ln>
                          <a:solidFill>
                            <a:schemeClr val="tx1"/>
                          </a:solidFill>
                          <a:effectLst/>
                          <a:latin typeface="Calibri" pitchFamily="34" charset="0"/>
                        </a:rPr>
                        <a:t>        Mapping</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448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Instrument Layer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chemeClr val="tx1"/>
                        </a:solidFill>
                        <a:effectLst/>
                        <a:latin typeface="Calibri" pitchFamily="34" charset="0"/>
                      </a:endParaRP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1763" name="Rectangle 4"/>
          <p:cNvSpPr>
            <a:spLocks noChangeArrowheads="1"/>
          </p:cNvSpPr>
          <p:nvPr/>
        </p:nvSpPr>
        <p:spPr bwMode="auto">
          <a:xfrm>
            <a:off x="3886200" y="5678488"/>
            <a:ext cx="30845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a:latin typeface="Calibri" pitchFamily="34" charset="0"/>
              </a:rPr>
              <a:t>Ex: Illumina, ABI, Roche, PacBio</a:t>
            </a:r>
          </a:p>
        </p:txBody>
      </p:sp>
      <p:sp>
        <p:nvSpPr>
          <p:cNvPr id="31765" name="Rectangle 6"/>
          <p:cNvSpPr>
            <a:spLocks noChangeArrowheads="1"/>
          </p:cNvSpPr>
          <p:nvPr/>
        </p:nvSpPr>
        <p:spPr bwMode="auto">
          <a:xfrm>
            <a:off x="4495800" y="2895600"/>
            <a:ext cx="39120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a:latin typeface="Calibri" pitchFamily="34" charset="0"/>
              </a:rPr>
              <a:t>Ex: </a:t>
            </a:r>
            <a:r>
              <a:rPr lang="en-US" i="1" dirty="0" err="1">
                <a:latin typeface="Calibri" pitchFamily="34" charset="0"/>
              </a:rPr>
              <a:t>SAMtools</a:t>
            </a:r>
            <a:r>
              <a:rPr lang="en-US" i="1" dirty="0">
                <a:latin typeface="Calibri" pitchFamily="34" charset="0"/>
              </a:rPr>
              <a:t>, </a:t>
            </a:r>
            <a:r>
              <a:rPr lang="en-US" i="1" dirty="0" smtClean="0">
                <a:latin typeface="Calibri" pitchFamily="34" charset="0"/>
              </a:rPr>
              <a:t>Callers, </a:t>
            </a:r>
            <a:r>
              <a:rPr lang="en-US" i="1" dirty="0">
                <a:latin typeface="Calibri" pitchFamily="34" charset="0"/>
              </a:rPr>
              <a:t>SV detection tools</a:t>
            </a:r>
          </a:p>
        </p:txBody>
      </p:sp>
      <p:sp>
        <p:nvSpPr>
          <p:cNvPr id="31767" name="Rectangle 8"/>
          <p:cNvSpPr>
            <a:spLocks noChangeArrowheads="1"/>
          </p:cNvSpPr>
          <p:nvPr/>
        </p:nvSpPr>
        <p:spPr bwMode="auto">
          <a:xfrm>
            <a:off x="3921125" y="4964113"/>
            <a:ext cx="22871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a:latin typeface="Calibri" pitchFamily="34" charset="0"/>
              </a:rPr>
              <a:t>Ex: MAQ, </a:t>
            </a:r>
            <a:r>
              <a:rPr lang="en-US" i="1" dirty="0" err="1">
                <a:latin typeface="Calibri" pitchFamily="34" charset="0"/>
              </a:rPr>
              <a:t>bwa</a:t>
            </a:r>
            <a:r>
              <a:rPr lang="en-US" i="1" dirty="0" smtClean="0">
                <a:latin typeface="Calibri" pitchFamily="34" charset="0"/>
              </a:rPr>
              <a:t>, SNAP…</a:t>
            </a:r>
            <a:endParaRPr lang="en-US" i="1" dirty="0">
              <a:latin typeface="Calibri" pitchFamily="34" charset="0"/>
            </a:endParaRPr>
          </a:p>
        </p:txBody>
      </p:sp>
      <p:sp>
        <p:nvSpPr>
          <p:cNvPr id="31768" name="Rectangle 9"/>
          <p:cNvSpPr>
            <a:spLocks noChangeArrowheads="1"/>
          </p:cNvSpPr>
          <p:nvPr/>
        </p:nvSpPr>
        <p:spPr bwMode="auto">
          <a:xfrm>
            <a:off x="4038599" y="1676401"/>
            <a:ext cx="50139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i="1" dirty="0">
                <a:latin typeface="Calibri" pitchFamily="34" charset="0"/>
              </a:rPr>
              <a:t>Ex: cancer </a:t>
            </a:r>
            <a:r>
              <a:rPr lang="en-US" i="1" dirty="0" smtClean="0">
                <a:latin typeface="Calibri" pitchFamily="34" charset="0"/>
              </a:rPr>
              <a:t>genomics, GWAS, pharmacogenomics</a:t>
            </a:r>
            <a:endParaRPr lang="en-US" i="1" dirty="0">
              <a:latin typeface="Calibri" pitchFamily="34" charset="0"/>
            </a:endParaRPr>
          </a:p>
        </p:txBody>
      </p:sp>
      <p:sp>
        <p:nvSpPr>
          <p:cNvPr id="11" name="Down Arrow 10"/>
          <p:cNvSpPr/>
          <p:nvPr/>
        </p:nvSpPr>
        <p:spPr>
          <a:xfrm>
            <a:off x="997171" y="2181809"/>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Down Arrow 11"/>
          <p:cNvSpPr/>
          <p:nvPr/>
        </p:nvSpPr>
        <p:spPr>
          <a:xfrm>
            <a:off x="1737391" y="3011422"/>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1737391" y="3962400"/>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882871" y="5562600"/>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extBox 5"/>
          <p:cNvSpPr txBox="1"/>
          <p:nvPr/>
        </p:nvSpPr>
        <p:spPr>
          <a:xfrm>
            <a:off x="1965991" y="2788927"/>
            <a:ext cx="1548244" cy="369332"/>
          </a:xfrm>
          <a:prstGeom prst="rect">
            <a:avLst/>
          </a:prstGeom>
          <a:noFill/>
        </p:spPr>
        <p:txBody>
          <a:bodyPr wrap="none" rtlCol="0">
            <a:spAutoFit/>
          </a:bodyPr>
          <a:lstStyle/>
          <a:p>
            <a:r>
              <a:rPr lang="en-US" dirty="0" smtClean="0">
                <a:solidFill>
                  <a:srgbClr val="009900"/>
                </a:solidFill>
              </a:rPr>
              <a:t>GQL on BAM</a:t>
            </a:r>
            <a:endParaRPr lang="en-US" dirty="0">
              <a:solidFill>
                <a:srgbClr val="009900"/>
              </a:solidFill>
            </a:endParaRPr>
          </a:p>
        </p:txBody>
      </p:sp>
      <p:sp>
        <p:nvSpPr>
          <p:cNvPr id="3" name="Rectangle 2"/>
          <p:cNvSpPr/>
          <p:nvPr/>
        </p:nvSpPr>
        <p:spPr>
          <a:xfrm>
            <a:off x="475550" y="2410409"/>
            <a:ext cx="3383243" cy="2442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n-US" dirty="0"/>
          </a:p>
        </p:txBody>
      </p:sp>
      <p:sp>
        <p:nvSpPr>
          <p:cNvPr id="5" name="TextBox 4"/>
          <p:cNvSpPr txBox="1"/>
          <p:nvPr/>
        </p:nvSpPr>
        <p:spPr>
          <a:xfrm>
            <a:off x="997171" y="3125722"/>
            <a:ext cx="2340000" cy="800219"/>
          </a:xfrm>
          <a:prstGeom prst="rect">
            <a:avLst/>
          </a:prstGeom>
          <a:noFill/>
        </p:spPr>
        <p:txBody>
          <a:bodyPr wrap="none" rtlCol="0">
            <a:spAutoFit/>
          </a:bodyPr>
          <a:lstStyle/>
          <a:p>
            <a:pPr lvl="0"/>
            <a:r>
              <a:rPr lang="en-US" sz="2800" b="1" dirty="0" smtClean="0">
                <a:latin typeface="Calibri" pitchFamily="34" charset="0"/>
              </a:rPr>
              <a:t>Variant Calling</a:t>
            </a:r>
            <a:endParaRPr lang="en-US" sz="2800" b="1" dirty="0">
              <a:latin typeface="Calibri" pitchFamily="34" charset="0"/>
            </a:endParaRPr>
          </a:p>
          <a:p>
            <a:endParaRPr lang="en-US" dirty="0"/>
          </a:p>
        </p:txBody>
      </p:sp>
      <p:sp>
        <p:nvSpPr>
          <p:cNvPr id="19" name="TextBox 18"/>
          <p:cNvSpPr txBox="1"/>
          <p:nvPr/>
        </p:nvSpPr>
        <p:spPr>
          <a:xfrm>
            <a:off x="1280196" y="2033275"/>
            <a:ext cx="2441694" cy="369332"/>
          </a:xfrm>
          <a:prstGeom prst="rect">
            <a:avLst/>
          </a:prstGeom>
          <a:noFill/>
        </p:spPr>
        <p:txBody>
          <a:bodyPr wrap="none" rtlCol="0">
            <a:spAutoFit/>
          </a:bodyPr>
          <a:lstStyle/>
          <a:p>
            <a:r>
              <a:rPr lang="en-US" dirty="0" smtClean="0">
                <a:solidFill>
                  <a:srgbClr val="0070C0"/>
                </a:solidFill>
              </a:rPr>
              <a:t>All variations, VCF file</a:t>
            </a:r>
            <a:endParaRPr lang="en-US" dirty="0">
              <a:solidFill>
                <a:srgbClr val="0070C0"/>
              </a:solidFill>
            </a:endParaRPr>
          </a:p>
        </p:txBody>
      </p:sp>
      <p:sp>
        <p:nvSpPr>
          <p:cNvPr id="14" name="Down Arrow 13"/>
          <p:cNvSpPr/>
          <p:nvPr/>
        </p:nvSpPr>
        <p:spPr>
          <a:xfrm>
            <a:off x="882871" y="4678486"/>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TextBox 20"/>
          <p:cNvSpPr txBox="1"/>
          <p:nvPr/>
        </p:nvSpPr>
        <p:spPr>
          <a:xfrm>
            <a:off x="1225789" y="4493820"/>
            <a:ext cx="2159566" cy="369332"/>
          </a:xfrm>
          <a:prstGeom prst="rect">
            <a:avLst/>
          </a:prstGeom>
          <a:noFill/>
        </p:spPr>
        <p:txBody>
          <a:bodyPr wrap="none" rtlCol="0">
            <a:spAutoFit/>
          </a:bodyPr>
          <a:lstStyle/>
          <a:p>
            <a:r>
              <a:rPr lang="en-US" dirty="0" smtClean="0">
                <a:solidFill>
                  <a:srgbClr val="0070C0"/>
                </a:solidFill>
              </a:rPr>
              <a:t>All Reads, BAM file</a:t>
            </a:r>
            <a:endParaRPr lang="en-US" dirty="0">
              <a:solidFill>
                <a:srgbClr val="0070C0"/>
              </a:solidFill>
            </a:endParaRPr>
          </a:p>
        </p:txBody>
      </p:sp>
      <p:sp>
        <p:nvSpPr>
          <p:cNvPr id="22" name="TextBox 21"/>
          <p:cNvSpPr txBox="1"/>
          <p:nvPr/>
        </p:nvSpPr>
        <p:spPr>
          <a:xfrm>
            <a:off x="1225771" y="5377934"/>
            <a:ext cx="2565767" cy="369332"/>
          </a:xfrm>
          <a:prstGeom prst="rect">
            <a:avLst/>
          </a:prstGeom>
          <a:noFill/>
        </p:spPr>
        <p:txBody>
          <a:bodyPr wrap="none" rtlCol="0">
            <a:spAutoFit/>
          </a:bodyPr>
          <a:lstStyle/>
          <a:p>
            <a:r>
              <a:rPr lang="en-US" dirty="0" smtClean="0">
                <a:solidFill>
                  <a:srgbClr val="0070C0"/>
                </a:solidFill>
              </a:rPr>
              <a:t>Raw Reads, FASTA file</a:t>
            </a:r>
            <a:endParaRPr lang="en-US" dirty="0">
              <a:solidFill>
                <a:srgbClr val="0070C0"/>
              </a:solidFill>
            </a:endParaRPr>
          </a:p>
        </p:txBody>
      </p:sp>
    </p:spTree>
    <p:extLst>
      <p:ext uri="{BB962C8B-B14F-4D97-AF65-F5344CB8AC3E}">
        <p14:creationId xmlns:p14="http://schemas.microsoft.com/office/powerpoint/2010/main" val="360342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fade">
                                      <p:cBhvr>
                                        <p:cTn id="14" dur="1000"/>
                                        <p:tgtEl>
                                          <p:spTgt spid="19"/>
                                        </p:tgtEl>
                                      </p:cBhvr>
                                    </p:animEffect>
                                    <p:anim calcmode="lin" valueType="num">
                                      <p:cBhvr>
                                        <p:cTn id="15" dur="1000" fill="hold"/>
                                        <p:tgtEl>
                                          <p:spTgt spid="19"/>
                                        </p:tgtEl>
                                        <p:attrNameLst>
                                          <p:attrName>ppt_x</p:attrName>
                                        </p:attrNameLst>
                                      </p:cBhvr>
                                      <p:tavLst>
                                        <p:tav tm="0">
                                          <p:val>
                                            <p:strVal val="#ppt_x"/>
                                          </p:val>
                                        </p:tav>
                                        <p:tav tm="100000">
                                          <p:val>
                                            <p:strVal val="#ppt_x"/>
                                          </p:val>
                                        </p:tav>
                                      </p:tavLst>
                                    </p:anim>
                                    <p:anim calcmode="lin" valueType="num">
                                      <p:cBhvr>
                                        <p:cTn id="1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000"/>
                                        <p:tgtEl>
                                          <p:spTgt spid="22"/>
                                        </p:tgtEl>
                                      </p:cBhvr>
                                    </p:animEffect>
                                    <p:anim calcmode="lin" valueType="num">
                                      <p:cBhvr>
                                        <p:cTn id="29" dur="1000" fill="hold"/>
                                        <p:tgtEl>
                                          <p:spTgt spid="22"/>
                                        </p:tgtEl>
                                        <p:attrNameLst>
                                          <p:attrName>ppt_x</p:attrName>
                                        </p:attrNameLst>
                                      </p:cBhvr>
                                      <p:tavLst>
                                        <p:tav tm="0">
                                          <p:val>
                                            <p:strVal val="#ppt_x"/>
                                          </p:val>
                                        </p:tav>
                                        <p:tav tm="100000">
                                          <p:val>
                                            <p:strVal val="#ppt_x"/>
                                          </p:val>
                                        </p:tav>
                                      </p:tavLst>
                                    </p:anim>
                                    <p:anim calcmode="lin" valueType="num">
                                      <p:cBhvr>
                                        <p:cTn id="3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66700" y="320074"/>
            <a:ext cx="8458200" cy="1096962"/>
          </a:xfrm>
        </p:spPr>
        <p:txBody>
          <a:bodyPr>
            <a:normAutofit/>
          </a:bodyPr>
          <a:lstStyle/>
          <a:p>
            <a:pPr eaLnBrk="1" hangingPunct="1">
              <a:defRPr/>
            </a:pPr>
            <a:r>
              <a:rPr lang="en-US" sz="4000" dirty="0" smtClean="0">
                <a:solidFill>
                  <a:srgbClr val="0070C0"/>
                </a:solidFill>
              </a:rPr>
              <a:t>Idea 1: Split Evidence and Inference</a:t>
            </a: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548527209"/>
              </p:ext>
            </p:extLst>
          </p:nvPr>
        </p:nvGraphicFramePr>
        <p:xfrm>
          <a:off x="533400" y="1600200"/>
          <a:ext cx="3276600" cy="5018089"/>
        </p:xfrm>
        <a:graphic>
          <a:graphicData uri="http://schemas.openxmlformats.org/drawingml/2006/table">
            <a:tbl>
              <a:tblPr/>
              <a:tblGrid>
                <a:gridCol w="3276600"/>
              </a:tblGrid>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Application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Inference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254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Evidence  layer</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619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Compression Layer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ndParaRP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76194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Mapping</a:t>
                      </a: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448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rPr>
                        <a:t>   Instrument Layer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chemeClr val="tx1"/>
                        </a:solidFill>
                        <a:effectLst/>
                        <a:latin typeface="Calibri" pitchFamily="34" charset="0"/>
                      </a:endParaRPr>
                    </a:p>
                  </a:txBody>
                  <a:tcPr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1764" name="Rectangle 5"/>
          <p:cNvSpPr>
            <a:spLocks noChangeArrowheads="1"/>
          </p:cNvSpPr>
          <p:nvPr/>
        </p:nvSpPr>
        <p:spPr bwMode="auto">
          <a:xfrm>
            <a:off x="3886200" y="4267200"/>
            <a:ext cx="477765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a:latin typeface="Calibri" pitchFamily="34" charset="0"/>
              </a:rPr>
              <a:t> </a:t>
            </a:r>
            <a:r>
              <a:rPr lang="en-US" i="1" dirty="0" smtClean="0">
                <a:latin typeface="Calibri" pitchFamily="34" charset="0"/>
              </a:rPr>
              <a:t>       Add compression via </a:t>
            </a:r>
            <a:r>
              <a:rPr lang="en-US" i="1" dirty="0" err="1" smtClean="0">
                <a:latin typeface="Calibri" pitchFamily="34" charset="0"/>
              </a:rPr>
              <a:t>SlimGene</a:t>
            </a:r>
            <a:r>
              <a:rPr lang="en-US" i="1" dirty="0">
                <a:latin typeface="Calibri" pitchFamily="34" charset="0"/>
              </a:rPr>
              <a:t>, </a:t>
            </a:r>
            <a:r>
              <a:rPr lang="en-US" i="1" dirty="0" smtClean="0">
                <a:latin typeface="Calibri" pitchFamily="34" charset="0"/>
              </a:rPr>
              <a:t>BAM, CRAM</a:t>
            </a:r>
            <a:endParaRPr lang="en-US" i="1" dirty="0">
              <a:latin typeface="Calibri" pitchFamily="34" charset="0"/>
            </a:endParaRPr>
          </a:p>
        </p:txBody>
      </p:sp>
      <p:sp>
        <p:nvSpPr>
          <p:cNvPr id="8" name="Right Brace 7"/>
          <p:cNvSpPr/>
          <p:nvPr/>
        </p:nvSpPr>
        <p:spPr>
          <a:xfrm>
            <a:off x="3963924" y="2173222"/>
            <a:ext cx="381000" cy="2133600"/>
          </a:xfrm>
          <a:prstGeom prst="rightBrace">
            <a:avLst>
              <a:gd name="adj1" fmla="val 8333"/>
              <a:gd name="adj2" fmla="val 41375"/>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Down Arrow 10"/>
          <p:cNvSpPr/>
          <p:nvPr/>
        </p:nvSpPr>
        <p:spPr>
          <a:xfrm>
            <a:off x="914440" y="2243588"/>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Down Arrow 11"/>
          <p:cNvSpPr/>
          <p:nvPr/>
        </p:nvSpPr>
        <p:spPr>
          <a:xfrm>
            <a:off x="877864" y="2971805"/>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877864" y="3962400"/>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832175" y="4800600"/>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823031" y="5562600"/>
            <a:ext cx="228600" cy="228600"/>
          </a:xfrm>
          <a:prstGeom prst="downArrow">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TextBox 16"/>
          <p:cNvSpPr txBox="1"/>
          <p:nvPr/>
        </p:nvSpPr>
        <p:spPr>
          <a:xfrm>
            <a:off x="1085024" y="1992864"/>
            <a:ext cx="2834943" cy="369332"/>
          </a:xfrm>
          <a:prstGeom prst="rect">
            <a:avLst/>
          </a:prstGeom>
          <a:noFill/>
        </p:spPr>
        <p:txBody>
          <a:bodyPr wrap="none" rtlCol="0">
            <a:spAutoFit/>
          </a:bodyPr>
          <a:lstStyle/>
          <a:p>
            <a:r>
              <a:rPr lang="en-US" dirty="0" smtClean="0">
                <a:solidFill>
                  <a:srgbClr val="009900"/>
                </a:solidFill>
              </a:rPr>
              <a:t>Selected Variants by GQL</a:t>
            </a:r>
            <a:endParaRPr lang="en-US" dirty="0">
              <a:solidFill>
                <a:srgbClr val="009900"/>
              </a:solidFill>
            </a:endParaRPr>
          </a:p>
        </p:txBody>
      </p:sp>
      <p:sp>
        <p:nvSpPr>
          <p:cNvPr id="19" name="TextBox 18"/>
          <p:cNvSpPr txBox="1"/>
          <p:nvPr/>
        </p:nvSpPr>
        <p:spPr>
          <a:xfrm>
            <a:off x="1148927" y="2770894"/>
            <a:ext cx="2672526" cy="369332"/>
          </a:xfrm>
          <a:prstGeom prst="rect">
            <a:avLst/>
          </a:prstGeom>
          <a:noFill/>
        </p:spPr>
        <p:txBody>
          <a:bodyPr wrap="none" rtlCol="0">
            <a:spAutoFit/>
          </a:bodyPr>
          <a:lstStyle/>
          <a:p>
            <a:r>
              <a:rPr lang="en-US" dirty="0" smtClean="0">
                <a:solidFill>
                  <a:srgbClr val="009900"/>
                </a:solidFill>
              </a:rPr>
              <a:t>Selected Reads by GQL</a:t>
            </a:r>
            <a:endParaRPr lang="en-US" dirty="0">
              <a:solidFill>
                <a:srgbClr val="009900"/>
              </a:solidFill>
            </a:endParaRPr>
          </a:p>
        </p:txBody>
      </p:sp>
      <p:sp>
        <p:nvSpPr>
          <p:cNvPr id="3" name="Rectangle 2"/>
          <p:cNvSpPr/>
          <p:nvPr/>
        </p:nvSpPr>
        <p:spPr>
          <a:xfrm>
            <a:off x="548684" y="2362196"/>
            <a:ext cx="3291804" cy="778030"/>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48684" y="3140226"/>
            <a:ext cx="3291804" cy="93647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48684" y="4076700"/>
            <a:ext cx="3291804" cy="838200"/>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
          <p:cNvSpPr>
            <a:spLocks noChangeArrowheads="1"/>
          </p:cNvSpPr>
          <p:nvPr/>
        </p:nvSpPr>
        <p:spPr bwMode="auto">
          <a:xfrm>
            <a:off x="4495800" y="2895600"/>
            <a:ext cx="34106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smtClean="0">
                <a:latin typeface="Calibri" pitchFamily="34" charset="0"/>
              </a:rPr>
              <a:t>Split Variant callers into two layers</a:t>
            </a:r>
            <a:endParaRPr lang="en-US" i="1" dirty="0">
              <a:latin typeface="Calibri" pitchFamily="34" charset="0"/>
            </a:endParaRPr>
          </a:p>
        </p:txBody>
      </p:sp>
      <p:sp>
        <p:nvSpPr>
          <p:cNvPr id="25" name="Rectangle 6"/>
          <p:cNvSpPr>
            <a:spLocks noChangeArrowheads="1"/>
          </p:cNvSpPr>
          <p:nvPr/>
        </p:nvSpPr>
        <p:spPr bwMode="auto">
          <a:xfrm>
            <a:off x="4569688" y="3593068"/>
            <a:ext cx="31855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smtClean="0">
                <a:solidFill>
                  <a:srgbClr val="0070C0"/>
                </a:solidFill>
                <a:latin typeface="Calibri" pitchFamily="34" charset="0"/>
              </a:rPr>
              <a:t>Deterministic</a:t>
            </a:r>
            <a:r>
              <a:rPr lang="en-US" i="1" dirty="0" smtClean="0">
                <a:latin typeface="Calibri" pitchFamily="34" charset="0"/>
              </a:rPr>
              <a:t>: storage, retrieval </a:t>
            </a:r>
            <a:endParaRPr lang="en-US" i="1" dirty="0">
              <a:latin typeface="Calibri" pitchFamily="34" charset="0"/>
            </a:endParaRPr>
          </a:p>
        </p:txBody>
      </p:sp>
      <p:sp>
        <p:nvSpPr>
          <p:cNvPr id="26" name="Rectangle 6"/>
          <p:cNvSpPr>
            <a:spLocks noChangeArrowheads="1"/>
          </p:cNvSpPr>
          <p:nvPr/>
        </p:nvSpPr>
        <p:spPr bwMode="auto">
          <a:xfrm>
            <a:off x="4540928" y="2398252"/>
            <a:ext cx="383175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i="1" dirty="0" smtClean="0">
                <a:solidFill>
                  <a:srgbClr val="0070C0"/>
                </a:solidFill>
                <a:latin typeface="Calibri" pitchFamily="34" charset="0"/>
              </a:rPr>
              <a:t>Probabilistic</a:t>
            </a:r>
            <a:r>
              <a:rPr lang="en-US" i="1" dirty="0" smtClean="0">
                <a:latin typeface="Calibri" pitchFamily="34" charset="0"/>
              </a:rPr>
              <a:t>: Bayesian, </a:t>
            </a:r>
            <a:r>
              <a:rPr lang="en-US" i="1" dirty="0" err="1" smtClean="0">
                <a:latin typeface="Calibri" pitchFamily="34" charset="0"/>
              </a:rPr>
              <a:t>Frequentist</a:t>
            </a:r>
            <a:r>
              <a:rPr lang="en-US" i="1" dirty="0" smtClean="0">
                <a:latin typeface="Calibri" pitchFamily="34" charset="0"/>
              </a:rPr>
              <a:t> etc.</a:t>
            </a:r>
            <a:endParaRPr lang="en-US" i="1" dirty="0">
              <a:latin typeface="Calibri" pitchFamily="34" charset="0"/>
            </a:endParaRPr>
          </a:p>
        </p:txBody>
      </p:sp>
    </p:spTree>
    <p:extLst>
      <p:ext uri="{BB962C8B-B14F-4D97-AF65-F5344CB8AC3E}">
        <p14:creationId xmlns:p14="http://schemas.microsoft.com/office/powerpoint/2010/main" val="360342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fade">
                                      <p:cBhvr>
                                        <p:cTn id="14" dur="1000"/>
                                        <p:tgtEl>
                                          <p:spTgt spid="19"/>
                                        </p:tgtEl>
                                      </p:cBhvr>
                                    </p:animEffect>
                                    <p:anim calcmode="lin" valueType="num">
                                      <p:cBhvr>
                                        <p:cTn id="15" dur="1000" fill="hold"/>
                                        <p:tgtEl>
                                          <p:spTgt spid="19"/>
                                        </p:tgtEl>
                                        <p:attrNameLst>
                                          <p:attrName>ppt_x</p:attrName>
                                        </p:attrNameLst>
                                      </p:cBhvr>
                                      <p:tavLst>
                                        <p:tav tm="0">
                                          <p:val>
                                            <p:strVal val="#ppt_x"/>
                                          </p:val>
                                        </p:tav>
                                        <p:tav tm="100000">
                                          <p:val>
                                            <p:strVal val="#ppt_x"/>
                                          </p:val>
                                        </p:tav>
                                      </p:tavLst>
                                    </p:anim>
                                    <p:anim calcmode="lin" valueType="num">
                                      <p:cBhvr>
                                        <p:cTn id="1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cylind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59207" y="4080924"/>
            <a:ext cx="1350963"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2"/>
          <p:cNvSpPr>
            <a:spLocks noGrp="1"/>
          </p:cNvSpPr>
          <p:nvPr>
            <p:ph type="title" idx="4294967295"/>
          </p:nvPr>
        </p:nvSpPr>
        <p:spPr/>
        <p:txBody>
          <a:bodyPr/>
          <a:lstStyle/>
          <a:p>
            <a:pPr eaLnBrk="1" hangingPunct="1"/>
            <a:r>
              <a:rPr lang="en-US" dirty="0" smtClean="0">
                <a:solidFill>
                  <a:srgbClr val="0070C0"/>
                </a:solidFill>
              </a:rPr>
              <a:t>Cloud Based Genome Analysis</a:t>
            </a:r>
          </a:p>
        </p:txBody>
      </p:sp>
      <p:sp>
        <p:nvSpPr>
          <p:cNvPr id="29700" name="Rectangle 3"/>
          <p:cNvSpPr>
            <a:spLocks noGrp="1"/>
          </p:cNvSpPr>
          <p:nvPr>
            <p:ph type="body" idx="4294967295"/>
          </p:nvPr>
        </p:nvSpPr>
        <p:spPr>
          <a:xfrm>
            <a:off x="274367" y="1301753"/>
            <a:ext cx="8229600" cy="4525962"/>
          </a:xfrm>
        </p:spPr>
        <p:txBody>
          <a:bodyPr/>
          <a:lstStyle/>
          <a:p>
            <a:pPr eaLnBrk="1" hangingPunct="1"/>
            <a:r>
              <a:rPr lang="en-US" sz="2800" dirty="0" smtClean="0"/>
              <a:t>Can implement Inference Layer in workstation and use GQL to query Evidence Layer in cloud.</a:t>
            </a:r>
          </a:p>
          <a:p>
            <a:pPr eaLnBrk="1" hangingPunct="1"/>
            <a:r>
              <a:rPr lang="en-US" sz="2800" dirty="0" smtClean="0"/>
              <a:t>Can also implement Inference in Cloud and have apps use GQL/VCF to query cloud</a:t>
            </a:r>
          </a:p>
          <a:p>
            <a:pPr eaLnBrk="1" hangingPunct="1"/>
            <a:endParaRPr lang="en-US" dirty="0" smtClean="0"/>
          </a:p>
        </p:txBody>
      </p:sp>
      <p:pic>
        <p:nvPicPr>
          <p:cNvPr id="29701" name="Picture 6" descr="cartoon_cloud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28560"/>
            <a:ext cx="11239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7" descr="cartoon_cloud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4657" y="3711037"/>
            <a:ext cx="310515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9" descr="See full size imag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7567" y="4323812"/>
            <a:ext cx="10096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Text Box 6"/>
          <p:cNvSpPr txBox="1">
            <a:spLocks noChangeArrowheads="1"/>
          </p:cNvSpPr>
          <p:nvPr/>
        </p:nvSpPr>
        <p:spPr bwMode="auto">
          <a:xfrm>
            <a:off x="5716827" y="3374524"/>
            <a:ext cx="276710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  Stored </a:t>
            </a:r>
            <a:r>
              <a:rPr lang="en-US" sz="2400" dirty="0"/>
              <a:t>Genomes,</a:t>
            </a:r>
          </a:p>
          <a:p>
            <a:pPr eaLnBrk="1" hangingPunct="1"/>
            <a:r>
              <a:rPr lang="en-US" sz="2400" dirty="0"/>
              <a:t>            ( EL)</a:t>
            </a:r>
          </a:p>
        </p:txBody>
      </p:sp>
      <p:pic>
        <p:nvPicPr>
          <p:cNvPr id="29705" name="Picture 12" descr="See full size image">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92095" y="5638479"/>
            <a:ext cx="10477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6" name="Text Box 7"/>
          <p:cNvSpPr txBox="1">
            <a:spLocks noChangeArrowheads="1"/>
          </p:cNvSpPr>
          <p:nvPr/>
        </p:nvSpPr>
        <p:spPr bwMode="auto">
          <a:xfrm>
            <a:off x="1803761" y="3492815"/>
            <a:ext cx="302441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Calling, Visualization</a:t>
            </a:r>
            <a:endParaRPr lang="en-US" sz="2400" dirty="0"/>
          </a:p>
          <a:p>
            <a:pPr eaLnBrk="1" hangingPunct="1"/>
            <a:r>
              <a:rPr lang="en-US" sz="2400" dirty="0"/>
              <a:t>     </a:t>
            </a:r>
            <a:r>
              <a:rPr lang="en-US" sz="2400" dirty="0" smtClean="0"/>
              <a:t>           </a:t>
            </a:r>
            <a:r>
              <a:rPr lang="en-US" sz="2400" dirty="0"/>
              <a:t>(IL)</a:t>
            </a:r>
          </a:p>
        </p:txBody>
      </p:sp>
      <p:sp>
        <p:nvSpPr>
          <p:cNvPr id="29707" name="Text Box 7"/>
          <p:cNvSpPr txBox="1">
            <a:spLocks noChangeArrowheads="1"/>
          </p:cNvSpPr>
          <p:nvPr/>
        </p:nvSpPr>
        <p:spPr bwMode="auto">
          <a:xfrm>
            <a:off x="4754292" y="5589049"/>
            <a:ext cx="27955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SP3 Gene Deletion</a:t>
            </a:r>
          </a:p>
        </p:txBody>
      </p:sp>
      <p:sp>
        <p:nvSpPr>
          <p:cNvPr id="29708" name="Line 20"/>
          <p:cNvSpPr>
            <a:spLocks noChangeShapeType="1"/>
          </p:cNvSpPr>
          <p:nvPr/>
        </p:nvSpPr>
        <p:spPr bwMode="auto">
          <a:xfrm>
            <a:off x="2974657" y="5440363"/>
            <a:ext cx="34750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9" name="Line 21"/>
          <p:cNvSpPr>
            <a:spLocks noChangeShapeType="1"/>
          </p:cNvSpPr>
          <p:nvPr/>
        </p:nvSpPr>
        <p:spPr bwMode="auto">
          <a:xfrm flipH="1">
            <a:off x="3523932" y="5452845"/>
            <a:ext cx="3565525" cy="7318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0070" name="Line 22"/>
          <p:cNvSpPr>
            <a:spLocks noChangeShapeType="1"/>
          </p:cNvSpPr>
          <p:nvPr/>
        </p:nvSpPr>
        <p:spPr bwMode="auto">
          <a:xfrm>
            <a:off x="2974657" y="5622925"/>
            <a:ext cx="33845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11" name="Text Box 7"/>
          <p:cNvSpPr txBox="1">
            <a:spLocks noChangeArrowheads="1"/>
          </p:cNvSpPr>
          <p:nvPr/>
        </p:nvSpPr>
        <p:spPr bwMode="auto">
          <a:xfrm>
            <a:off x="3075868" y="4874891"/>
            <a:ext cx="27447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Cancer Mutations?</a:t>
            </a:r>
          </a:p>
        </p:txBody>
      </p:sp>
      <p:sp>
        <p:nvSpPr>
          <p:cNvPr id="130072" name="Text Box 7"/>
          <p:cNvSpPr txBox="1">
            <a:spLocks noChangeArrowheads="1"/>
          </p:cNvSpPr>
          <p:nvPr/>
        </p:nvSpPr>
        <p:spPr bwMode="auto">
          <a:xfrm>
            <a:off x="3066732" y="5268695"/>
            <a:ext cx="1609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Evidence?</a:t>
            </a:r>
          </a:p>
        </p:txBody>
      </p:sp>
    </p:spTree>
    <p:extLst>
      <p:ext uri="{BB962C8B-B14F-4D97-AF65-F5344CB8AC3E}">
        <p14:creationId xmlns:p14="http://schemas.microsoft.com/office/powerpoint/2010/main" val="32902287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0072"/>
                                        </p:tgtEl>
                                        <p:attrNameLst>
                                          <p:attrName>style.visibility</p:attrName>
                                        </p:attrNameLst>
                                      </p:cBhvr>
                                      <p:to>
                                        <p:strVal val="visible"/>
                                      </p:to>
                                    </p:set>
                                    <p:anim calcmode="lin" valueType="num">
                                      <p:cBhvr additive="base">
                                        <p:cTn id="7" dur="500" fill="hold"/>
                                        <p:tgtEl>
                                          <p:spTgt spid="130072"/>
                                        </p:tgtEl>
                                        <p:attrNameLst>
                                          <p:attrName>ppt_x</p:attrName>
                                        </p:attrNameLst>
                                      </p:cBhvr>
                                      <p:tavLst>
                                        <p:tav tm="0">
                                          <p:val>
                                            <p:strVal val="#ppt_x"/>
                                          </p:val>
                                        </p:tav>
                                        <p:tav tm="100000">
                                          <p:val>
                                            <p:strVal val="#ppt_x"/>
                                          </p:val>
                                        </p:tav>
                                      </p:tavLst>
                                    </p:anim>
                                    <p:anim calcmode="lin" valueType="num">
                                      <p:cBhvr additive="base">
                                        <p:cTn id="8" dur="500" fill="hold"/>
                                        <p:tgtEl>
                                          <p:spTgt spid="13007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0070"/>
                                        </p:tgtEl>
                                        <p:attrNameLst>
                                          <p:attrName>style.visibility</p:attrName>
                                        </p:attrNameLst>
                                      </p:cBhvr>
                                      <p:to>
                                        <p:strVal val="visible"/>
                                      </p:to>
                                    </p:set>
                                    <p:anim calcmode="lin" valueType="num">
                                      <p:cBhvr additive="base">
                                        <p:cTn id="11" dur="500" fill="hold"/>
                                        <p:tgtEl>
                                          <p:spTgt spid="130070"/>
                                        </p:tgtEl>
                                        <p:attrNameLst>
                                          <p:attrName>ppt_x</p:attrName>
                                        </p:attrNameLst>
                                      </p:cBhvr>
                                      <p:tavLst>
                                        <p:tav tm="0">
                                          <p:val>
                                            <p:strVal val="#ppt_x"/>
                                          </p:val>
                                        </p:tav>
                                        <p:tav tm="100000">
                                          <p:val>
                                            <p:strVal val="#ppt_x"/>
                                          </p:val>
                                        </p:tav>
                                      </p:tavLst>
                                    </p:anim>
                                    <p:anim calcmode="lin" valueType="num">
                                      <p:cBhvr additive="base">
                                        <p:cTn id="12" dur="500" fill="hold"/>
                                        <p:tgtEl>
                                          <p:spTgt spid="1300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70" grpId="0" animBg="1"/>
      <p:bldP spid="13007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hape 58"/>
          <p:cNvSpPr>
            <a:spLocks noGrp="1"/>
          </p:cNvSpPr>
          <p:nvPr>
            <p:ph type="title"/>
          </p:nvPr>
        </p:nvSpPr>
        <p:spPr>
          <a:xfrm>
            <a:off x="457245" y="366635"/>
            <a:ext cx="8229600" cy="861744"/>
          </a:xfrm>
        </p:spPr>
        <p:txBody>
          <a:bodyPr lIns="91425" tIns="91425" rIns="91425" bIns="91425" anchor="b">
            <a:spAutoFit/>
          </a:bodyPr>
          <a:lstStyle/>
          <a:p>
            <a:r>
              <a:rPr lang="en-US" dirty="0" smtClean="0">
                <a:solidFill>
                  <a:srgbClr val="0070C0"/>
                </a:solidFill>
              </a:rPr>
              <a:t>GQL Table Schemas</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2862397367"/>
              </p:ext>
            </p:extLst>
          </p:nvPr>
        </p:nvGraphicFramePr>
        <p:xfrm>
          <a:off x="4419599" y="1143025"/>
          <a:ext cx="3901399" cy="1737341"/>
        </p:xfrm>
        <a:graphic>
          <a:graphicData uri="http://schemas.openxmlformats.org/drawingml/2006/table">
            <a:tbl>
              <a:tblPr firstRow="1" bandRow="1"/>
              <a:tblGrid>
                <a:gridCol w="1056629"/>
                <a:gridCol w="861559"/>
                <a:gridCol w="959094"/>
                <a:gridCol w="1024117"/>
              </a:tblGrid>
              <a:tr h="935519">
                <a:tc>
                  <a:txBody>
                    <a:bodyPr/>
                    <a:lstStyle/>
                    <a:p>
                      <a:r>
                        <a:rPr lang="en-US" sz="1800" dirty="0" smtClean="0"/>
                        <a:t>location</a:t>
                      </a:r>
                      <a:endParaRPr lang="en-US" sz="1800" dirty="0"/>
                    </a:p>
                  </a:txBody>
                  <a:tcPr marT="45734" marB="45734">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c>
                  <a:txBody>
                    <a:bodyPr/>
                    <a:lstStyle/>
                    <a:p>
                      <a:r>
                        <a:rPr lang="en-US" sz="1800" dirty="0" smtClean="0"/>
                        <a:t>strand</a:t>
                      </a:r>
                      <a:endParaRPr lang="en-US" sz="1800" dirty="0"/>
                    </a:p>
                  </a:txBody>
                  <a:tcPr marT="45734" marB="45734">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c>
                  <a:txBody>
                    <a:bodyPr/>
                    <a:lstStyle/>
                    <a:p>
                      <a:r>
                        <a:rPr lang="en-US" sz="1800" dirty="0" smtClean="0"/>
                        <a:t>length</a:t>
                      </a:r>
                      <a:endParaRPr lang="en-US" sz="1800" dirty="0"/>
                    </a:p>
                  </a:txBody>
                  <a:tcPr marT="45734" marB="45734">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c>
                  <a:txBody>
                    <a:bodyPr/>
                    <a:lstStyle/>
                    <a:p>
                      <a:r>
                        <a:rPr lang="en-US" sz="1800" dirty="0" smtClean="0"/>
                        <a:t>mate-location</a:t>
                      </a:r>
                      <a:endParaRPr lang="en-US" sz="1800" dirty="0"/>
                    </a:p>
                  </a:txBody>
                  <a:tcPr marT="45734" marB="45734">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r>
              <a:tr h="427698">
                <a:tc>
                  <a:txBody>
                    <a:bodyPr/>
                    <a:lstStyle/>
                    <a:p>
                      <a:endParaRPr lang="en-US" sz="1800" dirty="0"/>
                    </a:p>
                  </a:txBody>
                  <a:tcPr marT="45734" marB="45734">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sz="1800" dirty="0"/>
                    </a:p>
                  </a:txBody>
                  <a:tcPr marT="45734" marB="45734">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sz="1800" dirty="0"/>
                    </a:p>
                  </a:txBody>
                  <a:tcPr marT="45734" marB="45734">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sz="1800" dirty="0"/>
                    </a:p>
                  </a:txBody>
                  <a:tcPr marT="45734" marB="45734">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4124">
                <a:tc>
                  <a:txBody>
                    <a:bodyPr/>
                    <a:lstStyle/>
                    <a:p>
                      <a:endParaRPr lang="en-US" sz="1800" dirty="0"/>
                    </a:p>
                  </a:txBody>
                  <a:tcPr marT="45734" marB="45734">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800" dirty="0"/>
                    </a:p>
                  </a:txBody>
                  <a:tcPr marT="45734" marB="45734">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800" dirty="0"/>
                    </a:p>
                  </a:txBody>
                  <a:tcPr marT="45734" marB="45734">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800" dirty="0"/>
                    </a:p>
                  </a:txBody>
                  <a:tcPr marT="45734" marB="45734">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graphicFrame>
        <p:nvGraphicFramePr>
          <p:cNvPr id="6" name="Content Placeholder 5"/>
          <p:cNvGraphicFramePr>
            <a:graphicFrameLocks noGrp="1"/>
          </p:cNvGraphicFramePr>
          <p:nvPr>
            <p:ph sz="half" idx="2"/>
          </p:nvPr>
        </p:nvGraphicFramePr>
        <p:xfrm>
          <a:off x="4419600" y="3505200"/>
          <a:ext cx="3733800" cy="741364"/>
        </p:xfrm>
        <a:graphic>
          <a:graphicData uri="http://schemas.openxmlformats.org/drawingml/2006/table">
            <a:tbl>
              <a:tblPr firstRow="1" bandRow="1"/>
              <a:tblGrid>
                <a:gridCol w="1866900"/>
                <a:gridCol w="1866900"/>
              </a:tblGrid>
              <a:tr h="370682">
                <a:tc>
                  <a:txBody>
                    <a:bodyPr/>
                    <a:lstStyle/>
                    <a:p>
                      <a:r>
                        <a:rPr lang="en-US" sz="1800" dirty="0" smtClean="0"/>
                        <a:t>begin</a:t>
                      </a:r>
                      <a:endParaRPr lang="en-US" sz="1800" dirty="0"/>
                    </a:p>
                  </a:txBody>
                  <a:tcPr marT="45700" marB="45700">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c>
                  <a:txBody>
                    <a:bodyPr/>
                    <a:lstStyle/>
                    <a:p>
                      <a:r>
                        <a:rPr lang="en-US" sz="1800" dirty="0" smtClean="0"/>
                        <a:t>end</a:t>
                      </a:r>
                      <a:endParaRPr lang="en-US" sz="1800" dirty="0"/>
                    </a:p>
                  </a:txBody>
                  <a:tcPr marT="45700" marB="45700">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20000"/>
                        <a:lumOff val="80000"/>
                      </a:schemeClr>
                    </a:solidFill>
                  </a:tcPr>
                </a:tc>
              </a:tr>
              <a:tr h="370682">
                <a:tc>
                  <a:txBody>
                    <a:bodyPr/>
                    <a:lstStyle/>
                    <a:p>
                      <a:endParaRPr lang="en-US" sz="1800" dirty="0"/>
                    </a:p>
                  </a:txBody>
                  <a:tcPr marT="45700" marB="45700">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800" dirty="0"/>
                    </a:p>
                  </a:txBody>
                  <a:tcPr marT="45700" marB="45700">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graphicFrame>
        <p:nvGraphicFramePr>
          <p:cNvPr id="29" name="Content Placeholder 5"/>
          <p:cNvGraphicFramePr>
            <a:graphicFrameLocks/>
          </p:cNvGraphicFramePr>
          <p:nvPr/>
        </p:nvGraphicFramePr>
        <p:xfrm>
          <a:off x="4419600" y="5029200"/>
          <a:ext cx="3733800" cy="741364"/>
        </p:xfrm>
        <a:graphic>
          <a:graphicData uri="http://schemas.openxmlformats.org/drawingml/2006/table">
            <a:tbl>
              <a:tblPr firstRow="1" bandRow="1"/>
              <a:tblGrid>
                <a:gridCol w="1866900"/>
                <a:gridCol w="1866900"/>
              </a:tblGrid>
              <a:tr h="370682">
                <a:tc>
                  <a:txBody>
                    <a:bodyPr/>
                    <a:lstStyle/>
                    <a:p>
                      <a:r>
                        <a:rPr lang="en-US" sz="1800" dirty="0" smtClean="0"/>
                        <a:t>attribute 1</a:t>
                      </a:r>
                      <a:endParaRPr lang="en-US" sz="1800" dirty="0"/>
                    </a:p>
                  </a:txBody>
                  <a:tcPr marT="45700" marB="45700">
                    <a:solidFill>
                      <a:schemeClr val="tx2">
                        <a:lumMod val="20000"/>
                        <a:lumOff val="80000"/>
                      </a:schemeClr>
                    </a:solidFill>
                  </a:tcPr>
                </a:tc>
                <a:tc>
                  <a:txBody>
                    <a:bodyPr/>
                    <a:lstStyle/>
                    <a:p>
                      <a:r>
                        <a:rPr lang="en-US" sz="1800" dirty="0" smtClean="0"/>
                        <a:t>attribute 2</a:t>
                      </a:r>
                      <a:endParaRPr lang="en-US" sz="1800" dirty="0"/>
                    </a:p>
                  </a:txBody>
                  <a:tcPr marT="45700" marB="45700">
                    <a:solidFill>
                      <a:schemeClr val="tx2">
                        <a:lumMod val="20000"/>
                        <a:lumOff val="80000"/>
                      </a:schemeClr>
                    </a:solidFill>
                  </a:tcPr>
                </a:tc>
              </a:tr>
              <a:tr h="370682">
                <a:tc>
                  <a:txBody>
                    <a:bodyPr/>
                    <a:lstStyle/>
                    <a:p>
                      <a:endParaRPr lang="en-US" sz="1800" dirty="0"/>
                    </a:p>
                  </a:txBody>
                  <a:tcPr marT="45700" marB="45700">
                    <a:lnL w="12700" cap="flat" cmpd="sng" algn="ctr">
                      <a:solidFill>
                        <a:scrgbClr r="0" g="0" b="0"/>
                      </a:solidFill>
                      <a:prstDash val="solid"/>
                      <a:round/>
                      <a:headEnd type="none" w="med" len="med"/>
                      <a:tailEnd type="none" w="med" len="med"/>
                    </a:lnL>
                    <a:lnB w="12700" cap="flat" cmpd="sng" algn="ctr">
                      <a:noFill/>
                      <a:prstDash val="solid"/>
                      <a:round/>
                      <a:headEnd type="none" w="med" len="med"/>
                      <a:tailEnd type="none" w="med" len="med"/>
                    </a:lnB>
                  </a:tcPr>
                </a:tc>
                <a:tc>
                  <a:txBody>
                    <a:bodyPr/>
                    <a:lstStyle/>
                    <a:p>
                      <a:endParaRPr lang="en-US" sz="1800" dirty="0"/>
                    </a:p>
                  </a:txBody>
                  <a:tcPr marT="45700" marB="45700">
                    <a:lnR w="12700" cap="flat" cmpd="sng" algn="ctr">
                      <a:solidFill>
                        <a:scrgbClr r="0" g="0" b="0"/>
                      </a:solidFill>
                      <a:prstDash val="solid"/>
                      <a:round/>
                      <a:headEnd type="none" w="med" len="med"/>
                      <a:tailEnd type="none" w="med" len="med"/>
                    </a:lnR>
                    <a:lnB w="12700" cap="flat" cmpd="sng" algn="ctr">
                      <a:noFill/>
                      <a:prstDash val="solid"/>
                      <a:round/>
                      <a:headEnd type="none" w="med" len="med"/>
                      <a:tailEnd type="none" w="med" len="med"/>
                    </a:lnB>
                  </a:tcPr>
                </a:tc>
              </a:tr>
            </a:tbl>
          </a:graphicData>
        </a:graphic>
      </p:graphicFrame>
      <p:sp>
        <p:nvSpPr>
          <p:cNvPr id="7" name="Freeform 6"/>
          <p:cNvSpPr/>
          <p:nvPr/>
        </p:nvSpPr>
        <p:spPr>
          <a:xfrm>
            <a:off x="4424363" y="2644775"/>
            <a:ext cx="3662362" cy="98425"/>
          </a:xfrm>
          <a:custGeom>
            <a:avLst/>
            <a:gdLst>
              <a:gd name="connsiteX0" fmla="*/ 0 w 3661073"/>
              <a:gd name="connsiteY0" fmla="*/ 79369 h 99211"/>
              <a:gd name="connsiteX1" fmla="*/ 49608 w 3661073"/>
              <a:gd name="connsiteY1" fmla="*/ 49606 h 99211"/>
              <a:gd name="connsiteX2" fmla="*/ 277805 w 3661073"/>
              <a:gd name="connsiteY2" fmla="*/ 69448 h 99211"/>
              <a:gd name="connsiteX3" fmla="*/ 337335 w 3661073"/>
              <a:gd name="connsiteY3" fmla="*/ 59527 h 99211"/>
              <a:gd name="connsiteX4" fmla="*/ 377021 w 3661073"/>
              <a:gd name="connsiteY4" fmla="*/ 9921 h 99211"/>
              <a:gd name="connsiteX5" fmla="*/ 486159 w 3661073"/>
              <a:gd name="connsiteY5" fmla="*/ 19842 h 99211"/>
              <a:gd name="connsiteX6" fmla="*/ 545689 w 3661073"/>
              <a:gd name="connsiteY6" fmla="*/ 39684 h 99211"/>
              <a:gd name="connsiteX7" fmla="*/ 634983 w 3661073"/>
              <a:gd name="connsiteY7" fmla="*/ 19842 h 99211"/>
              <a:gd name="connsiteX8" fmla="*/ 763964 w 3661073"/>
              <a:gd name="connsiteY8" fmla="*/ 39684 h 99211"/>
              <a:gd name="connsiteX9" fmla="*/ 853258 w 3661073"/>
              <a:gd name="connsiteY9" fmla="*/ 59527 h 99211"/>
              <a:gd name="connsiteX10" fmla="*/ 1051690 w 3661073"/>
              <a:gd name="connsiteY10" fmla="*/ 39684 h 99211"/>
              <a:gd name="connsiteX11" fmla="*/ 1121142 w 3661073"/>
              <a:gd name="connsiteY11" fmla="*/ 79369 h 99211"/>
              <a:gd name="connsiteX12" fmla="*/ 1269966 w 3661073"/>
              <a:gd name="connsiteY12" fmla="*/ 69448 h 99211"/>
              <a:gd name="connsiteX13" fmla="*/ 1339417 w 3661073"/>
              <a:gd name="connsiteY13" fmla="*/ 89290 h 99211"/>
              <a:gd name="connsiteX14" fmla="*/ 1567614 w 3661073"/>
              <a:gd name="connsiteY14" fmla="*/ 39684 h 99211"/>
              <a:gd name="connsiteX15" fmla="*/ 1825576 w 3661073"/>
              <a:gd name="connsiteY15" fmla="*/ 29763 h 99211"/>
              <a:gd name="connsiteX16" fmla="*/ 1944635 w 3661073"/>
              <a:gd name="connsiteY16" fmla="*/ 69448 h 99211"/>
              <a:gd name="connsiteX17" fmla="*/ 2093459 w 3661073"/>
              <a:gd name="connsiteY17" fmla="*/ 99211 h 99211"/>
              <a:gd name="connsiteX18" fmla="*/ 2272048 w 3661073"/>
              <a:gd name="connsiteY18" fmla="*/ 79369 h 99211"/>
              <a:gd name="connsiteX19" fmla="*/ 2341499 w 3661073"/>
              <a:gd name="connsiteY19" fmla="*/ 59527 h 99211"/>
              <a:gd name="connsiteX20" fmla="*/ 2371264 w 3661073"/>
              <a:gd name="connsiteY20" fmla="*/ 39684 h 99211"/>
              <a:gd name="connsiteX21" fmla="*/ 2420872 w 3661073"/>
              <a:gd name="connsiteY21" fmla="*/ 29763 h 99211"/>
              <a:gd name="connsiteX22" fmla="*/ 2430794 w 3661073"/>
              <a:gd name="connsiteY22" fmla="*/ 0 h 99211"/>
              <a:gd name="connsiteX23" fmla="*/ 2589539 w 3661073"/>
              <a:gd name="connsiteY23" fmla="*/ 19842 h 99211"/>
              <a:gd name="connsiteX24" fmla="*/ 2619304 w 3661073"/>
              <a:gd name="connsiteY24" fmla="*/ 29763 h 99211"/>
              <a:gd name="connsiteX25" fmla="*/ 2649069 w 3661073"/>
              <a:gd name="connsiteY25" fmla="*/ 49606 h 99211"/>
              <a:gd name="connsiteX26" fmla="*/ 2778050 w 3661073"/>
              <a:gd name="connsiteY26" fmla="*/ 59527 h 99211"/>
              <a:gd name="connsiteX27" fmla="*/ 2827658 w 3661073"/>
              <a:gd name="connsiteY27" fmla="*/ 69448 h 99211"/>
              <a:gd name="connsiteX28" fmla="*/ 3164992 w 3661073"/>
              <a:gd name="connsiteY28" fmla="*/ 39684 h 99211"/>
              <a:gd name="connsiteX29" fmla="*/ 3234444 w 3661073"/>
              <a:gd name="connsiteY29" fmla="*/ 49606 h 99211"/>
              <a:gd name="connsiteX30" fmla="*/ 3323738 w 3661073"/>
              <a:gd name="connsiteY30" fmla="*/ 39684 h 99211"/>
              <a:gd name="connsiteX31" fmla="*/ 3422954 w 3661073"/>
              <a:gd name="connsiteY31" fmla="*/ 39684 h 99211"/>
              <a:gd name="connsiteX32" fmla="*/ 3502327 w 3661073"/>
              <a:gd name="connsiteY32" fmla="*/ 59527 h 99211"/>
              <a:gd name="connsiteX33" fmla="*/ 3551935 w 3661073"/>
              <a:gd name="connsiteY33" fmla="*/ 69448 h 99211"/>
              <a:gd name="connsiteX34" fmla="*/ 3601543 w 3661073"/>
              <a:gd name="connsiteY34" fmla="*/ 59527 h 99211"/>
              <a:gd name="connsiteX35" fmla="*/ 3661073 w 3661073"/>
              <a:gd name="connsiteY35" fmla="*/ 49606 h 99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661073" h="99211">
                <a:moveTo>
                  <a:pt x="0" y="79369"/>
                </a:moveTo>
                <a:cubicBezTo>
                  <a:pt x="16536" y="69448"/>
                  <a:pt x="30386" y="51144"/>
                  <a:pt x="49608" y="49606"/>
                </a:cubicBezTo>
                <a:cubicBezTo>
                  <a:pt x="192790" y="38152"/>
                  <a:pt x="195586" y="42043"/>
                  <a:pt x="277805" y="69448"/>
                </a:cubicBezTo>
                <a:cubicBezTo>
                  <a:pt x="297648" y="66141"/>
                  <a:pt x="318499" y="66590"/>
                  <a:pt x="337335" y="59527"/>
                </a:cubicBezTo>
                <a:cubicBezTo>
                  <a:pt x="349900" y="54815"/>
                  <a:pt x="372014" y="17432"/>
                  <a:pt x="377021" y="9921"/>
                </a:cubicBezTo>
                <a:cubicBezTo>
                  <a:pt x="413400" y="13228"/>
                  <a:pt x="450185" y="13494"/>
                  <a:pt x="486159" y="19842"/>
                </a:cubicBezTo>
                <a:cubicBezTo>
                  <a:pt x="506757" y="23477"/>
                  <a:pt x="545689" y="39684"/>
                  <a:pt x="545689" y="39684"/>
                </a:cubicBezTo>
                <a:cubicBezTo>
                  <a:pt x="575454" y="33070"/>
                  <a:pt x="604534" y="21444"/>
                  <a:pt x="634983" y="19842"/>
                </a:cubicBezTo>
                <a:cubicBezTo>
                  <a:pt x="742952" y="14160"/>
                  <a:pt x="703188" y="24490"/>
                  <a:pt x="763964" y="39684"/>
                </a:cubicBezTo>
                <a:cubicBezTo>
                  <a:pt x="793544" y="47079"/>
                  <a:pt x="823493" y="52913"/>
                  <a:pt x="853258" y="59527"/>
                </a:cubicBezTo>
                <a:cubicBezTo>
                  <a:pt x="901394" y="52651"/>
                  <a:pt x="1017407" y="34542"/>
                  <a:pt x="1051690" y="39684"/>
                </a:cubicBezTo>
                <a:cubicBezTo>
                  <a:pt x="1078059" y="43639"/>
                  <a:pt x="1097991" y="66141"/>
                  <a:pt x="1121142" y="79369"/>
                </a:cubicBezTo>
                <a:cubicBezTo>
                  <a:pt x="1170750" y="76062"/>
                  <a:pt x="1220248" y="69448"/>
                  <a:pt x="1269966" y="69448"/>
                </a:cubicBezTo>
                <a:cubicBezTo>
                  <a:pt x="1282423" y="69448"/>
                  <a:pt x="1325381" y="84612"/>
                  <a:pt x="1339417" y="89290"/>
                </a:cubicBezTo>
                <a:cubicBezTo>
                  <a:pt x="1542537" y="57220"/>
                  <a:pt x="1471029" y="87977"/>
                  <a:pt x="1567614" y="39684"/>
                </a:cubicBezTo>
                <a:cubicBezTo>
                  <a:pt x="1678339" y="76594"/>
                  <a:pt x="1524715" y="29763"/>
                  <a:pt x="1825576" y="29763"/>
                </a:cubicBezTo>
                <a:cubicBezTo>
                  <a:pt x="1890260" y="29763"/>
                  <a:pt x="1896303" y="50117"/>
                  <a:pt x="1944635" y="69448"/>
                </a:cubicBezTo>
                <a:cubicBezTo>
                  <a:pt x="2012281" y="96505"/>
                  <a:pt x="2012434" y="90209"/>
                  <a:pt x="2093459" y="99211"/>
                </a:cubicBezTo>
                <a:cubicBezTo>
                  <a:pt x="2152989" y="92597"/>
                  <a:pt x="2212701" y="87461"/>
                  <a:pt x="2272048" y="79369"/>
                </a:cubicBezTo>
                <a:cubicBezTo>
                  <a:pt x="2293130" y="76494"/>
                  <a:pt x="2320849" y="66410"/>
                  <a:pt x="2341499" y="59527"/>
                </a:cubicBezTo>
                <a:cubicBezTo>
                  <a:pt x="2351421" y="52913"/>
                  <a:pt x="2360099" y="43871"/>
                  <a:pt x="2371264" y="39684"/>
                </a:cubicBezTo>
                <a:cubicBezTo>
                  <a:pt x="2387054" y="33763"/>
                  <a:pt x="2406840" y="39117"/>
                  <a:pt x="2420872" y="29763"/>
                </a:cubicBezTo>
                <a:cubicBezTo>
                  <a:pt x="2429574" y="23962"/>
                  <a:pt x="2427487" y="9921"/>
                  <a:pt x="2430794" y="0"/>
                </a:cubicBezTo>
                <a:cubicBezTo>
                  <a:pt x="2509268" y="26157"/>
                  <a:pt x="2417961" y="-1604"/>
                  <a:pt x="2589539" y="19842"/>
                </a:cubicBezTo>
                <a:cubicBezTo>
                  <a:pt x="2599917" y="21139"/>
                  <a:pt x="2609382" y="26456"/>
                  <a:pt x="2619304" y="29763"/>
                </a:cubicBezTo>
                <a:cubicBezTo>
                  <a:pt x="2629226" y="36377"/>
                  <a:pt x="2637349" y="47409"/>
                  <a:pt x="2649069" y="49606"/>
                </a:cubicBezTo>
                <a:cubicBezTo>
                  <a:pt x="2691451" y="57552"/>
                  <a:pt x="2735193" y="54765"/>
                  <a:pt x="2778050" y="59527"/>
                </a:cubicBezTo>
                <a:cubicBezTo>
                  <a:pt x="2794810" y="61389"/>
                  <a:pt x="2811122" y="66141"/>
                  <a:pt x="2827658" y="69448"/>
                </a:cubicBezTo>
                <a:cubicBezTo>
                  <a:pt x="2938136" y="57173"/>
                  <a:pt x="3056748" y="43066"/>
                  <a:pt x="3164992" y="39684"/>
                </a:cubicBezTo>
                <a:cubicBezTo>
                  <a:pt x="3188366" y="38954"/>
                  <a:pt x="3211293" y="46299"/>
                  <a:pt x="3234444" y="49606"/>
                </a:cubicBezTo>
                <a:cubicBezTo>
                  <a:pt x="3264209" y="46299"/>
                  <a:pt x="3293790" y="39684"/>
                  <a:pt x="3323738" y="39684"/>
                </a:cubicBezTo>
                <a:cubicBezTo>
                  <a:pt x="3445371" y="39684"/>
                  <a:pt x="3330774" y="62730"/>
                  <a:pt x="3422954" y="39684"/>
                </a:cubicBezTo>
                <a:lnTo>
                  <a:pt x="3502327" y="59527"/>
                </a:lnTo>
                <a:cubicBezTo>
                  <a:pt x="3518759" y="63319"/>
                  <a:pt x="3535072" y="69448"/>
                  <a:pt x="3551935" y="69448"/>
                </a:cubicBezTo>
                <a:cubicBezTo>
                  <a:pt x="3568798" y="69448"/>
                  <a:pt x="3584952" y="62543"/>
                  <a:pt x="3601543" y="59527"/>
                </a:cubicBezTo>
                <a:cubicBezTo>
                  <a:pt x="3621336" y="55929"/>
                  <a:pt x="3661073" y="49606"/>
                  <a:pt x="3661073" y="4960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35889" name="TextBox 7"/>
          <p:cNvSpPr txBox="1">
            <a:spLocks noChangeArrowheads="1"/>
          </p:cNvSpPr>
          <p:nvPr/>
        </p:nvSpPr>
        <p:spPr bwMode="auto">
          <a:xfrm>
            <a:off x="1524000" y="1219200"/>
            <a:ext cx="1519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a:t>Reads</a:t>
            </a:r>
          </a:p>
        </p:txBody>
      </p:sp>
      <p:sp>
        <p:nvSpPr>
          <p:cNvPr id="35890" name="TextBox 31"/>
          <p:cNvSpPr txBox="1">
            <a:spLocks noChangeArrowheads="1"/>
          </p:cNvSpPr>
          <p:nvPr/>
        </p:nvSpPr>
        <p:spPr bwMode="auto">
          <a:xfrm>
            <a:off x="1524000" y="3505200"/>
            <a:ext cx="19288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a:t>Intervals</a:t>
            </a:r>
          </a:p>
        </p:txBody>
      </p:sp>
      <p:sp>
        <p:nvSpPr>
          <p:cNvPr id="33" name="Freeform 32"/>
          <p:cNvSpPr/>
          <p:nvPr/>
        </p:nvSpPr>
        <p:spPr>
          <a:xfrm>
            <a:off x="4419600" y="4191000"/>
            <a:ext cx="3733800" cy="76200"/>
          </a:xfrm>
          <a:custGeom>
            <a:avLst/>
            <a:gdLst>
              <a:gd name="connsiteX0" fmla="*/ 0 w 3661073"/>
              <a:gd name="connsiteY0" fmla="*/ 79369 h 99211"/>
              <a:gd name="connsiteX1" fmla="*/ 49608 w 3661073"/>
              <a:gd name="connsiteY1" fmla="*/ 49606 h 99211"/>
              <a:gd name="connsiteX2" fmla="*/ 277805 w 3661073"/>
              <a:gd name="connsiteY2" fmla="*/ 69448 h 99211"/>
              <a:gd name="connsiteX3" fmla="*/ 337335 w 3661073"/>
              <a:gd name="connsiteY3" fmla="*/ 59527 h 99211"/>
              <a:gd name="connsiteX4" fmla="*/ 377021 w 3661073"/>
              <a:gd name="connsiteY4" fmla="*/ 9921 h 99211"/>
              <a:gd name="connsiteX5" fmla="*/ 486159 w 3661073"/>
              <a:gd name="connsiteY5" fmla="*/ 19842 h 99211"/>
              <a:gd name="connsiteX6" fmla="*/ 545689 w 3661073"/>
              <a:gd name="connsiteY6" fmla="*/ 39684 h 99211"/>
              <a:gd name="connsiteX7" fmla="*/ 634983 w 3661073"/>
              <a:gd name="connsiteY7" fmla="*/ 19842 h 99211"/>
              <a:gd name="connsiteX8" fmla="*/ 763964 w 3661073"/>
              <a:gd name="connsiteY8" fmla="*/ 39684 h 99211"/>
              <a:gd name="connsiteX9" fmla="*/ 853258 w 3661073"/>
              <a:gd name="connsiteY9" fmla="*/ 59527 h 99211"/>
              <a:gd name="connsiteX10" fmla="*/ 1051690 w 3661073"/>
              <a:gd name="connsiteY10" fmla="*/ 39684 h 99211"/>
              <a:gd name="connsiteX11" fmla="*/ 1121142 w 3661073"/>
              <a:gd name="connsiteY11" fmla="*/ 79369 h 99211"/>
              <a:gd name="connsiteX12" fmla="*/ 1269966 w 3661073"/>
              <a:gd name="connsiteY12" fmla="*/ 69448 h 99211"/>
              <a:gd name="connsiteX13" fmla="*/ 1339417 w 3661073"/>
              <a:gd name="connsiteY13" fmla="*/ 89290 h 99211"/>
              <a:gd name="connsiteX14" fmla="*/ 1567614 w 3661073"/>
              <a:gd name="connsiteY14" fmla="*/ 39684 h 99211"/>
              <a:gd name="connsiteX15" fmla="*/ 1825576 w 3661073"/>
              <a:gd name="connsiteY15" fmla="*/ 29763 h 99211"/>
              <a:gd name="connsiteX16" fmla="*/ 1944635 w 3661073"/>
              <a:gd name="connsiteY16" fmla="*/ 69448 h 99211"/>
              <a:gd name="connsiteX17" fmla="*/ 2093459 w 3661073"/>
              <a:gd name="connsiteY17" fmla="*/ 99211 h 99211"/>
              <a:gd name="connsiteX18" fmla="*/ 2272048 w 3661073"/>
              <a:gd name="connsiteY18" fmla="*/ 79369 h 99211"/>
              <a:gd name="connsiteX19" fmla="*/ 2341499 w 3661073"/>
              <a:gd name="connsiteY19" fmla="*/ 59527 h 99211"/>
              <a:gd name="connsiteX20" fmla="*/ 2371264 w 3661073"/>
              <a:gd name="connsiteY20" fmla="*/ 39684 h 99211"/>
              <a:gd name="connsiteX21" fmla="*/ 2420872 w 3661073"/>
              <a:gd name="connsiteY21" fmla="*/ 29763 h 99211"/>
              <a:gd name="connsiteX22" fmla="*/ 2430794 w 3661073"/>
              <a:gd name="connsiteY22" fmla="*/ 0 h 99211"/>
              <a:gd name="connsiteX23" fmla="*/ 2589539 w 3661073"/>
              <a:gd name="connsiteY23" fmla="*/ 19842 h 99211"/>
              <a:gd name="connsiteX24" fmla="*/ 2619304 w 3661073"/>
              <a:gd name="connsiteY24" fmla="*/ 29763 h 99211"/>
              <a:gd name="connsiteX25" fmla="*/ 2649069 w 3661073"/>
              <a:gd name="connsiteY25" fmla="*/ 49606 h 99211"/>
              <a:gd name="connsiteX26" fmla="*/ 2778050 w 3661073"/>
              <a:gd name="connsiteY26" fmla="*/ 59527 h 99211"/>
              <a:gd name="connsiteX27" fmla="*/ 2827658 w 3661073"/>
              <a:gd name="connsiteY27" fmla="*/ 69448 h 99211"/>
              <a:gd name="connsiteX28" fmla="*/ 3164992 w 3661073"/>
              <a:gd name="connsiteY28" fmla="*/ 39684 h 99211"/>
              <a:gd name="connsiteX29" fmla="*/ 3234444 w 3661073"/>
              <a:gd name="connsiteY29" fmla="*/ 49606 h 99211"/>
              <a:gd name="connsiteX30" fmla="*/ 3323738 w 3661073"/>
              <a:gd name="connsiteY30" fmla="*/ 39684 h 99211"/>
              <a:gd name="connsiteX31" fmla="*/ 3422954 w 3661073"/>
              <a:gd name="connsiteY31" fmla="*/ 39684 h 99211"/>
              <a:gd name="connsiteX32" fmla="*/ 3502327 w 3661073"/>
              <a:gd name="connsiteY32" fmla="*/ 59527 h 99211"/>
              <a:gd name="connsiteX33" fmla="*/ 3551935 w 3661073"/>
              <a:gd name="connsiteY33" fmla="*/ 69448 h 99211"/>
              <a:gd name="connsiteX34" fmla="*/ 3601543 w 3661073"/>
              <a:gd name="connsiteY34" fmla="*/ 59527 h 99211"/>
              <a:gd name="connsiteX35" fmla="*/ 3661073 w 3661073"/>
              <a:gd name="connsiteY35" fmla="*/ 49606 h 99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661073" h="99211">
                <a:moveTo>
                  <a:pt x="0" y="79369"/>
                </a:moveTo>
                <a:cubicBezTo>
                  <a:pt x="16536" y="69448"/>
                  <a:pt x="30386" y="51144"/>
                  <a:pt x="49608" y="49606"/>
                </a:cubicBezTo>
                <a:cubicBezTo>
                  <a:pt x="192790" y="38152"/>
                  <a:pt x="195586" y="42043"/>
                  <a:pt x="277805" y="69448"/>
                </a:cubicBezTo>
                <a:cubicBezTo>
                  <a:pt x="297648" y="66141"/>
                  <a:pt x="318499" y="66590"/>
                  <a:pt x="337335" y="59527"/>
                </a:cubicBezTo>
                <a:cubicBezTo>
                  <a:pt x="349900" y="54815"/>
                  <a:pt x="372014" y="17432"/>
                  <a:pt x="377021" y="9921"/>
                </a:cubicBezTo>
                <a:cubicBezTo>
                  <a:pt x="413400" y="13228"/>
                  <a:pt x="450185" y="13494"/>
                  <a:pt x="486159" y="19842"/>
                </a:cubicBezTo>
                <a:cubicBezTo>
                  <a:pt x="506757" y="23477"/>
                  <a:pt x="545689" y="39684"/>
                  <a:pt x="545689" y="39684"/>
                </a:cubicBezTo>
                <a:cubicBezTo>
                  <a:pt x="575454" y="33070"/>
                  <a:pt x="604534" y="21444"/>
                  <a:pt x="634983" y="19842"/>
                </a:cubicBezTo>
                <a:cubicBezTo>
                  <a:pt x="742952" y="14160"/>
                  <a:pt x="703188" y="24490"/>
                  <a:pt x="763964" y="39684"/>
                </a:cubicBezTo>
                <a:cubicBezTo>
                  <a:pt x="793544" y="47079"/>
                  <a:pt x="823493" y="52913"/>
                  <a:pt x="853258" y="59527"/>
                </a:cubicBezTo>
                <a:cubicBezTo>
                  <a:pt x="901394" y="52651"/>
                  <a:pt x="1017407" y="34542"/>
                  <a:pt x="1051690" y="39684"/>
                </a:cubicBezTo>
                <a:cubicBezTo>
                  <a:pt x="1078059" y="43639"/>
                  <a:pt x="1097991" y="66141"/>
                  <a:pt x="1121142" y="79369"/>
                </a:cubicBezTo>
                <a:cubicBezTo>
                  <a:pt x="1170750" y="76062"/>
                  <a:pt x="1220248" y="69448"/>
                  <a:pt x="1269966" y="69448"/>
                </a:cubicBezTo>
                <a:cubicBezTo>
                  <a:pt x="1282423" y="69448"/>
                  <a:pt x="1325381" y="84612"/>
                  <a:pt x="1339417" y="89290"/>
                </a:cubicBezTo>
                <a:cubicBezTo>
                  <a:pt x="1542537" y="57220"/>
                  <a:pt x="1471029" y="87977"/>
                  <a:pt x="1567614" y="39684"/>
                </a:cubicBezTo>
                <a:cubicBezTo>
                  <a:pt x="1678339" y="76594"/>
                  <a:pt x="1524715" y="29763"/>
                  <a:pt x="1825576" y="29763"/>
                </a:cubicBezTo>
                <a:cubicBezTo>
                  <a:pt x="1890260" y="29763"/>
                  <a:pt x="1896303" y="50117"/>
                  <a:pt x="1944635" y="69448"/>
                </a:cubicBezTo>
                <a:cubicBezTo>
                  <a:pt x="2012281" y="96505"/>
                  <a:pt x="2012434" y="90209"/>
                  <a:pt x="2093459" y="99211"/>
                </a:cubicBezTo>
                <a:cubicBezTo>
                  <a:pt x="2152989" y="92597"/>
                  <a:pt x="2212701" y="87461"/>
                  <a:pt x="2272048" y="79369"/>
                </a:cubicBezTo>
                <a:cubicBezTo>
                  <a:pt x="2293130" y="76494"/>
                  <a:pt x="2320849" y="66410"/>
                  <a:pt x="2341499" y="59527"/>
                </a:cubicBezTo>
                <a:cubicBezTo>
                  <a:pt x="2351421" y="52913"/>
                  <a:pt x="2360099" y="43871"/>
                  <a:pt x="2371264" y="39684"/>
                </a:cubicBezTo>
                <a:cubicBezTo>
                  <a:pt x="2387054" y="33763"/>
                  <a:pt x="2406840" y="39117"/>
                  <a:pt x="2420872" y="29763"/>
                </a:cubicBezTo>
                <a:cubicBezTo>
                  <a:pt x="2429574" y="23962"/>
                  <a:pt x="2427487" y="9921"/>
                  <a:pt x="2430794" y="0"/>
                </a:cubicBezTo>
                <a:cubicBezTo>
                  <a:pt x="2509268" y="26157"/>
                  <a:pt x="2417961" y="-1604"/>
                  <a:pt x="2589539" y="19842"/>
                </a:cubicBezTo>
                <a:cubicBezTo>
                  <a:pt x="2599917" y="21139"/>
                  <a:pt x="2609382" y="26456"/>
                  <a:pt x="2619304" y="29763"/>
                </a:cubicBezTo>
                <a:cubicBezTo>
                  <a:pt x="2629226" y="36377"/>
                  <a:pt x="2637349" y="47409"/>
                  <a:pt x="2649069" y="49606"/>
                </a:cubicBezTo>
                <a:cubicBezTo>
                  <a:pt x="2691451" y="57552"/>
                  <a:pt x="2735193" y="54765"/>
                  <a:pt x="2778050" y="59527"/>
                </a:cubicBezTo>
                <a:cubicBezTo>
                  <a:pt x="2794810" y="61389"/>
                  <a:pt x="2811122" y="66141"/>
                  <a:pt x="2827658" y="69448"/>
                </a:cubicBezTo>
                <a:cubicBezTo>
                  <a:pt x="2938136" y="57173"/>
                  <a:pt x="3056748" y="43066"/>
                  <a:pt x="3164992" y="39684"/>
                </a:cubicBezTo>
                <a:cubicBezTo>
                  <a:pt x="3188366" y="38954"/>
                  <a:pt x="3211293" y="46299"/>
                  <a:pt x="3234444" y="49606"/>
                </a:cubicBezTo>
                <a:cubicBezTo>
                  <a:pt x="3264209" y="46299"/>
                  <a:pt x="3293790" y="39684"/>
                  <a:pt x="3323738" y="39684"/>
                </a:cubicBezTo>
                <a:cubicBezTo>
                  <a:pt x="3445371" y="39684"/>
                  <a:pt x="3330774" y="62730"/>
                  <a:pt x="3422954" y="39684"/>
                </a:cubicBezTo>
                <a:lnTo>
                  <a:pt x="3502327" y="59527"/>
                </a:lnTo>
                <a:cubicBezTo>
                  <a:pt x="3518759" y="63319"/>
                  <a:pt x="3535072" y="69448"/>
                  <a:pt x="3551935" y="69448"/>
                </a:cubicBezTo>
                <a:cubicBezTo>
                  <a:pt x="3568798" y="69448"/>
                  <a:pt x="3584952" y="62543"/>
                  <a:pt x="3601543" y="59527"/>
                </a:cubicBezTo>
                <a:cubicBezTo>
                  <a:pt x="3621336" y="55929"/>
                  <a:pt x="3661073" y="49606"/>
                  <a:pt x="3661073" y="4960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34" name="Freeform 33"/>
          <p:cNvSpPr/>
          <p:nvPr/>
        </p:nvSpPr>
        <p:spPr>
          <a:xfrm>
            <a:off x="4419600" y="5715000"/>
            <a:ext cx="3733800" cy="76200"/>
          </a:xfrm>
          <a:custGeom>
            <a:avLst/>
            <a:gdLst>
              <a:gd name="connsiteX0" fmla="*/ 0 w 3661073"/>
              <a:gd name="connsiteY0" fmla="*/ 79369 h 99211"/>
              <a:gd name="connsiteX1" fmla="*/ 49608 w 3661073"/>
              <a:gd name="connsiteY1" fmla="*/ 49606 h 99211"/>
              <a:gd name="connsiteX2" fmla="*/ 277805 w 3661073"/>
              <a:gd name="connsiteY2" fmla="*/ 69448 h 99211"/>
              <a:gd name="connsiteX3" fmla="*/ 337335 w 3661073"/>
              <a:gd name="connsiteY3" fmla="*/ 59527 h 99211"/>
              <a:gd name="connsiteX4" fmla="*/ 377021 w 3661073"/>
              <a:gd name="connsiteY4" fmla="*/ 9921 h 99211"/>
              <a:gd name="connsiteX5" fmla="*/ 486159 w 3661073"/>
              <a:gd name="connsiteY5" fmla="*/ 19842 h 99211"/>
              <a:gd name="connsiteX6" fmla="*/ 545689 w 3661073"/>
              <a:gd name="connsiteY6" fmla="*/ 39684 h 99211"/>
              <a:gd name="connsiteX7" fmla="*/ 634983 w 3661073"/>
              <a:gd name="connsiteY7" fmla="*/ 19842 h 99211"/>
              <a:gd name="connsiteX8" fmla="*/ 763964 w 3661073"/>
              <a:gd name="connsiteY8" fmla="*/ 39684 h 99211"/>
              <a:gd name="connsiteX9" fmla="*/ 853258 w 3661073"/>
              <a:gd name="connsiteY9" fmla="*/ 59527 h 99211"/>
              <a:gd name="connsiteX10" fmla="*/ 1051690 w 3661073"/>
              <a:gd name="connsiteY10" fmla="*/ 39684 h 99211"/>
              <a:gd name="connsiteX11" fmla="*/ 1121142 w 3661073"/>
              <a:gd name="connsiteY11" fmla="*/ 79369 h 99211"/>
              <a:gd name="connsiteX12" fmla="*/ 1269966 w 3661073"/>
              <a:gd name="connsiteY12" fmla="*/ 69448 h 99211"/>
              <a:gd name="connsiteX13" fmla="*/ 1339417 w 3661073"/>
              <a:gd name="connsiteY13" fmla="*/ 89290 h 99211"/>
              <a:gd name="connsiteX14" fmla="*/ 1567614 w 3661073"/>
              <a:gd name="connsiteY14" fmla="*/ 39684 h 99211"/>
              <a:gd name="connsiteX15" fmla="*/ 1825576 w 3661073"/>
              <a:gd name="connsiteY15" fmla="*/ 29763 h 99211"/>
              <a:gd name="connsiteX16" fmla="*/ 1944635 w 3661073"/>
              <a:gd name="connsiteY16" fmla="*/ 69448 h 99211"/>
              <a:gd name="connsiteX17" fmla="*/ 2093459 w 3661073"/>
              <a:gd name="connsiteY17" fmla="*/ 99211 h 99211"/>
              <a:gd name="connsiteX18" fmla="*/ 2272048 w 3661073"/>
              <a:gd name="connsiteY18" fmla="*/ 79369 h 99211"/>
              <a:gd name="connsiteX19" fmla="*/ 2341499 w 3661073"/>
              <a:gd name="connsiteY19" fmla="*/ 59527 h 99211"/>
              <a:gd name="connsiteX20" fmla="*/ 2371264 w 3661073"/>
              <a:gd name="connsiteY20" fmla="*/ 39684 h 99211"/>
              <a:gd name="connsiteX21" fmla="*/ 2420872 w 3661073"/>
              <a:gd name="connsiteY21" fmla="*/ 29763 h 99211"/>
              <a:gd name="connsiteX22" fmla="*/ 2430794 w 3661073"/>
              <a:gd name="connsiteY22" fmla="*/ 0 h 99211"/>
              <a:gd name="connsiteX23" fmla="*/ 2589539 w 3661073"/>
              <a:gd name="connsiteY23" fmla="*/ 19842 h 99211"/>
              <a:gd name="connsiteX24" fmla="*/ 2619304 w 3661073"/>
              <a:gd name="connsiteY24" fmla="*/ 29763 h 99211"/>
              <a:gd name="connsiteX25" fmla="*/ 2649069 w 3661073"/>
              <a:gd name="connsiteY25" fmla="*/ 49606 h 99211"/>
              <a:gd name="connsiteX26" fmla="*/ 2778050 w 3661073"/>
              <a:gd name="connsiteY26" fmla="*/ 59527 h 99211"/>
              <a:gd name="connsiteX27" fmla="*/ 2827658 w 3661073"/>
              <a:gd name="connsiteY27" fmla="*/ 69448 h 99211"/>
              <a:gd name="connsiteX28" fmla="*/ 3164992 w 3661073"/>
              <a:gd name="connsiteY28" fmla="*/ 39684 h 99211"/>
              <a:gd name="connsiteX29" fmla="*/ 3234444 w 3661073"/>
              <a:gd name="connsiteY29" fmla="*/ 49606 h 99211"/>
              <a:gd name="connsiteX30" fmla="*/ 3323738 w 3661073"/>
              <a:gd name="connsiteY30" fmla="*/ 39684 h 99211"/>
              <a:gd name="connsiteX31" fmla="*/ 3422954 w 3661073"/>
              <a:gd name="connsiteY31" fmla="*/ 39684 h 99211"/>
              <a:gd name="connsiteX32" fmla="*/ 3502327 w 3661073"/>
              <a:gd name="connsiteY32" fmla="*/ 59527 h 99211"/>
              <a:gd name="connsiteX33" fmla="*/ 3551935 w 3661073"/>
              <a:gd name="connsiteY33" fmla="*/ 69448 h 99211"/>
              <a:gd name="connsiteX34" fmla="*/ 3601543 w 3661073"/>
              <a:gd name="connsiteY34" fmla="*/ 59527 h 99211"/>
              <a:gd name="connsiteX35" fmla="*/ 3661073 w 3661073"/>
              <a:gd name="connsiteY35" fmla="*/ 49606 h 99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661073" h="99211">
                <a:moveTo>
                  <a:pt x="0" y="79369"/>
                </a:moveTo>
                <a:cubicBezTo>
                  <a:pt x="16536" y="69448"/>
                  <a:pt x="30386" y="51144"/>
                  <a:pt x="49608" y="49606"/>
                </a:cubicBezTo>
                <a:cubicBezTo>
                  <a:pt x="192790" y="38152"/>
                  <a:pt x="195586" y="42043"/>
                  <a:pt x="277805" y="69448"/>
                </a:cubicBezTo>
                <a:cubicBezTo>
                  <a:pt x="297648" y="66141"/>
                  <a:pt x="318499" y="66590"/>
                  <a:pt x="337335" y="59527"/>
                </a:cubicBezTo>
                <a:cubicBezTo>
                  <a:pt x="349900" y="54815"/>
                  <a:pt x="372014" y="17432"/>
                  <a:pt x="377021" y="9921"/>
                </a:cubicBezTo>
                <a:cubicBezTo>
                  <a:pt x="413400" y="13228"/>
                  <a:pt x="450185" y="13494"/>
                  <a:pt x="486159" y="19842"/>
                </a:cubicBezTo>
                <a:cubicBezTo>
                  <a:pt x="506757" y="23477"/>
                  <a:pt x="545689" y="39684"/>
                  <a:pt x="545689" y="39684"/>
                </a:cubicBezTo>
                <a:cubicBezTo>
                  <a:pt x="575454" y="33070"/>
                  <a:pt x="604534" y="21444"/>
                  <a:pt x="634983" y="19842"/>
                </a:cubicBezTo>
                <a:cubicBezTo>
                  <a:pt x="742952" y="14160"/>
                  <a:pt x="703188" y="24490"/>
                  <a:pt x="763964" y="39684"/>
                </a:cubicBezTo>
                <a:cubicBezTo>
                  <a:pt x="793544" y="47079"/>
                  <a:pt x="823493" y="52913"/>
                  <a:pt x="853258" y="59527"/>
                </a:cubicBezTo>
                <a:cubicBezTo>
                  <a:pt x="901394" y="52651"/>
                  <a:pt x="1017407" y="34542"/>
                  <a:pt x="1051690" y="39684"/>
                </a:cubicBezTo>
                <a:cubicBezTo>
                  <a:pt x="1078059" y="43639"/>
                  <a:pt x="1097991" y="66141"/>
                  <a:pt x="1121142" y="79369"/>
                </a:cubicBezTo>
                <a:cubicBezTo>
                  <a:pt x="1170750" y="76062"/>
                  <a:pt x="1220248" y="69448"/>
                  <a:pt x="1269966" y="69448"/>
                </a:cubicBezTo>
                <a:cubicBezTo>
                  <a:pt x="1282423" y="69448"/>
                  <a:pt x="1325381" y="84612"/>
                  <a:pt x="1339417" y="89290"/>
                </a:cubicBezTo>
                <a:cubicBezTo>
                  <a:pt x="1542537" y="57220"/>
                  <a:pt x="1471029" y="87977"/>
                  <a:pt x="1567614" y="39684"/>
                </a:cubicBezTo>
                <a:cubicBezTo>
                  <a:pt x="1678339" y="76594"/>
                  <a:pt x="1524715" y="29763"/>
                  <a:pt x="1825576" y="29763"/>
                </a:cubicBezTo>
                <a:cubicBezTo>
                  <a:pt x="1890260" y="29763"/>
                  <a:pt x="1896303" y="50117"/>
                  <a:pt x="1944635" y="69448"/>
                </a:cubicBezTo>
                <a:cubicBezTo>
                  <a:pt x="2012281" y="96505"/>
                  <a:pt x="2012434" y="90209"/>
                  <a:pt x="2093459" y="99211"/>
                </a:cubicBezTo>
                <a:cubicBezTo>
                  <a:pt x="2152989" y="92597"/>
                  <a:pt x="2212701" y="87461"/>
                  <a:pt x="2272048" y="79369"/>
                </a:cubicBezTo>
                <a:cubicBezTo>
                  <a:pt x="2293130" y="76494"/>
                  <a:pt x="2320849" y="66410"/>
                  <a:pt x="2341499" y="59527"/>
                </a:cubicBezTo>
                <a:cubicBezTo>
                  <a:pt x="2351421" y="52913"/>
                  <a:pt x="2360099" y="43871"/>
                  <a:pt x="2371264" y="39684"/>
                </a:cubicBezTo>
                <a:cubicBezTo>
                  <a:pt x="2387054" y="33763"/>
                  <a:pt x="2406840" y="39117"/>
                  <a:pt x="2420872" y="29763"/>
                </a:cubicBezTo>
                <a:cubicBezTo>
                  <a:pt x="2429574" y="23962"/>
                  <a:pt x="2427487" y="9921"/>
                  <a:pt x="2430794" y="0"/>
                </a:cubicBezTo>
                <a:cubicBezTo>
                  <a:pt x="2509268" y="26157"/>
                  <a:pt x="2417961" y="-1604"/>
                  <a:pt x="2589539" y="19842"/>
                </a:cubicBezTo>
                <a:cubicBezTo>
                  <a:pt x="2599917" y="21139"/>
                  <a:pt x="2609382" y="26456"/>
                  <a:pt x="2619304" y="29763"/>
                </a:cubicBezTo>
                <a:cubicBezTo>
                  <a:pt x="2629226" y="36377"/>
                  <a:pt x="2637349" y="47409"/>
                  <a:pt x="2649069" y="49606"/>
                </a:cubicBezTo>
                <a:cubicBezTo>
                  <a:pt x="2691451" y="57552"/>
                  <a:pt x="2735193" y="54765"/>
                  <a:pt x="2778050" y="59527"/>
                </a:cubicBezTo>
                <a:cubicBezTo>
                  <a:pt x="2794810" y="61389"/>
                  <a:pt x="2811122" y="66141"/>
                  <a:pt x="2827658" y="69448"/>
                </a:cubicBezTo>
                <a:cubicBezTo>
                  <a:pt x="2938136" y="57173"/>
                  <a:pt x="3056748" y="43066"/>
                  <a:pt x="3164992" y="39684"/>
                </a:cubicBezTo>
                <a:cubicBezTo>
                  <a:pt x="3188366" y="38954"/>
                  <a:pt x="3211293" y="46299"/>
                  <a:pt x="3234444" y="49606"/>
                </a:cubicBezTo>
                <a:cubicBezTo>
                  <a:pt x="3264209" y="46299"/>
                  <a:pt x="3293790" y="39684"/>
                  <a:pt x="3323738" y="39684"/>
                </a:cubicBezTo>
                <a:cubicBezTo>
                  <a:pt x="3445371" y="39684"/>
                  <a:pt x="3330774" y="62730"/>
                  <a:pt x="3422954" y="39684"/>
                </a:cubicBezTo>
                <a:lnTo>
                  <a:pt x="3502327" y="59527"/>
                </a:lnTo>
                <a:cubicBezTo>
                  <a:pt x="3518759" y="63319"/>
                  <a:pt x="3535072" y="69448"/>
                  <a:pt x="3551935" y="69448"/>
                </a:cubicBezTo>
                <a:cubicBezTo>
                  <a:pt x="3568798" y="69448"/>
                  <a:pt x="3584952" y="62543"/>
                  <a:pt x="3601543" y="59527"/>
                </a:cubicBezTo>
                <a:cubicBezTo>
                  <a:pt x="3621336" y="55929"/>
                  <a:pt x="3661073" y="49606"/>
                  <a:pt x="3661073" y="49606"/>
                </a:cubicBezTo>
              </a:path>
            </a:pathLst>
          </a:cu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35893" name="TextBox 34"/>
          <p:cNvSpPr txBox="1">
            <a:spLocks noChangeArrowheads="1"/>
          </p:cNvSpPr>
          <p:nvPr/>
        </p:nvSpPr>
        <p:spPr bwMode="auto">
          <a:xfrm>
            <a:off x="1524000" y="5029200"/>
            <a:ext cx="2895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a:t>User defined</a:t>
            </a:r>
          </a:p>
        </p:txBody>
      </p:sp>
      <p:sp>
        <p:nvSpPr>
          <p:cNvPr id="35894" name="Date Placeholder 8"/>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2AB74E-AFCA-4D26-80F9-A22C0B42CC28}" type="datetime1">
              <a:rPr lang="en-US" smtClean="0"/>
              <a:pPr eaLnBrk="1" hangingPunct="1"/>
              <a:t>10/24/2012</a:t>
            </a:fld>
            <a:endParaRPr lang="en-US" smtClean="0"/>
          </a:p>
        </p:txBody>
      </p:sp>
      <p:sp>
        <p:nvSpPr>
          <p:cNvPr id="35895" name="Footer Placeholder 9"/>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sp>
        <p:nvSpPr>
          <p:cNvPr id="35896" name="Slide Number Placeholder 10"/>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F62AE54-6DF5-4FE3-BFB7-D8F4AD404787}" type="slidenum">
              <a:rPr lang="en-US" smtClean="0"/>
              <a:pPr eaLnBrk="1" hangingPunct="1"/>
              <a:t>26</a:t>
            </a:fld>
            <a:endParaRPr lang="en-US" smtClean="0"/>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dirty="0" smtClean="0">
                <a:solidFill>
                  <a:srgbClr val="0070C0"/>
                </a:solidFill>
              </a:rPr>
              <a:t>Idea 2: Make Intervals first class</a:t>
            </a:r>
            <a:r>
              <a:rPr lang="en-US" dirty="0" smtClean="0"/>
              <a:t> </a:t>
            </a:r>
          </a:p>
        </p:txBody>
      </p:sp>
      <p:sp>
        <p:nvSpPr>
          <p:cNvPr id="36867" name="Content Placeholder 2"/>
          <p:cNvSpPr>
            <a:spLocks noGrp="1"/>
          </p:cNvSpPr>
          <p:nvPr>
            <p:ph idx="1"/>
          </p:nvPr>
        </p:nvSpPr>
        <p:spPr>
          <a:xfrm>
            <a:off x="381000" y="1295400"/>
            <a:ext cx="8580438" cy="2133600"/>
          </a:xfrm>
        </p:spPr>
        <p:txBody>
          <a:bodyPr/>
          <a:lstStyle/>
          <a:p>
            <a:r>
              <a:rPr lang="en-US" smtClean="0"/>
              <a:t>Input: two interval tables (e.g. genes, Reads).</a:t>
            </a:r>
          </a:p>
          <a:p>
            <a:r>
              <a:rPr lang="en-US" smtClean="0"/>
              <a:t>Output: Pairs of interval, one from each interval if and only if they intersect.</a:t>
            </a:r>
          </a:p>
        </p:txBody>
      </p:sp>
      <p:sp>
        <p:nvSpPr>
          <p:cNvPr id="36868" name="Date Placeholder 4"/>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0BDDA3C-3EAC-4B65-B4FF-4E9076A51D4C}" type="datetime1">
              <a:rPr lang="en-US" smtClean="0"/>
              <a:pPr eaLnBrk="1" hangingPunct="1"/>
              <a:t>10/24/2012</a:t>
            </a:fld>
            <a:endParaRPr lang="en-US" smtClean="0"/>
          </a:p>
        </p:txBody>
      </p:sp>
      <p:sp>
        <p:nvSpPr>
          <p:cNvPr id="36869" name="Footer Placeholder 5"/>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sp>
        <p:nvSpPr>
          <p:cNvPr id="36870" name="Slide Number Placeholder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83C530-807E-4FC5-97DD-5C3285A1CC58}" type="slidenum">
              <a:rPr lang="en-US" smtClean="0"/>
              <a:pPr eaLnBrk="1" hangingPunct="1"/>
              <a:t>27</a:t>
            </a:fld>
            <a:endParaRPr lang="en-US" smtClean="0"/>
          </a:p>
        </p:txBody>
      </p:sp>
      <p:cxnSp>
        <p:nvCxnSpPr>
          <p:cNvPr id="8" name="Straight Connector 7"/>
          <p:cNvCxnSpPr/>
          <p:nvPr/>
        </p:nvCxnSpPr>
        <p:spPr>
          <a:xfrm>
            <a:off x="381000" y="4038600"/>
            <a:ext cx="31242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457200" y="4267200"/>
            <a:ext cx="4572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762000" y="4419600"/>
            <a:ext cx="4572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676400" y="4267200"/>
            <a:ext cx="4572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667000" y="4267200"/>
            <a:ext cx="457200" cy="0"/>
          </a:xfrm>
          <a:prstGeom prst="line">
            <a:avLst/>
          </a:prstGeom>
          <a:ln>
            <a:solidFill>
              <a:srgbClr val="0000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685800" y="4953000"/>
            <a:ext cx="4572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905000" y="4953000"/>
            <a:ext cx="4572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6878" name="TextBox 18"/>
          <p:cNvSpPr txBox="1">
            <a:spLocks noChangeArrowheads="1"/>
          </p:cNvSpPr>
          <p:nvPr/>
        </p:nvSpPr>
        <p:spPr bwMode="auto">
          <a:xfrm>
            <a:off x="228600" y="4191000"/>
            <a:ext cx="2841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1</a:t>
            </a:r>
          </a:p>
        </p:txBody>
      </p:sp>
      <p:sp>
        <p:nvSpPr>
          <p:cNvPr id="36879" name="TextBox 19"/>
          <p:cNvSpPr txBox="1">
            <a:spLocks noChangeArrowheads="1"/>
          </p:cNvSpPr>
          <p:nvPr/>
        </p:nvSpPr>
        <p:spPr bwMode="auto">
          <a:xfrm>
            <a:off x="477838" y="4267200"/>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2</a:t>
            </a:r>
          </a:p>
        </p:txBody>
      </p:sp>
      <p:sp>
        <p:nvSpPr>
          <p:cNvPr id="36880" name="TextBox 20"/>
          <p:cNvSpPr txBox="1">
            <a:spLocks noChangeArrowheads="1"/>
          </p:cNvSpPr>
          <p:nvPr/>
        </p:nvSpPr>
        <p:spPr bwMode="auto">
          <a:xfrm>
            <a:off x="1447800" y="4191000"/>
            <a:ext cx="2841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3</a:t>
            </a:r>
          </a:p>
        </p:txBody>
      </p:sp>
      <p:sp>
        <p:nvSpPr>
          <p:cNvPr id="36881" name="TextBox 21"/>
          <p:cNvSpPr txBox="1">
            <a:spLocks noChangeArrowheads="1"/>
          </p:cNvSpPr>
          <p:nvPr/>
        </p:nvSpPr>
        <p:spPr bwMode="auto">
          <a:xfrm>
            <a:off x="2382838" y="4191000"/>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4</a:t>
            </a:r>
          </a:p>
        </p:txBody>
      </p:sp>
      <p:sp>
        <p:nvSpPr>
          <p:cNvPr id="36882" name="TextBox 22"/>
          <p:cNvSpPr txBox="1">
            <a:spLocks noChangeArrowheads="1"/>
          </p:cNvSpPr>
          <p:nvPr/>
        </p:nvSpPr>
        <p:spPr bwMode="auto">
          <a:xfrm>
            <a:off x="381000" y="4876800"/>
            <a:ext cx="2841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a</a:t>
            </a:r>
          </a:p>
        </p:txBody>
      </p:sp>
      <p:sp>
        <p:nvSpPr>
          <p:cNvPr id="36883" name="TextBox 23"/>
          <p:cNvSpPr txBox="1">
            <a:spLocks noChangeArrowheads="1"/>
          </p:cNvSpPr>
          <p:nvPr/>
        </p:nvSpPr>
        <p:spPr bwMode="auto">
          <a:xfrm>
            <a:off x="1620838" y="4876800"/>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b</a:t>
            </a:r>
          </a:p>
        </p:txBody>
      </p:sp>
      <p:sp>
        <p:nvSpPr>
          <p:cNvPr id="36884" name="TextBox 24"/>
          <p:cNvSpPr txBox="1">
            <a:spLocks noChangeArrowheads="1"/>
          </p:cNvSpPr>
          <p:nvPr/>
        </p:nvSpPr>
        <p:spPr bwMode="auto">
          <a:xfrm>
            <a:off x="6477000" y="3962400"/>
            <a:ext cx="863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MapJoin</a:t>
            </a:r>
          </a:p>
        </p:txBody>
      </p:sp>
      <p:sp>
        <p:nvSpPr>
          <p:cNvPr id="26" name="Right Arrow 25"/>
          <p:cNvSpPr/>
          <p:nvPr/>
        </p:nvSpPr>
        <p:spPr>
          <a:xfrm>
            <a:off x="6553200" y="4343400"/>
            <a:ext cx="762000" cy="30480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aphicFrame>
        <p:nvGraphicFramePr>
          <p:cNvPr id="28" name="Table 27"/>
          <p:cNvGraphicFramePr>
            <a:graphicFrameLocks noGrp="1"/>
          </p:cNvGraphicFramePr>
          <p:nvPr/>
        </p:nvGraphicFramePr>
        <p:xfrm>
          <a:off x="7620000" y="3657600"/>
          <a:ext cx="609600" cy="1524000"/>
        </p:xfrm>
        <a:graphic>
          <a:graphicData uri="http://schemas.openxmlformats.org/drawingml/2006/table">
            <a:tbl>
              <a:tblPr firstRow="1" bandRow="1"/>
              <a:tblGrid>
                <a:gridCol w="609600"/>
              </a:tblGrid>
              <a:tr h="508000">
                <a:tc>
                  <a:txBody>
                    <a:bodyPr/>
                    <a:lstStyle/>
                    <a:p>
                      <a:r>
                        <a:rPr lang="en-US" dirty="0" smtClean="0"/>
                        <a:t>1,a</a:t>
                      </a:r>
                      <a:endParaRPr lang="en-US" dirty="0"/>
                    </a:p>
                  </a:txBody>
                  <a:tcPr/>
                </a:tc>
              </a:tr>
              <a:tr h="508000">
                <a:tc>
                  <a:txBody>
                    <a:bodyPr/>
                    <a:lstStyle/>
                    <a:p>
                      <a:r>
                        <a:rPr lang="en-US" dirty="0" smtClean="0"/>
                        <a:t>2,a</a:t>
                      </a:r>
                      <a:endParaRPr lang="en-US" dirty="0"/>
                    </a:p>
                  </a:txBody>
                  <a:tcPr/>
                </a:tc>
              </a:tr>
              <a:tr h="508000">
                <a:tc>
                  <a:txBody>
                    <a:bodyPr/>
                    <a:lstStyle/>
                    <a:p>
                      <a:r>
                        <a:rPr lang="en-US" dirty="0" smtClean="0"/>
                        <a:t>3,b</a:t>
                      </a:r>
                      <a:endParaRPr lang="en-US" dirty="0"/>
                    </a:p>
                  </a:txBody>
                  <a:tcPr/>
                </a:tc>
              </a:tr>
            </a:tbl>
          </a:graphicData>
        </a:graphic>
      </p:graphicFrame>
      <p:graphicFrame>
        <p:nvGraphicFramePr>
          <p:cNvPr id="29" name="Table 28"/>
          <p:cNvGraphicFramePr>
            <a:graphicFrameLocks noGrp="1"/>
          </p:cNvGraphicFramePr>
          <p:nvPr/>
        </p:nvGraphicFramePr>
        <p:xfrm>
          <a:off x="4495800" y="3886200"/>
          <a:ext cx="381000" cy="1482724"/>
        </p:xfrm>
        <a:graphic>
          <a:graphicData uri="http://schemas.openxmlformats.org/drawingml/2006/table">
            <a:tbl>
              <a:tblPr firstRow="1" bandRow="1"/>
              <a:tblGrid>
                <a:gridCol w="381000"/>
              </a:tblGrid>
              <a:tr h="370681">
                <a:tc>
                  <a:txBody>
                    <a:bodyPr/>
                    <a:lstStyle/>
                    <a:p>
                      <a:r>
                        <a:rPr lang="en-US" sz="1800" dirty="0" smtClean="0"/>
                        <a:t>1</a:t>
                      </a:r>
                      <a:endParaRPr lang="en-US" sz="1800" dirty="0"/>
                    </a:p>
                  </a:txBody>
                  <a:tcPr marT="45700" marB="45700"/>
                </a:tc>
              </a:tr>
              <a:tr h="370681">
                <a:tc>
                  <a:txBody>
                    <a:bodyPr/>
                    <a:lstStyle/>
                    <a:p>
                      <a:r>
                        <a:rPr lang="en-US" sz="1800" dirty="0" smtClean="0"/>
                        <a:t>2</a:t>
                      </a:r>
                      <a:endParaRPr lang="en-US" sz="1800" dirty="0"/>
                    </a:p>
                  </a:txBody>
                  <a:tcPr marT="45700" marB="45700"/>
                </a:tc>
              </a:tr>
              <a:tr h="370681">
                <a:tc>
                  <a:txBody>
                    <a:bodyPr/>
                    <a:lstStyle/>
                    <a:p>
                      <a:r>
                        <a:rPr lang="en-US" sz="1800" dirty="0" smtClean="0"/>
                        <a:t>3</a:t>
                      </a:r>
                      <a:endParaRPr lang="en-US" sz="1800" dirty="0"/>
                    </a:p>
                  </a:txBody>
                  <a:tcPr marT="45700" marB="45700"/>
                </a:tc>
              </a:tr>
              <a:tr h="370681">
                <a:tc>
                  <a:txBody>
                    <a:bodyPr/>
                    <a:lstStyle/>
                    <a:p>
                      <a:r>
                        <a:rPr lang="en-US" sz="1800" dirty="0" smtClean="0"/>
                        <a:t>4</a:t>
                      </a:r>
                      <a:endParaRPr lang="en-US" sz="1800" dirty="0"/>
                    </a:p>
                  </a:txBody>
                  <a:tcPr marT="45700" marB="45700"/>
                </a:tc>
              </a:tr>
            </a:tbl>
          </a:graphicData>
        </a:graphic>
      </p:graphicFrame>
      <p:graphicFrame>
        <p:nvGraphicFramePr>
          <p:cNvPr id="32" name="Table 31"/>
          <p:cNvGraphicFramePr>
            <a:graphicFrameLocks noGrp="1"/>
          </p:cNvGraphicFramePr>
          <p:nvPr/>
        </p:nvGraphicFramePr>
        <p:xfrm>
          <a:off x="5715000" y="4038600"/>
          <a:ext cx="381000" cy="1097100"/>
        </p:xfrm>
        <a:graphic>
          <a:graphicData uri="http://schemas.openxmlformats.org/drawingml/2006/table">
            <a:tbl>
              <a:tblPr firstRow="1" bandRow="1"/>
              <a:tblGrid>
                <a:gridCol w="381000"/>
              </a:tblGrid>
              <a:tr h="365654">
                <a:tc>
                  <a:txBody>
                    <a:bodyPr/>
                    <a:lstStyle/>
                    <a:p>
                      <a:r>
                        <a:rPr lang="en-US" sz="1800" dirty="0" smtClean="0"/>
                        <a:t>a</a:t>
                      </a:r>
                      <a:endParaRPr lang="en-US" sz="1800" dirty="0"/>
                    </a:p>
                  </a:txBody>
                  <a:tcPr marT="45690" marB="45690"/>
                </a:tc>
              </a:tr>
              <a:tr h="365654">
                <a:tc>
                  <a:txBody>
                    <a:bodyPr/>
                    <a:lstStyle/>
                    <a:p>
                      <a:r>
                        <a:rPr lang="en-US" sz="1800" dirty="0" smtClean="0"/>
                        <a:t>b</a:t>
                      </a:r>
                      <a:endParaRPr lang="en-US" sz="1800" dirty="0"/>
                    </a:p>
                  </a:txBody>
                  <a:tcPr marT="45690" marB="45690"/>
                </a:tc>
              </a:tr>
              <a:tr h="365654">
                <a:tc>
                  <a:txBody>
                    <a:bodyPr/>
                    <a:lstStyle/>
                    <a:p>
                      <a:r>
                        <a:rPr lang="en-US" sz="1800" dirty="0" smtClean="0"/>
                        <a:t>c</a:t>
                      </a:r>
                      <a:endParaRPr lang="en-US" sz="1800" dirty="0"/>
                    </a:p>
                  </a:txBody>
                  <a:tcPr marT="45690" marB="45690"/>
                </a:tc>
              </a:tr>
            </a:tbl>
          </a:graphicData>
        </a:graphic>
      </p:graphicFrame>
      <p:cxnSp>
        <p:nvCxnSpPr>
          <p:cNvPr id="33" name="Straight Connector 32"/>
          <p:cNvCxnSpPr/>
          <p:nvPr/>
        </p:nvCxnSpPr>
        <p:spPr>
          <a:xfrm>
            <a:off x="3352800" y="4953000"/>
            <a:ext cx="4572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6919" name="TextBox 33"/>
          <p:cNvSpPr txBox="1">
            <a:spLocks noChangeArrowheads="1"/>
          </p:cNvSpPr>
          <p:nvPr/>
        </p:nvSpPr>
        <p:spPr bwMode="auto">
          <a:xfrm>
            <a:off x="3144838" y="4949825"/>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1371600" y="411163"/>
            <a:ext cx="7132638" cy="823912"/>
          </a:xfrm>
        </p:spPr>
        <p:txBody>
          <a:bodyPr/>
          <a:lstStyle/>
          <a:p>
            <a:pPr eaLnBrk="1" hangingPunct="1"/>
            <a:r>
              <a:rPr lang="en-US" sz="3600" dirty="0" smtClean="0">
                <a:solidFill>
                  <a:srgbClr val="0070C0"/>
                </a:solidFill>
              </a:rPr>
              <a:t>Merge Intervals </a:t>
            </a:r>
          </a:p>
        </p:txBody>
      </p:sp>
      <p:sp>
        <p:nvSpPr>
          <p:cNvPr id="37891" name="Content Placeholder 2"/>
          <p:cNvSpPr>
            <a:spLocks noGrp="1"/>
          </p:cNvSpPr>
          <p:nvPr>
            <p:ph idx="4294967295"/>
          </p:nvPr>
        </p:nvSpPr>
        <p:spPr>
          <a:xfrm>
            <a:off x="457200" y="1600200"/>
            <a:ext cx="8229600" cy="1752600"/>
          </a:xfrm>
        </p:spPr>
        <p:txBody>
          <a:bodyPr/>
          <a:lstStyle/>
          <a:p>
            <a:pPr eaLnBrk="1" hangingPunct="1">
              <a:buClr>
                <a:srgbClr val="00B0F0"/>
              </a:buClr>
            </a:pPr>
            <a:r>
              <a:rPr lang="en-US" smtClean="0"/>
              <a:t>Given a collection of intervals, output merged representation of all intervals (e.g., for Deletions).  </a:t>
            </a:r>
            <a:r>
              <a:rPr lang="en-US" smtClean="0">
                <a:solidFill>
                  <a:srgbClr val="009900"/>
                </a:solidFill>
              </a:rPr>
              <a:t>Interval Union</a:t>
            </a:r>
          </a:p>
        </p:txBody>
      </p:sp>
      <p:sp>
        <p:nvSpPr>
          <p:cNvPr id="4" name="Date Placeholder 3"/>
          <p:cNvSpPr txBox="1">
            <a:spLocks noGrp="1"/>
          </p:cNvSpPr>
          <p:nvPr/>
        </p:nvSpPr>
        <p:spPr>
          <a:xfrm>
            <a:off x="0" y="6643688"/>
            <a:ext cx="685800" cy="200025"/>
          </a:xfrm>
          <a:prstGeom prst="rect">
            <a:avLst/>
          </a:prstGeom>
          <a:noFill/>
        </p:spPr>
        <p:txBody>
          <a:bodyPr anchor="ctr"/>
          <a:lstStyle/>
          <a:p>
            <a:pPr fontAlgn="auto">
              <a:spcBef>
                <a:spcPts val="0"/>
              </a:spcBef>
              <a:spcAft>
                <a:spcPts val="0"/>
              </a:spcAft>
              <a:defRPr/>
            </a:pPr>
            <a:fld id="{ECC0FFE8-48EF-CF4B-A651-D4F33C66CF60}" type="datetime1">
              <a:rPr lang="en-US" sz="900" b="1">
                <a:solidFill>
                  <a:schemeClr val="tx2">
                    <a:lumMod val="75000"/>
                  </a:schemeClr>
                </a:solidFill>
                <a:latin typeface="+mn-lt"/>
                <a:cs typeface="+mn-cs"/>
              </a:rPr>
              <a:pPr fontAlgn="auto">
                <a:spcBef>
                  <a:spcPts val="0"/>
                </a:spcBef>
                <a:spcAft>
                  <a:spcPts val="0"/>
                </a:spcAft>
                <a:defRPr/>
              </a:pPr>
              <a:t>10/24/2012</a:t>
            </a:fld>
            <a:endParaRPr lang="en-US" sz="900" b="1">
              <a:solidFill>
                <a:schemeClr val="tx2">
                  <a:lumMod val="75000"/>
                </a:schemeClr>
              </a:solidFill>
              <a:latin typeface="+mn-lt"/>
              <a:cs typeface="+mn-cs"/>
            </a:endParaRPr>
          </a:p>
        </p:txBody>
      </p:sp>
      <p:sp>
        <p:nvSpPr>
          <p:cNvPr id="6" name="Slide Number Placeholder 5"/>
          <p:cNvSpPr txBox="1">
            <a:spLocks noGrp="1"/>
          </p:cNvSpPr>
          <p:nvPr/>
        </p:nvSpPr>
        <p:spPr>
          <a:xfrm>
            <a:off x="8610600" y="6643688"/>
            <a:ext cx="517525" cy="200025"/>
          </a:xfrm>
          <a:prstGeom prst="rect">
            <a:avLst/>
          </a:prstGeom>
          <a:noFill/>
        </p:spPr>
        <p:txBody>
          <a:bodyPr anchor="ctr"/>
          <a:lstStyle/>
          <a:p>
            <a:pPr algn="r" fontAlgn="auto">
              <a:spcBef>
                <a:spcPts val="0"/>
              </a:spcBef>
              <a:spcAft>
                <a:spcPts val="0"/>
              </a:spcAft>
              <a:defRPr/>
            </a:pPr>
            <a:fld id="{DEEC9A55-A773-4A17-9EE8-23A39BA2F88C}" type="slidenum">
              <a:rPr lang="en-US" sz="900" b="1">
                <a:solidFill>
                  <a:schemeClr val="tx2">
                    <a:lumMod val="75000"/>
                  </a:schemeClr>
                </a:solidFill>
                <a:latin typeface="+mn-lt"/>
                <a:cs typeface="+mn-cs"/>
              </a:rPr>
              <a:pPr algn="r" fontAlgn="auto">
                <a:spcBef>
                  <a:spcPts val="0"/>
                </a:spcBef>
                <a:spcAft>
                  <a:spcPts val="0"/>
                </a:spcAft>
                <a:defRPr/>
              </a:pPr>
              <a:t>28</a:t>
            </a:fld>
            <a:endParaRPr lang="en-US" sz="900" b="1">
              <a:solidFill>
                <a:schemeClr val="tx2">
                  <a:lumMod val="75000"/>
                </a:schemeClr>
              </a:solidFill>
              <a:latin typeface="+mn-lt"/>
              <a:cs typeface="+mn-cs"/>
            </a:endParaRPr>
          </a:p>
        </p:txBody>
      </p:sp>
      <p:grpSp>
        <p:nvGrpSpPr>
          <p:cNvPr id="37894" name="Group 6"/>
          <p:cNvGrpSpPr>
            <a:grpSpLocks/>
          </p:cNvGrpSpPr>
          <p:nvPr/>
        </p:nvGrpSpPr>
        <p:grpSpPr bwMode="auto">
          <a:xfrm>
            <a:off x="822325" y="3703638"/>
            <a:ext cx="6629400" cy="457200"/>
            <a:chOff x="838200" y="3733800"/>
            <a:chExt cx="6629400" cy="457200"/>
          </a:xfrm>
        </p:grpSpPr>
        <p:cxnSp>
          <p:nvCxnSpPr>
            <p:cNvPr id="8" name="Straight Connector 7"/>
            <p:cNvCxnSpPr/>
            <p:nvPr/>
          </p:nvCxnSpPr>
          <p:spPr>
            <a:xfrm flipV="1">
              <a:off x="838200" y="4038600"/>
              <a:ext cx="6629400" cy="76200"/>
            </a:xfrm>
            <a:prstGeom prst="line">
              <a:avLst/>
            </a:prstGeom>
          </p:spPr>
          <p:style>
            <a:lnRef idx="2">
              <a:schemeClr val="accent1"/>
            </a:lnRef>
            <a:fillRef idx="0">
              <a:schemeClr val="accent1"/>
            </a:fillRef>
            <a:effectRef idx="1">
              <a:schemeClr val="accent1"/>
            </a:effectRef>
            <a:fontRef idx="minor">
              <a:schemeClr val="tx1"/>
            </a:fontRef>
          </p:style>
        </p:cxnSp>
        <p:sp>
          <p:nvSpPr>
            <p:cNvPr id="2" name="Rectangle 8"/>
            <p:cNvSpPr/>
            <p:nvPr/>
          </p:nvSpPr>
          <p:spPr>
            <a:xfrm>
              <a:off x="2133600" y="3962400"/>
              <a:ext cx="762000" cy="2286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3429000" y="3962400"/>
              <a:ext cx="762000" cy="2286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 name="Straight Connector 10"/>
            <p:cNvCxnSpPr/>
            <p:nvPr/>
          </p:nvCxnSpPr>
          <p:spPr>
            <a:xfrm flipV="1">
              <a:off x="2895600" y="3733800"/>
              <a:ext cx="22860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124200" y="3733800"/>
              <a:ext cx="304800" cy="228600"/>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3" name="Straight Connector 12"/>
          <p:cNvCxnSpPr/>
          <p:nvPr/>
        </p:nvCxnSpPr>
        <p:spPr>
          <a:xfrm>
            <a:off x="1981200" y="4435475"/>
            <a:ext cx="6858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133600" y="4587875"/>
            <a:ext cx="6858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514600" y="4740275"/>
            <a:ext cx="6858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3886200" y="4587875"/>
            <a:ext cx="6858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429000" y="4435475"/>
            <a:ext cx="6858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981200" y="5197475"/>
            <a:ext cx="1219200" cy="0"/>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3429000" y="5197475"/>
            <a:ext cx="1143000" cy="0"/>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sp>
        <p:nvSpPr>
          <p:cNvPr id="37902" name="TextBox 22"/>
          <p:cNvSpPr txBox="1">
            <a:spLocks noChangeArrowheads="1"/>
          </p:cNvSpPr>
          <p:nvPr/>
        </p:nvSpPr>
        <p:spPr bwMode="auto">
          <a:xfrm>
            <a:off x="4953000" y="4968875"/>
            <a:ext cx="8493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atin typeface="Calibri" pitchFamily="34" charset="0"/>
              </a:rPr>
              <a:t>Output</a:t>
            </a:r>
          </a:p>
        </p:txBody>
      </p:sp>
      <p:sp>
        <p:nvSpPr>
          <p:cNvPr id="20" name="Rectangle 19"/>
          <p:cNvSpPr>
            <a:spLocks noChangeArrowheads="1"/>
          </p:cNvSpPr>
          <p:nvPr/>
        </p:nvSpPr>
        <p:spPr bwMode="auto">
          <a:xfrm>
            <a:off x="336503" y="5623572"/>
            <a:ext cx="8470993" cy="731475"/>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More GQL details: “Which way to Genomic Information Age”, CACM to appear, use Google </a:t>
            </a:r>
            <a:endParaRPr lang="en-US" sz="2800" b="1" dirty="0">
              <a:solidFill>
                <a:schemeClr val="bg1"/>
              </a:solidFill>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dirty="0" smtClean="0">
                <a:solidFill>
                  <a:srgbClr val="0070C0"/>
                </a:solidFill>
              </a:rPr>
              <a:t>Progress so far</a:t>
            </a:r>
          </a:p>
        </p:txBody>
      </p:sp>
      <p:sp>
        <p:nvSpPr>
          <p:cNvPr id="38915" name="Rectangle 3"/>
          <p:cNvSpPr>
            <a:spLocks noGrp="1" noChangeArrowheads="1"/>
          </p:cNvSpPr>
          <p:nvPr>
            <p:ph type="body" idx="1"/>
          </p:nvPr>
        </p:nvSpPr>
        <p:spPr/>
        <p:txBody>
          <a:bodyPr/>
          <a:lstStyle/>
          <a:p>
            <a:pPr eaLnBrk="1" hangingPunct="1"/>
            <a:r>
              <a:rPr lang="en-US" dirty="0" smtClean="0">
                <a:solidFill>
                  <a:srgbClr val="009900"/>
                </a:solidFill>
              </a:rPr>
              <a:t>Compression Layer</a:t>
            </a:r>
            <a:r>
              <a:rPr lang="en-US" dirty="0" smtClean="0"/>
              <a:t>:</a:t>
            </a:r>
          </a:p>
          <a:p>
            <a:pPr lvl="1" eaLnBrk="1" hangingPunct="1"/>
            <a:r>
              <a:rPr lang="en-US" dirty="0" smtClean="0"/>
              <a:t>Tool </a:t>
            </a:r>
            <a:r>
              <a:rPr lang="en-US" dirty="0" err="1" smtClean="0"/>
              <a:t>Slimgene</a:t>
            </a:r>
            <a:r>
              <a:rPr lang="en-US" dirty="0" smtClean="0"/>
              <a:t> </a:t>
            </a:r>
            <a:r>
              <a:rPr lang="en-US" dirty="0" smtClean="0">
                <a:sym typeface="Wingdings" pitchFamily="2" charset="2"/>
              </a:rPr>
              <a:t></a:t>
            </a:r>
            <a:r>
              <a:rPr lang="en-US" dirty="0" smtClean="0"/>
              <a:t> </a:t>
            </a:r>
            <a:r>
              <a:rPr lang="en-US" dirty="0" err="1" smtClean="0"/>
              <a:t>Illumina</a:t>
            </a:r>
            <a:r>
              <a:rPr lang="en-US" dirty="0" smtClean="0"/>
              <a:t> pipeline</a:t>
            </a:r>
          </a:p>
          <a:p>
            <a:pPr lvl="1" eaLnBrk="1" hangingPunct="1"/>
            <a:r>
              <a:rPr lang="en-US" dirty="0" smtClean="0"/>
              <a:t>40x compression without Quality Scores</a:t>
            </a:r>
          </a:p>
          <a:p>
            <a:pPr eaLnBrk="1" hangingPunct="1"/>
            <a:r>
              <a:rPr lang="en-US" dirty="0" smtClean="0">
                <a:solidFill>
                  <a:srgbClr val="009900"/>
                </a:solidFill>
              </a:rPr>
              <a:t>GQL/EL Version 1.0</a:t>
            </a:r>
            <a:r>
              <a:rPr lang="en-US" dirty="0" smtClean="0"/>
              <a:t>:</a:t>
            </a:r>
          </a:p>
          <a:p>
            <a:pPr lvl="1" eaLnBrk="1" hangingPunct="1"/>
            <a:r>
              <a:rPr lang="en-US" dirty="0" smtClean="0"/>
              <a:t>SNP style queries in less than 1 sec</a:t>
            </a:r>
          </a:p>
          <a:p>
            <a:pPr lvl="1" eaLnBrk="1" hangingPunct="1"/>
            <a:r>
              <a:rPr lang="en-US" dirty="0" smtClean="0"/>
              <a:t>All discrepant READs in 160 minutes. Slow!</a:t>
            </a:r>
          </a:p>
          <a:p>
            <a:pPr lvl="1" eaLnBrk="1" hangingPunct="1"/>
            <a:r>
              <a:rPr lang="en-US" dirty="0" smtClean="0"/>
              <a:t>Beyond </a:t>
            </a:r>
            <a:r>
              <a:rPr lang="en-US" dirty="0" err="1" smtClean="0"/>
              <a:t>SAMtools</a:t>
            </a:r>
            <a:r>
              <a:rPr lang="en-US" dirty="0" smtClean="0"/>
              <a:t>: </a:t>
            </a:r>
            <a:r>
              <a:rPr lang="en-US" dirty="0"/>
              <a:t> </a:t>
            </a:r>
            <a:r>
              <a:rPr lang="en-US" dirty="0" smtClean="0"/>
              <a:t>GQL allows finding all Reads satisfying arbitrary predicate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45" y="320074"/>
            <a:ext cx="8229600" cy="1143000"/>
          </a:xfrm>
        </p:spPr>
        <p:txBody>
          <a:bodyPr/>
          <a:lstStyle/>
          <a:p>
            <a:r>
              <a:rPr lang="en-US" dirty="0" smtClean="0">
                <a:solidFill>
                  <a:schemeClr val="accent4"/>
                </a:solidFill>
              </a:rPr>
              <a:t>Biology today: Data rich but </a:t>
            </a:r>
            <a:r>
              <a:rPr lang="en-US" dirty="0" smtClean="0"/>
              <a:t>. . .</a:t>
            </a:r>
            <a:endParaRPr lang="en-US" dirty="0"/>
          </a:p>
        </p:txBody>
      </p:sp>
      <p:sp>
        <p:nvSpPr>
          <p:cNvPr id="3" name="Content Placeholder 2"/>
          <p:cNvSpPr>
            <a:spLocks noGrp="1"/>
          </p:cNvSpPr>
          <p:nvPr>
            <p:ph idx="1"/>
          </p:nvPr>
        </p:nvSpPr>
        <p:spPr>
          <a:xfrm>
            <a:off x="457200" y="1600200"/>
            <a:ext cx="8320994" cy="4480531"/>
          </a:xfrm>
        </p:spPr>
        <p:txBody>
          <a:bodyPr/>
          <a:lstStyle/>
          <a:p>
            <a:r>
              <a:rPr lang="en-US" sz="2800" dirty="0" smtClean="0">
                <a:solidFill>
                  <a:srgbClr val="0070C0"/>
                </a:solidFill>
              </a:rPr>
              <a:t>Assemble</a:t>
            </a:r>
            <a:r>
              <a:rPr lang="en-US" sz="2800" dirty="0" smtClean="0"/>
              <a:t>: patients and </a:t>
            </a:r>
            <a:r>
              <a:rPr lang="en-US" sz="2800" dirty="0" err="1" smtClean="0"/>
              <a:t>normals</a:t>
            </a:r>
            <a:r>
              <a:rPr lang="en-US" sz="2800" dirty="0" smtClean="0"/>
              <a:t> </a:t>
            </a:r>
            <a:r>
              <a:rPr lang="en-US" sz="2800" dirty="0" smtClean="0">
                <a:solidFill>
                  <a:srgbClr val="FF0000"/>
                </a:solidFill>
              </a:rPr>
              <a:t>(months)</a:t>
            </a:r>
          </a:p>
          <a:p>
            <a:r>
              <a:rPr lang="en-US" sz="2800" dirty="0" smtClean="0">
                <a:solidFill>
                  <a:srgbClr val="0070C0"/>
                </a:solidFill>
              </a:rPr>
              <a:t>Sequence: </a:t>
            </a:r>
            <a:r>
              <a:rPr lang="en-US" sz="2800" dirty="0" smtClean="0"/>
              <a:t>and align </a:t>
            </a:r>
            <a:r>
              <a:rPr lang="en-US" sz="2800" dirty="0" smtClean="0">
                <a:solidFill>
                  <a:srgbClr val="FF0000"/>
                </a:solidFill>
              </a:rPr>
              <a:t>(1 day) </a:t>
            </a:r>
          </a:p>
          <a:p>
            <a:r>
              <a:rPr lang="en-US" sz="2800" dirty="0" smtClean="0">
                <a:solidFill>
                  <a:srgbClr val="0070C0"/>
                </a:solidFill>
              </a:rPr>
              <a:t>Analyze</a:t>
            </a:r>
            <a:r>
              <a:rPr lang="en-US" sz="2800" dirty="0" smtClean="0"/>
              <a:t>: Ad hoc program to suggest hypotheses on genetic/disease correlation. Iterate  </a:t>
            </a:r>
            <a:r>
              <a:rPr lang="en-US" sz="2800" dirty="0" smtClean="0">
                <a:solidFill>
                  <a:srgbClr val="FF0000"/>
                </a:solidFill>
              </a:rPr>
              <a:t>(months)</a:t>
            </a:r>
          </a:p>
          <a:p>
            <a:r>
              <a:rPr lang="en-US" sz="2800" dirty="0" smtClean="0">
                <a:solidFill>
                  <a:srgbClr val="0070C0"/>
                </a:solidFill>
              </a:rPr>
              <a:t>Share: </a:t>
            </a:r>
            <a:r>
              <a:rPr lang="en-US" sz="2800" dirty="0" smtClean="0"/>
              <a:t>Rare</a:t>
            </a:r>
            <a:r>
              <a:rPr lang="en-US" sz="2800" dirty="0" smtClean="0">
                <a:sym typeface="Wingdings" pitchFamily="2" charset="2"/>
              </a:rPr>
              <a:t></a:t>
            </a:r>
            <a:r>
              <a:rPr lang="en-US" sz="2800" dirty="0" smtClean="0"/>
              <a:t> 250G needs FedEx </a:t>
            </a:r>
            <a:r>
              <a:rPr lang="en-US" sz="2800" dirty="0" smtClean="0">
                <a:solidFill>
                  <a:srgbClr val="FF0000"/>
                </a:solidFill>
              </a:rPr>
              <a:t>(days)</a:t>
            </a:r>
            <a:r>
              <a:rPr lang="en-US" sz="2800" dirty="0" smtClean="0"/>
              <a:t> </a:t>
            </a:r>
            <a:endParaRPr lang="en-US" sz="2800" dirty="0"/>
          </a:p>
        </p:txBody>
      </p:sp>
      <p:pic>
        <p:nvPicPr>
          <p:cNvPr id="1026" name="Picture 2" descr="http://www.technologyreview.com/files/17635/saliva_collection_x2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7464" y="4251951"/>
            <a:ext cx="1371585" cy="20573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shmula.com/wp-content/uploads/2011/10/fedex-truck.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3439" y="4215346"/>
            <a:ext cx="2689865" cy="20173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400780" y="6049867"/>
            <a:ext cx="1253493" cy="3657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70127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4"/>
          <p:cNvSpPr>
            <a:spLocks noGrp="1"/>
          </p:cNvSpPr>
          <p:nvPr>
            <p:ph type="title"/>
          </p:nvPr>
        </p:nvSpPr>
        <p:spPr>
          <a:xfrm>
            <a:off x="548684" y="137196"/>
            <a:ext cx="8229600" cy="1143000"/>
          </a:xfrm>
        </p:spPr>
        <p:txBody>
          <a:bodyPr/>
          <a:lstStyle/>
          <a:p>
            <a:r>
              <a:rPr lang="en-US" dirty="0" smtClean="0">
                <a:solidFill>
                  <a:srgbClr val="0070C0"/>
                </a:solidFill>
              </a:rPr>
              <a:t>GQL Deletion Script we ran </a:t>
            </a:r>
          </a:p>
        </p:txBody>
      </p:sp>
      <p:sp>
        <p:nvSpPr>
          <p:cNvPr id="8" name="Shape 83"/>
          <p:cNvSpPr>
            <a:spLocks noGrp="1"/>
          </p:cNvSpPr>
          <p:nvPr>
            <p:ph sz="half" idx="1"/>
          </p:nvPr>
        </p:nvSpPr>
        <p:spPr>
          <a:xfrm>
            <a:off x="381000" y="1219200"/>
            <a:ext cx="1828800" cy="658813"/>
          </a:xfrm>
        </p:spPr>
        <p:txBody>
          <a:bodyPr lIns="91425" tIns="91425" rIns="91425" bIns="91425">
            <a:spAutoFit/>
          </a:bodyPr>
          <a:lstStyle/>
          <a:p>
            <a:pPr>
              <a:buFontTx/>
              <a:buNone/>
            </a:pPr>
            <a:r>
              <a:rPr lang="en-US" sz="1400" smtClean="0">
                <a:solidFill>
                  <a:srgbClr val="0000FF"/>
                </a:solidFill>
                <a:cs typeface="Arial" charset="0"/>
              </a:rPr>
              <a:t>include</a:t>
            </a:r>
            <a:r>
              <a:rPr lang="en-US" sz="1400" smtClean="0">
                <a:solidFill>
                  <a:srgbClr val="000000"/>
                </a:solidFill>
                <a:cs typeface="Arial" charset="0"/>
              </a:rPr>
              <a:t>&lt;tables.txt&gt;</a:t>
            </a:r>
          </a:p>
          <a:p>
            <a:pPr>
              <a:buFontTx/>
              <a:buNone/>
            </a:pPr>
            <a:r>
              <a:rPr lang="en-US" sz="1400" smtClean="0">
                <a:solidFill>
                  <a:srgbClr val="0000FF"/>
                </a:solidFill>
                <a:cs typeface="Arial" charset="0"/>
              </a:rPr>
              <a:t>genome</a:t>
            </a:r>
            <a:r>
              <a:rPr lang="en-US" sz="1400" smtClean="0">
                <a:solidFill>
                  <a:srgbClr val="000000"/>
                </a:solidFill>
                <a:cs typeface="Arial" charset="0"/>
              </a:rPr>
              <a:t> NA18506;</a:t>
            </a:r>
          </a:p>
        </p:txBody>
      </p:sp>
      <p:sp>
        <p:nvSpPr>
          <p:cNvPr id="9" name="Rectangle 8"/>
          <p:cNvSpPr>
            <a:spLocks noChangeArrowheads="1"/>
          </p:cNvSpPr>
          <p:nvPr/>
        </p:nvSpPr>
        <p:spPr bwMode="auto">
          <a:xfrm>
            <a:off x="381000" y="1926336"/>
            <a:ext cx="4800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dirty="0">
                <a:latin typeface="Calibri" pitchFamily="34" charset="0"/>
                <a:cs typeface="Calibri" pitchFamily="34" charset="0"/>
              </a:rPr>
              <a:t>Discordant = </a:t>
            </a:r>
            <a:r>
              <a:rPr lang="en-US" dirty="0">
                <a:solidFill>
                  <a:srgbClr val="0000FF"/>
                </a:solidFill>
                <a:latin typeface="Calibri" pitchFamily="34" charset="0"/>
                <a:cs typeface="Calibri" pitchFamily="34" charset="0"/>
              </a:rPr>
              <a:t>select</a:t>
            </a:r>
            <a:r>
              <a:rPr lang="en-US" dirty="0">
                <a:latin typeface="Calibri" pitchFamily="34" charset="0"/>
                <a:cs typeface="Calibri" pitchFamily="34" charset="0"/>
              </a:rPr>
              <a:t> * </a:t>
            </a:r>
            <a:r>
              <a:rPr lang="en-US" dirty="0">
                <a:solidFill>
                  <a:srgbClr val="0000FF"/>
                </a:solidFill>
                <a:latin typeface="Calibri" pitchFamily="34" charset="0"/>
                <a:cs typeface="Calibri" pitchFamily="34" charset="0"/>
              </a:rPr>
              <a:t>from</a:t>
            </a:r>
            <a:r>
              <a:rPr lang="en-US" dirty="0">
                <a:latin typeface="Calibri" pitchFamily="34" charset="0"/>
                <a:cs typeface="Calibri" pitchFamily="34" charset="0"/>
              </a:rPr>
              <a:t> READS </a:t>
            </a:r>
          </a:p>
          <a:p>
            <a:r>
              <a:rPr lang="en-US" dirty="0">
                <a:solidFill>
                  <a:srgbClr val="0000FF"/>
                </a:solidFill>
                <a:latin typeface="Calibri" pitchFamily="34" charset="0"/>
                <a:cs typeface="Calibri" pitchFamily="34" charset="0"/>
              </a:rPr>
              <a:t>where</a:t>
            </a:r>
            <a:r>
              <a:rPr lang="en-US" dirty="0">
                <a:latin typeface="Calibri" pitchFamily="34" charset="0"/>
                <a:cs typeface="Calibri" pitchFamily="34" charset="0"/>
              </a:rPr>
              <a:t> location&gt;=0 and </a:t>
            </a:r>
            <a:r>
              <a:rPr lang="en-US" dirty="0" err="1">
                <a:latin typeface="Calibri" pitchFamily="34" charset="0"/>
                <a:cs typeface="Calibri" pitchFamily="34" charset="0"/>
              </a:rPr>
              <a:t>mate_loc</a:t>
            </a:r>
            <a:r>
              <a:rPr lang="en-US" dirty="0">
                <a:latin typeface="Calibri" pitchFamily="34" charset="0"/>
                <a:cs typeface="Calibri" pitchFamily="34" charset="0"/>
              </a:rPr>
              <a:t>&gt;=0 and </a:t>
            </a:r>
          </a:p>
          <a:p>
            <a:r>
              <a:rPr lang="en-US" dirty="0">
                <a:latin typeface="Calibri" pitchFamily="34" charset="0"/>
                <a:cs typeface="Calibri" pitchFamily="34" charset="0"/>
              </a:rPr>
              <a:t>((</a:t>
            </a:r>
            <a:r>
              <a:rPr lang="en-US" dirty="0" err="1">
                <a:latin typeface="Calibri" pitchFamily="34" charset="0"/>
                <a:cs typeface="Calibri" pitchFamily="34" charset="0"/>
              </a:rPr>
              <a:t>mate_loc</a:t>
            </a:r>
            <a:r>
              <a:rPr lang="en-US" dirty="0">
                <a:latin typeface="Calibri" pitchFamily="34" charset="0"/>
                <a:cs typeface="Calibri" pitchFamily="34" charset="0"/>
              </a:rPr>
              <a:t> - location &gt; 1000 and </a:t>
            </a:r>
            <a:r>
              <a:rPr lang="en-US" dirty="0" err="1">
                <a:latin typeface="Calibri" pitchFamily="34" charset="0"/>
                <a:cs typeface="Calibri" pitchFamily="34" charset="0"/>
              </a:rPr>
              <a:t>mate_loc</a:t>
            </a:r>
            <a:r>
              <a:rPr lang="en-US" dirty="0">
                <a:latin typeface="Calibri" pitchFamily="34" charset="0"/>
                <a:cs typeface="Calibri" pitchFamily="34" charset="0"/>
              </a:rPr>
              <a:t> –location &lt; 2000000</a:t>
            </a:r>
            <a:r>
              <a:rPr lang="en-US" dirty="0" smtClean="0">
                <a:latin typeface="Calibri" pitchFamily="34" charset="0"/>
                <a:cs typeface="Calibri" pitchFamily="34" charset="0"/>
              </a:rPr>
              <a:t>)</a:t>
            </a:r>
            <a:endParaRPr lang="en-US" dirty="0">
              <a:latin typeface="Calibri" pitchFamily="34" charset="0"/>
              <a:cs typeface="Calibri" pitchFamily="34" charset="0"/>
            </a:endParaRPr>
          </a:p>
        </p:txBody>
      </p:sp>
      <p:sp>
        <p:nvSpPr>
          <p:cNvPr id="11" name="Rectangle 10"/>
          <p:cNvSpPr/>
          <p:nvPr/>
        </p:nvSpPr>
        <p:spPr>
          <a:xfrm>
            <a:off x="381000" y="3886200"/>
            <a:ext cx="4572000" cy="738188"/>
          </a:xfrm>
          <a:prstGeom prst="rect">
            <a:avLst/>
          </a:prstGeom>
        </p:spPr>
        <p:txBody>
          <a:bodyPr>
            <a:spAutoFit/>
          </a:bodyPr>
          <a:lstStyle/>
          <a:p>
            <a:pPr>
              <a:defRPr/>
            </a:pPr>
            <a:r>
              <a:rPr lang="en-US" dirty="0" err="1">
                <a:latin typeface="+mn-lt"/>
                <a:cs typeface="Arial Narrow"/>
              </a:rPr>
              <a:t>Predicted_deletions</a:t>
            </a:r>
            <a:r>
              <a:rPr lang="en-US" dirty="0">
                <a:latin typeface="+mn-lt"/>
                <a:cs typeface="Arial Narrow"/>
              </a:rPr>
              <a:t> = </a:t>
            </a:r>
          </a:p>
          <a:p>
            <a:pPr>
              <a:defRPr/>
            </a:pPr>
            <a:r>
              <a:rPr lang="en-US" dirty="0">
                <a:solidFill>
                  <a:srgbClr val="0000FF"/>
                </a:solidFill>
                <a:latin typeface="+mn-lt"/>
                <a:cs typeface="Arial Narrow"/>
              </a:rPr>
              <a:t>select</a:t>
            </a:r>
            <a:r>
              <a:rPr lang="en-US" dirty="0">
                <a:latin typeface="+mn-lt"/>
                <a:cs typeface="Arial Narrow"/>
              </a:rPr>
              <a:t> </a:t>
            </a:r>
            <a:r>
              <a:rPr lang="en-US" dirty="0" err="1">
                <a:latin typeface="+mn-lt"/>
                <a:cs typeface="Arial Narrow"/>
              </a:rPr>
              <a:t>merge_intervals</a:t>
            </a:r>
            <a:r>
              <a:rPr lang="en-US" dirty="0">
                <a:latin typeface="+mn-lt"/>
                <a:cs typeface="Arial Narrow"/>
              </a:rPr>
              <a:t>( </a:t>
            </a:r>
            <a:r>
              <a:rPr lang="en-US" dirty="0" err="1">
                <a:solidFill>
                  <a:srgbClr val="0000FF"/>
                </a:solidFill>
                <a:latin typeface="+mn-lt"/>
                <a:cs typeface="Arial Narrow"/>
              </a:rPr>
              <a:t>interval_count</a:t>
            </a:r>
            <a:r>
              <a:rPr lang="en-US" dirty="0">
                <a:latin typeface="+mn-lt"/>
                <a:cs typeface="Arial Narrow"/>
              </a:rPr>
              <a:t> &gt; 5)</a:t>
            </a:r>
          </a:p>
          <a:p>
            <a:pPr>
              <a:defRPr/>
            </a:pPr>
            <a:r>
              <a:rPr lang="en-US" dirty="0">
                <a:solidFill>
                  <a:srgbClr val="0000FF"/>
                </a:solidFill>
                <a:latin typeface="+mn-lt"/>
                <a:cs typeface="Arial Narrow"/>
              </a:rPr>
              <a:t>from</a:t>
            </a:r>
            <a:r>
              <a:rPr lang="en-US" dirty="0">
                <a:latin typeface="+mn-lt"/>
                <a:cs typeface="Arial Narrow"/>
              </a:rPr>
              <a:t> Disc2Intrvl</a:t>
            </a:r>
          </a:p>
        </p:txBody>
      </p:sp>
      <p:sp>
        <p:nvSpPr>
          <p:cNvPr id="12" name="Rectangle 11"/>
          <p:cNvSpPr/>
          <p:nvPr/>
        </p:nvSpPr>
        <p:spPr>
          <a:xfrm>
            <a:off x="381000" y="4800600"/>
            <a:ext cx="4572000" cy="1200150"/>
          </a:xfrm>
          <a:prstGeom prst="rect">
            <a:avLst/>
          </a:prstGeom>
        </p:spPr>
        <p:txBody>
          <a:bodyPr>
            <a:spAutoFit/>
          </a:bodyPr>
          <a:lstStyle/>
          <a:p>
            <a:pPr>
              <a:defRPr/>
            </a:pPr>
            <a:r>
              <a:rPr lang="en-US" dirty="0">
                <a:latin typeface="+mn-lt"/>
                <a:cs typeface="Arial Narrow"/>
              </a:rPr>
              <a:t>out= </a:t>
            </a:r>
            <a:r>
              <a:rPr lang="en-US" dirty="0">
                <a:solidFill>
                  <a:srgbClr val="0000FF"/>
                </a:solidFill>
                <a:latin typeface="+mn-lt"/>
                <a:cs typeface="Arial Narrow"/>
              </a:rPr>
              <a:t>select</a:t>
            </a:r>
            <a:r>
              <a:rPr lang="en-US" dirty="0">
                <a:latin typeface="+mn-lt"/>
                <a:cs typeface="Arial Narrow"/>
              </a:rPr>
              <a:t> *</a:t>
            </a:r>
            <a:endParaRPr lang="en-US" dirty="0">
              <a:solidFill>
                <a:srgbClr val="0000FF"/>
              </a:solidFill>
              <a:latin typeface="+mn-lt"/>
              <a:cs typeface="Arial Narrow"/>
            </a:endParaRPr>
          </a:p>
          <a:p>
            <a:pPr>
              <a:defRPr/>
            </a:pPr>
            <a:r>
              <a:rPr lang="en-US" dirty="0">
                <a:solidFill>
                  <a:srgbClr val="0000FF"/>
                </a:solidFill>
                <a:latin typeface="+mn-lt"/>
                <a:cs typeface="Arial Narrow"/>
              </a:rPr>
              <a:t>from MAPJOIN </a:t>
            </a:r>
            <a:r>
              <a:rPr lang="en-US" dirty="0" err="1">
                <a:latin typeface="+mn-lt"/>
                <a:cs typeface="Arial Narrow"/>
              </a:rPr>
              <a:t>Predicted_deletions</a:t>
            </a:r>
            <a:r>
              <a:rPr lang="en-US" dirty="0">
                <a:latin typeface="+mn-lt"/>
                <a:cs typeface="Arial Narrow"/>
              </a:rPr>
              <a:t>, Discordant </a:t>
            </a:r>
          </a:p>
          <a:p>
            <a:pPr>
              <a:defRPr/>
            </a:pPr>
            <a:r>
              <a:rPr lang="en-US" dirty="0">
                <a:solidFill>
                  <a:srgbClr val="0000FF"/>
                </a:solidFill>
                <a:latin typeface="+mn-lt"/>
                <a:cs typeface="Arial Narrow"/>
              </a:rPr>
              <a:t>using</a:t>
            </a:r>
            <a:r>
              <a:rPr lang="en-US" dirty="0">
                <a:latin typeface="+mn-lt"/>
                <a:cs typeface="Arial Narrow"/>
              </a:rPr>
              <a:t> intervals(location, </a:t>
            </a:r>
            <a:r>
              <a:rPr lang="en-US" dirty="0" err="1">
                <a:latin typeface="+mn-lt"/>
                <a:cs typeface="Arial Narrow"/>
              </a:rPr>
              <a:t>mate_loc</a:t>
            </a:r>
            <a:r>
              <a:rPr lang="en-US" dirty="0">
                <a:latin typeface="+mn-lt"/>
                <a:cs typeface="Arial Narrow"/>
              </a:rPr>
              <a:t>)</a:t>
            </a:r>
          </a:p>
        </p:txBody>
      </p:sp>
      <p:sp>
        <p:nvSpPr>
          <p:cNvPr id="14" name="Shape 83"/>
          <p:cNvSpPr>
            <a:spLocks noGrp="1"/>
          </p:cNvSpPr>
          <p:nvPr>
            <p:ph sz="half" idx="1"/>
          </p:nvPr>
        </p:nvSpPr>
        <p:spPr>
          <a:xfrm>
            <a:off x="5486400" y="1219200"/>
            <a:ext cx="3581400" cy="400050"/>
          </a:xfrm>
        </p:spPr>
        <p:txBody>
          <a:bodyPr lIns="91425" tIns="91425" rIns="91425" bIns="91425">
            <a:spAutoFit/>
          </a:bodyPr>
          <a:lstStyle/>
          <a:p>
            <a:pPr>
              <a:buFontTx/>
              <a:buNone/>
            </a:pPr>
            <a:endParaRPr lang="en-US" sz="1400" dirty="0" smtClean="0">
              <a:solidFill>
                <a:srgbClr val="000000"/>
              </a:solidFill>
              <a:latin typeface="Arial Narrow" pitchFamily="34" charset="0"/>
              <a:ea typeface="Arial Narrow" pitchFamily="34" charset="0"/>
              <a:cs typeface="Arial Narrow" pitchFamily="34" charset="0"/>
            </a:endParaRPr>
          </a:p>
        </p:txBody>
      </p:sp>
      <p:sp>
        <p:nvSpPr>
          <p:cNvPr id="15" name="Shape 83"/>
          <p:cNvSpPr>
            <a:spLocks noGrp="1"/>
          </p:cNvSpPr>
          <p:nvPr>
            <p:ph sz="half" idx="1"/>
          </p:nvPr>
        </p:nvSpPr>
        <p:spPr>
          <a:xfrm>
            <a:off x="5303512" y="2034088"/>
            <a:ext cx="3581400" cy="492412"/>
          </a:xfrm>
        </p:spPr>
        <p:txBody>
          <a:bodyPr lIns="91425" tIns="91425" rIns="91425" bIns="91425">
            <a:spAutoFit/>
          </a:bodyPr>
          <a:lstStyle/>
          <a:p>
            <a:pPr>
              <a:buFontTx/>
              <a:buNone/>
            </a:pPr>
            <a:r>
              <a:rPr lang="en-US" sz="2000" i="1" dirty="0" smtClean="0">
                <a:solidFill>
                  <a:srgbClr val="009900"/>
                </a:solidFill>
                <a:latin typeface="Arial Narrow" pitchFamily="34" charset="0"/>
                <a:ea typeface="Arial Narrow" pitchFamily="34" charset="0"/>
                <a:cs typeface="Arial Narrow" pitchFamily="34" charset="0"/>
              </a:rPr>
              <a:t>Select discordant reads</a:t>
            </a:r>
          </a:p>
        </p:txBody>
      </p:sp>
      <p:sp>
        <p:nvSpPr>
          <p:cNvPr id="16" name="Shape 83"/>
          <p:cNvSpPr>
            <a:spLocks noGrp="1"/>
          </p:cNvSpPr>
          <p:nvPr>
            <p:ph sz="half" idx="1"/>
          </p:nvPr>
        </p:nvSpPr>
        <p:spPr>
          <a:xfrm>
            <a:off x="548684" y="3163243"/>
            <a:ext cx="3581400" cy="615950"/>
          </a:xfrm>
        </p:spPr>
        <p:txBody>
          <a:bodyPr lIns="91425" tIns="91425" rIns="91425" bIns="91425">
            <a:spAutoFit/>
          </a:bodyPr>
          <a:lstStyle/>
          <a:p>
            <a:pPr>
              <a:buFontTx/>
              <a:buNone/>
            </a:pPr>
            <a:r>
              <a:rPr lang="en-US" sz="1400" i="1" dirty="0" smtClean="0">
                <a:latin typeface="Arial Narrow" pitchFamily="34" charset="0"/>
                <a:ea typeface="Arial Narrow" pitchFamily="34" charset="0"/>
                <a:cs typeface="Arial Narrow" pitchFamily="34" charset="0"/>
              </a:rPr>
              <a:t>// Turn each mapping into an interval, marked by the end-point of the paired-end reads</a:t>
            </a:r>
            <a:endParaRPr lang="en-US" sz="1400" dirty="0" smtClean="0">
              <a:solidFill>
                <a:srgbClr val="000000"/>
              </a:solidFill>
              <a:latin typeface="Arial Narrow" pitchFamily="34" charset="0"/>
              <a:ea typeface="Arial Narrow" pitchFamily="34" charset="0"/>
              <a:cs typeface="Arial Narrow" pitchFamily="34" charset="0"/>
            </a:endParaRPr>
          </a:p>
        </p:txBody>
      </p:sp>
      <p:sp>
        <p:nvSpPr>
          <p:cNvPr id="17" name="Shape 83"/>
          <p:cNvSpPr>
            <a:spLocks noGrp="1"/>
          </p:cNvSpPr>
          <p:nvPr>
            <p:ph sz="half" idx="1"/>
          </p:nvPr>
        </p:nvSpPr>
        <p:spPr>
          <a:xfrm>
            <a:off x="5486400" y="3886200"/>
            <a:ext cx="3581400" cy="492412"/>
          </a:xfrm>
        </p:spPr>
        <p:txBody>
          <a:bodyPr lIns="91425" tIns="91425" rIns="91425" bIns="91425">
            <a:spAutoFit/>
          </a:bodyPr>
          <a:lstStyle/>
          <a:p>
            <a:pPr>
              <a:buFontTx/>
              <a:buNone/>
            </a:pPr>
            <a:r>
              <a:rPr lang="en-US" sz="2000" i="1" dirty="0" smtClean="0">
                <a:solidFill>
                  <a:srgbClr val="009900"/>
                </a:solidFill>
                <a:latin typeface="Arial Narrow" pitchFamily="34" charset="0"/>
                <a:ea typeface="Arial Narrow" pitchFamily="34" charset="0"/>
                <a:cs typeface="Arial Narrow" pitchFamily="34" charset="0"/>
              </a:rPr>
              <a:t>Identify regions with coverage &gt; 5</a:t>
            </a:r>
            <a:endParaRPr lang="en-US" sz="2000" dirty="0" smtClean="0">
              <a:solidFill>
                <a:srgbClr val="009900"/>
              </a:solidFill>
              <a:latin typeface="Arial Narrow" pitchFamily="34" charset="0"/>
              <a:ea typeface="Arial Narrow" pitchFamily="34" charset="0"/>
              <a:cs typeface="Arial Narrow" pitchFamily="34" charset="0"/>
            </a:endParaRPr>
          </a:p>
        </p:txBody>
      </p:sp>
      <p:sp>
        <p:nvSpPr>
          <p:cNvPr id="18" name="Shape 83"/>
          <p:cNvSpPr>
            <a:spLocks noGrp="1"/>
          </p:cNvSpPr>
          <p:nvPr>
            <p:ph sz="half" idx="1"/>
          </p:nvPr>
        </p:nvSpPr>
        <p:spPr>
          <a:xfrm>
            <a:off x="5486400" y="4800600"/>
            <a:ext cx="3581400" cy="492412"/>
          </a:xfrm>
        </p:spPr>
        <p:txBody>
          <a:bodyPr lIns="91425" tIns="91425" rIns="91425" bIns="91425">
            <a:spAutoFit/>
          </a:bodyPr>
          <a:lstStyle/>
          <a:p>
            <a:pPr>
              <a:buFontTx/>
              <a:buNone/>
            </a:pPr>
            <a:r>
              <a:rPr lang="en-US" sz="2000" i="1" dirty="0" smtClean="0">
                <a:solidFill>
                  <a:srgbClr val="009900"/>
                </a:solidFill>
                <a:latin typeface="Arial Narrow" pitchFamily="34" charset="0"/>
                <a:ea typeface="Arial Narrow" pitchFamily="34" charset="0"/>
                <a:cs typeface="Arial Narrow" pitchFamily="34" charset="0"/>
              </a:rPr>
              <a:t>Select Reads in these regions</a:t>
            </a:r>
            <a:endParaRPr lang="en-US" sz="2000" dirty="0" smtClean="0">
              <a:solidFill>
                <a:srgbClr val="009900"/>
              </a:solidFill>
              <a:latin typeface="Arial Narrow" pitchFamily="34" charset="0"/>
              <a:ea typeface="Arial Narrow" pitchFamily="34" charset="0"/>
              <a:cs typeface="Arial Narrow" pitchFamily="34" charset="0"/>
            </a:endParaRPr>
          </a:p>
        </p:txBody>
      </p:sp>
      <p:sp>
        <p:nvSpPr>
          <p:cNvPr id="40972" name="Date Placeholder 19"/>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5398DC-8C0F-407B-AAAD-042FC82B6A98}" type="datetime1">
              <a:rPr lang="en-US" smtClean="0"/>
              <a:pPr eaLnBrk="1" hangingPunct="1"/>
              <a:t>10/24/2012</a:t>
            </a:fld>
            <a:endParaRPr lang="en-US" smtClean="0"/>
          </a:p>
        </p:txBody>
      </p:sp>
      <p:sp>
        <p:nvSpPr>
          <p:cNvPr id="40973" name="Footer Placeholder 20"/>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sp>
        <p:nvSpPr>
          <p:cNvPr id="40974" name="Slide Number Placeholder 21"/>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3ADE99-81EB-433B-819F-62C12629C9CC}" type="slidenum">
              <a:rPr lang="en-US" smtClean="0"/>
              <a:pPr eaLnBrk="1" hangingPunct="1"/>
              <a:t>30</a:t>
            </a:fld>
            <a:endParaRPr lang="en-US" smtClean="0"/>
          </a:p>
        </p:txBody>
      </p:sp>
      <p:sp>
        <p:nvSpPr>
          <p:cNvPr id="19" name="Shape 83"/>
          <p:cNvSpPr>
            <a:spLocks noGrp="1"/>
          </p:cNvSpPr>
          <p:nvPr>
            <p:ph sz="half" idx="1"/>
          </p:nvPr>
        </p:nvSpPr>
        <p:spPr>
          <a:xfrm>
            <a:off x="5541963" y="5638800"/>
            <a:ext cx="3581400" cy="400050"/>
          </a:xfrm>
        </p:spPr>
        <p:txBody>
          <a:bodyPr lIns="91425" tIns="91425" rIns="91425" bIns="91425">
            <a:spAutoFit/>
          </a:bodyPr>
          <a:lstStyle/>
          <a:p>
            <a:pPr>
              <a:buFontTx/>
              <a:buNone/>
            </a:pPr>
            <a:endParaRPr lang="en-US" sz="1400" dirty="0" smtClean="0">
              <a:solidFill>
                <a:srgbClr val="000000"/>
              </a:solidFill>
              <a:latin typeface="Arial Narrow" pitchFamily="34" charset="0"/>
              <a:ea typeface="Arial Narrow" pitchFamily="34" charset="0"/>
              <a:cs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xEl>
                                              <p:pRg st="0" end="0"/>
                                            </p:txEl>
                                          </p:spTgt>
                                        </p:tgtEl>
                                        <p:attrNameLst>
                                          <p:attrName>style.visibility</p:attrName>
                                        </p:attrNameLst>
                                      </p:cBhvr>
                                      <p:to>
                                        <p:strVal val="visible"/>
                                      </p:to>
                                    </p:set>
                                  </p:childTnLst>
                                </p:cTn>
                              </p:par>
                              <p:par>
                                <p:cTn id="35" presetID="1" presetClass="entr" presetSubtype="0" fill="hold" grpId="0" nodeType="withEffect" nodePh="1">
                                  <p:stCondLst>
                                    <p:cond delay="0"/>
                                  </p:stCondLst>
                                  <p:endCondLst>
                                    <p:cond evt="begin" delay="0">
                                      <p:tn val="35"/>
                                    </p:cond>
                                  </p:endCondLst>
                                  <p:childTnLst>
                                    <p:set>
                                      <p:cBhvr>
                                        <p:cTn id="3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1" grpId="0"/>
      <p:bldP spid="12" grpId="0"/>
      <p:bldP spid="14" grpId="0" build="p"/>
      <p:bldP spid="15" grpId="0" build="p"/>
      <p:bldP spid="16" grpId="0" build="p"/>
      <p:bldP spid="17" grpId="0" build="p"/>
      <p:bldP spid="18" grpId="0" build="p"/>
      <p:bldP spid="1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65806" y="45757"/>
            <a:ext cx="8229600" cy="1143000"/>
          </a:xfrm>
        </p:spPr>
        <p:txBody>
          <a:bodyPr/>
          <a:lstStyle/>
          <a:p>
            <a:r>
              <a:rPr lang="en-US" dirty="0" smtClean="0">
                <a:solidFill>
                  <a:srgbClr val="0070C0"/>
                </a:solidFill>
              </a:rPr>
              <a:t>Deletion Results</a:t>
            </a:r>
          </a:p>
        </p:txBody>
      </p:sp>
      <p:sp>
        <p:nvSpPr>
          <p:cNvPr id="3" name="Content Placeholder 2"/>
          <p:cNvSpPr>
            <a:spLocks noGrp="1"/>
          </p:cNvSpPr>
          <p:nvPr>
            <p:ph sz="half" idx="1"/>
          </p:nvPr>
        </p:nvSpPr>
        <p:spPr>
          <a:xfrm>
            <a:off x="228600" y="1219200"/>
            <a:ext cx="4495800" cy="4267200"/>
          </a:xfrm>
        </p:spPr>
        <p:txBody>
          <a:bodyPr>
            <a:normAutofit/>
          </a:bodyPr>
          <a:lstStyle/>
          <a:p>
            <a:pPr>
              <a:defRPr/>
            </a:pPr>
            <a:r>
              <a:rPr lang="en-US" dirty="0" smtClean="0"/>
              <a:t>GQL found 113 deleted intervals  on Chr. 1.</a:t>
            </a:r>
          </a:p>
          <a:p>
            <a:pPr>
              <a:defRPr/>
            </a:pPr>
            <a:r>
              <a:rPr lang="en-US" dirty="0" smtClean="0"/>
              <a:t>But Conrad et al. (Nat. Genet. 2006) used array hybridization to find only 8 deletions in Chr. 1 NA on same human.</a:t>
            </a:r>
          </a:p>
          <a:p>
            <a:pPr>
              <a:defRPr/>
            </a:pPr>
            <a:r>
              <a:rPr lang="en-US" dirty="0" smtClean="0">
                <a:solidFill>
                  <a:srgbClr val="0070C0"/>
                </a:solidFill>
              </a:rPr>
              <a:t>Q:</a:t>
            </a:r>
            <a:r>
              <a:rPr lang="en-US" dirty="0" smtClean="0"/>
              <a:t> How do the two results compare?</a:t>
            </a:r>
            <a:endParaRPr lang="en-US" dirty="0"/>
          </a:p>
        </p:txBody>
      </p:sp>
      <p:sp>
        <p:nvSpPr>
          <p:cNvPr id="44036" name="Date Placeholder 4"/>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A87BA7-61F1-4D12-A00E-DC58083F6639}" type="datetime1">
              <a:rPr lang="en-US" smtClean="0"/>
              <a:pPr eaLnBrk="1" hangingPunct="1"/>
              <a:t>10/24/2012</a:t>
            </a:fld>
            <a:endParaRPr lang="en-US" smtClean="0"/>
          </a:p>
        </p:txBody>
      </p:sp>
      <p:sp>
        <p:nvSpPr>
          <p:cNvPr id="44037" name="Footer Placeholder 5"/>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sp>
        <p:nvSpPr>
          <p:cNvPr id="44038" name="Slide Number Placeholder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B3E943-7B0A-4A24-AE77-C0D33B401A68}" type="slidenum">
              <a:rPr lang="en-US" smtClean="0"/>
              <a:pPr eaLnBrk="1" hangingPunct="1"/>
              <a:t>31</a:t>
            </a:fld>
            <a:endParaRPr lang="en-US" smtClean="0"/>
          </a:p>
        </p:txBody>
      </p:sp>
      <p:graphicFrame>
        <p:nvGraphicFramePr>
          <p:cNvPr id="8" name="Shape 89"/>
          <p:cNvGraphicFramePr/>
          <p:nvPr>
            <p:extLst>
              <p:ext uri="{D42A27DB-BD31-4B8C-83A1-F6EECF244321}">
                <p14:modId xmlns:p14="http://schemas.microsoft.com/office/powerpoint/2010/main" val="418769386"/>
              </p:ext>
            </p:extLst>
          </p:nvPr>
        </p:nvGraphicFramePr>
        <p:xfrm>
          <a:off x="5410200" y="1768143"/>
          <a:ext cx="2878138" cy="4312588"/>
        </p:xfrm>
        <a:graphic>
          <a:graphicData uri="http://schemas.openxmlformats.org/drawingml/2006/table">
            <a:tbl>
              <a:tblPr>
                <a:noFill/>
              </a:tblPr>
              <a:tblGrid>
                <a:gridCol w="1435562"/>
                <a:gridCol w="1442576"/>
              </a:tblGrid>
              <a:tr h="655260">
                <a:tc>
                  <a:txBody>
                    <a:bodyPr/>
                    <a:lstStyle/>
                    <a:p>
                      <a:pPr>
                        <a:buNone/>
                      </a:pPr>
                      <a:r>
                        <a:rPr lang="en" sz="3000" b="1" dirty="0">
                          <a:solidFill>
                            <a:schemeClr val="accent1">
                              <a:lumMod val="75000"/>
                            </a:schemeClr>
                          </a:solidFill>
                        </a:rPr>
                        <a:t>Begin</a:t>
                      </a:r>
                    </a:p>
                  </a:txBody>
                  <a:tcPr marL="91429" marR="91429" marT="91423" marB="91423"/>
                </a:tc>
                <a:tc>
                  <a:txBody>
                    <a:bodyPr/>
                    <a:lstStyle/>
                    <a:p>
                      <a:pPr>
                        <a:buNone/>
                      </a:pPr>
                      <a:r>
                        <a:rPr lang="en" sz="3000" b="1" dirty="0">
                          <a:solidFill>
                            <a:schemeClr val="accent1">
                              <a:lumMod val="75000"/>
                            </a:schemeClr>
                          </a:solidFill>
                        </a:rPr>
                        <a:t>End</a:t>
                      </a:r>
                    </a:p>
                  </a:txBody>
                  <a:tcPr marL="91429" marR="91429" marT="91423" marB="91423"/>
                </a:tc>
              </a:tr>
              <a:tr h="457165">
                <a:tc>
                  <a:txBody>
                    <a:bodyPr/>
                    <a:lstStyle/>
                    <a:p>
                      <a:pPr>
                        <a:buNone/>
                      </a:pPr>
                      <a:r>
                        <a:rPr lang="en" sz="1800" b="1" dirty="0"/>
                        <a:t>16887281</a:t>
                      </a:r>
                    </a:p>
                  </a:txBody>
                  <a:tcPr marL="91429" marR="91429" marT="91423" marB="91423"/>
                </a:tc>
                <a:tc>
                  <a:txBody>
                    <a:bodyPr/>
                    <a:lstStyle/>
                    <a:p>
                      <a:pPr>
                        <a:buNone/>
                      </a:pPr>
                      <a:r>
                        <a:rPr lang="en" sz="1800" b="1"/>
                        <a:t>16896887</a:t>
                      </a:r>
                    </a:p>
                  </a:txBody>
                  <a:tcPr marL="91429" marR="91429" marT="91423" marB="91423"/>
                </a:tc>
              </a:tr>
              <a:tr h="457165">
                <a:tc>
                  <a:txBody>
                    <a:bodyPr/>
                    <a:lstStyle/>
                    <a:p>
                      <a:pPr>
                        <a:buNone/>
                      </a:pPr>
                      <a:r>
                        <a:rPr lang="en" sz="1800" b="1" dirty="0"/>
                        <a:t>72537704</a:t>
                      </a:r>
                    </a:p>
                  </a:txBody>
                  <a:tcPr marL="91429" marR="91429" marT="91423" marB="91423"/>
                </a:tc>
                <a:tc>
                  <a:txBody>
                    <a:bodyPr/>
                    <a:lstStyle/>
                    <a:p>
                      <a:pPr>
                        <a:buNone/>
                      </a:pPr>
                      <a:r>
                        <a:rPr lang="en" sz="1800" b="1"/>
                        <a:t>72585028</a:t>
                      </a:r>
                    </a:p>
                  </a:txBody>
                  <a:tcPr marL="91429" marR="91429" marT="91423" marB="91423"/>
                </a:tc>
              </a:tr>
              <a:tr h="457165">
                <a:tc>
                  <a:txBody>
                    <a:bodyPr/>
                    <a:lstStyle/>
                    <a:p>
                      <a:pPr>
                        <a:buNone/>
                      </a:pPr>
                      <a:r>
                        <a:rPr lang="en" sz="1800" b="1" dirty="0"/>
                        <a:t>102599611</a:t>
                      </a:r>
                    </a:p>
                  </a:txBody>
                  <a:tcPr marL="91429" marR="91429" marT="91423" marB="91423"/>
                </a:tc>
                <a:tc>
                  <a:txBody>
                    <a:bodyPr/>
                    <a:lstStyle/>
                    <a:p>
                      <a:pPr>
                        <a:buNone/>
                      </a:pPr>
                      <a:r>
                        <a:rPr lang="en" sz="1800" b="1" dirty="0"/>
                        <a:t>102603213</a:t>
                      </a:r>
                    </a:p>
                  </a:txBody>
                  <a:tcPr marL="91429" marR="91429" marT="91423" marB="91423"/>
                </a:tc>
              </a:tr>
              <a:tr h="457165">
                <a:tc>
                  <a:txBody>
                    <a:bodyPr/>
                    <a:lstStyle/>
                    <a:p>
                      <a:pPr>
                        <a:buNone/>
                      </a:pPr>
                      <a:r>
                        <a:rPr lang="en" sz="1800" b="1"/>
                        <a:t>147303994</a:t>
                      </a:r>
                    </a:p>
                  </a:txBody>
                  <a:tcPr marL="91429" marR="91429" marT="91423" marB="91423"/>
                </a:tc>
                <a:tc>
                  <a:txBody>
                    <a:bodyPr/>
                    <a:lstStyle/>
                    <a:p>
                      <a:pPr>
                        <a:buNone/>
                      </a:pPr>
                      <a:r>
                        <a:rPr lang="en" sz="1800" b="1" dirty="0"/>
                        <a:t>147313602</a:t>
                      </a:r>
                    </a:p>
                  </a:txBody>
                  <a:tcPr marL="91429" marR="91429" marT="91423" marB="91423"/>
                </a:tc>
              </a:tr>
              <a:tr h="457165">
                <a:tc>
                  <a:txBody>
                    <a:bodyPr/>
                    <a:lstStyle/>
                    <a:p>
                      <a:pPr>
                        <a:buNone/>
                      </a:pPr>
                      <a:r>
                        <a:rPr lang="en" sz="1800" b="1"/>
                        <a:t>147373047</a:t>
                      </a:r>
                    </a:p>
                  </a:txBody>
                  <a:tcPr marL="91429" marR="91429" marT="91423" marB="91423"/>
                </a:tc>
                <a:tc>
                  <a:txBody>
                    <a:bodyPr/>
                    <a:lstStyle/>
                    <a:p>
                      <a:pPr>
                        <a:buNone/>
                      </a:pPr>
                      <a:r>
                        <a:rPr lang="en" sz="1800" b="1" dirty="0"/>
                        <a:t>147395259</a:t>
                      </a:r>
                    </a:p>
                  </a:txBody>
                  <a:tcPr marL="91429" marR="91429" marT="91423" marB="91423"/>
                </a:tc>
              </a:tr>
              <a:tr h="457165">
                <a:tc>
                  <a:txBody>
                    <a:bodyPr/>
                    <a:lstStyle/>
                    <a:p>
                      <a:pPr>
                        <a:buNone/>
                      </a:pPr>
                      <a:r>
                        <a:rPr lang="en" sz="1800" b="1" dirty="0"/>
                        <a:t>147373047</a:t>
                      </a:r>
                    </a:p>
                  </a:txBody>
                  <a:tcPr marL="91429" marR="91429" marT="91423" marB="91423"/>
                </a:tc>
                <a:tc>
                  <a:txBody>
                    <a:bodyPr/>
                    <a:lstStyle/>
                    <a:p>
                      <a:pPr>
                        <a:buNone/>
                      </a:pPr>
                      <a:r>
                        <a:rPr lang="en" sz="1800" b="1" dirty="0"/>
                        <a:t>147395259</a:t>
                      </a:r>
                    </a:p>
                  </a:txBody>
                  <a:tcPr marL="91429" marR="91429" marT="91423" marB="91423"/>
                </a:tc>
              </a:tr>
              <a:tr h="457165">
                <a:tc>
                  <a:txBody>
                    <a:bodyPr/>
                    <a:lstStyle/>
                    <a:p>
                      <a:pPr>
                        <a:buNone/>
                      </a:pPr>
                      <a:r>
                        <a:rPr lang="en" sz="1800" b="1"/>
                        <a:t>161154612</a:t>
                      </a:r>
                    </a:p>
                  </a:txBody>
                  <a:tcPr marL="91429" marR="91429" marT="91423" marB="91423"/>
                </a:tc>
                <a:tc>
                  <a:txBody>
                    <a:bodyPr/>
                    <a:lstStyle/>
                    <a:p>
                      <a:pPr>
                        <a:buNone/>
                      </a:pPr>
                      <a:r>
                        <a:rPr lang="en" sz="1800" b="1" dirty="0"/>
                        <a:t>161166987</a:t>
                      </a:r>
                    </a:p>
                  </a:txBody>
                  <a:tcPr marL="91429" marR="91429" marT="91423" marB="91423"/>
                </a:tc>
              </a:tr>
              <a:tr h="457165">
                <a:tc>
                  <a:txBody>
                    <a:bodyPr/>
                    <a:lstStyle/>
                    <a:p>
                      <a:pPr>
                        <a:buNone/>
                      </a:pPr>
                      <a:r>
                        <a:rPr lang="en" sz="1800" b="1"/>
                        <a:t>229387543</a:t>
                      </a:r>
                    </a:p>
                  </a:txBody>
                  <a:tcPr marL="91429" marR="91429" marT="91423" marB="91423"/>
                </a:tc>
                <a:tc>
                  <a:txBody>
                    <a:bodyPr/>
                    <a:lstStyle/>
                    <a:p>
                      <a:pPr>
                        <a:buNone/>
                      </a:pPr>
                      <a:r>
                        <a:rPr lang="en" sz="1800" b="1" dirty="0"/>
                        <a:t>229391106</a:t>
                      </a:r>
                    </a:p>
                  </a:txBody>
                  <a:tcPr marL="91429" marR="91429" marT="91423" marB="91423"/>
                </a:tc>
              </a:tr>
            </a:tbl>
          </a:graphicData>
        </a:graphic>
      </p:graphicFrame>
      <p:sp>
        <p:nvSpPr>
          <p:cNvPr id="2" name="TextBox 1"/>
          <p:cNvSpPr txBox="1"/>
          <p:nvPr/>
        </p:nvSpPr>
        <p:spPr>
          <a:xfrm>
            <a:off x="5486390" y="1325903"/>
            <a:ext cx="2890535" cy="369332"/>
          </a:xfrm>
          <a:prstGeom prst="rect">
            <a:avLst/>
          </a:prstGeom>
          <a:noFill/>
        </p:spPr>
        <p:txBody>
          <a:bodyPr wrap="none" rtlCol="0">
            <a:spAutoFit/>
          </a:bodyPr>
          <a:lstStyle/>
          <a:p>
            <a:r>
              <a:rPr lang="en-US" i="1" dirty="0" smtClean="0"/>
              <a:t>Prior Results: Conrad et al</a:t>
            </a:r>
            <a:endParaRPr lang="en-US" i="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45" y="320074"/>
            <a:ext cx="8229600" cy="1143000"/>
          </a:xfrm>
        </p:spPr>
        <p:txBody>
          <a:bodyPr/>
          <a:lstStyle/>
          <a:p>
            <a:r>
              <a:rPr lang="en-US" dirty="0" smtClean="0">
                <a:solidFill>
                  <a:srgbClr val="0070C0"/>
                </a:solidFill>
              </a:rPr>
              <a:t>Probing further using GQL. . .</a:t>
            </a:r>
          </a:p>
        </p:txBody>
      </p:sp>
      <p:sp>
        <p:nvSpPr>
          <p:cNvPr id="47107" name="Content Placeholder 8"/>
          <p:cNvSpPr>
            <a:spLocks noGrp="1"/>
          </p:cNvSpPr>
          <p:nvPr>
            <p:ph idx="1"/>
          </p:nvPr>
        </p:nvSpPr>
        <p:spPr>
          <a:xfrm>
            <a:off x="457245" y="1417342"/>
            <a:ext cx="8412433" cy="4480531"/>
          </a:xfrm>
        </p:spPr>
        <p:txBody>
          <a:bodyPr/>
          <a:lstStyle/>
          <a:p>
            <a:r>
              <a:rPr lang="en-US" sz="2800" dirty="0" err="1" smtClean="0"/>
              <a:t>MapJoin</a:t>
            </a:r>
            <a:r>
              <a:rPr lang="en-US" sz="2800" dirty="0" smtClean="0"/>
              <a:t> with Conrad Intervals to find missing deletions (MD) in Conrad not in GQL Data</a:t>
            </a:r>
          </a:p>
          <a:p>
            <a:r>
              <a:rPr lang="en-US" sz="2800" dirty="0" smtClean="0"/>
              <a:t>Select for discrepant Reads in MD. </a:t>
            </a:r>
            <a:r>
              <a:rPr lang="en-US" sz="2800" dirty="0" smtClean="0">
                <a:solidFill>
                  <a:srgbClr val="FF0000"/>
                </a:solidFill>
              </a:rPr>
              <a:t>(None Found)</a:t>
            </a:r>
          </a:p>
          <a:p>
            <a:r>
              <a:rPr lang="en-US" sz="2800" dirty="0"/>
              <a:t>C</a:t>
            </a:r>
            <a:r>
              <a:rPr lang="en-US" sz="2800" dirty="0" smtClean="0"/>
              <a:t>oncordant Reads within MD should have</a:t>
            </a:r>
            <a:r>
              <a:rPr lang="en-US" sz="2800" dirty="0"/>
              <a:t> </a:t>
            </a:r>
            <a:r>
              <a:rPr lang="en-US" sz="2800" dirty="0" smtClean="0"/>
              <a:t>reduced count in MD.  Selected Left and Right of MD and counted.  </a:t>
            </a:r>
            <a:r>
              <a:rPr lang="en-US" sz="2800" dirty="0" smtClean="0">
                <a:solidFill>
                  <a:srgbClr val="FF0000"/>
                </a:solidFill>
              </a:rPr>
              <a:t>(Did not find this effect)</a:t>
            </a:r>
          </a:p>
          <a:p>
            <a:r>
              <a:rPr lang="en-US" sz="2800" dirty="0" smtClean="0"/>
              <a:t>NA18506 Is the child of a </a:t>
            </a:r>
            <a:r>
              <a:rPr lang="en-US" sz="2800" dirty="0" err="1" smtClean="0"/>
              <a:t>Yoruban</a:t>
            </a:r>
            <a:r>
              <a:rPr lang="en-US" sz="2800" dirty="0" smtClean="0"/>
              <a:t> trio. Repeated Query in parent.  Deletions in GQL analysis not in Conrad’s data </a:t>
            </a:r>
            <a:r>
              <a:rPr lang="en-US" sz="2800" dirty="0" smtClean="0">
                <a:solidFill>
                  <a:srgbClr val="009900"/>
                </a:solidFill>
              </a:rPr>
              <a:t>were in parent</a:t>
            </a:r>
            <a:r>
              <a:rPr lang="en-US" sz="2800" dirty="0" smtClean="0"/>
              <a:t>.</a:t>
            </a:r>
          </a:p>
          <a:p>
            <a:endParaRPr lang="en-US" sz="2800" dirty="0" smtClean="0"/>
          </a:p>
        </p:txBody>
      </p:sp>
      <p:sp>
        <p:nvSpPr>
          <p:cNvPr id="4" name="Rectangle 3"/>
          <p:cNvSpPr>
            <a:spLocks noChangeArrowheads="1"/>
          </p:cNvSpPr>
          <p:nvPr/>
        </p:nvSpPr>
        <p:spPr bwMode="auto">
          <a:xfrm>
            <a:off x="548684" y="5615686"/>
            <a:ext cx="8229600" cy="1279525"/>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GQL allows interactive browsing of results</a:t>
            </a:r>
            <a:endParaRPr lang="en-US" sz="2800" b="1" dirty="0">
              <a:solidFill>
                <a:schemeClr val="bg1"/>
              </a:solidFill>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2011363" y="2697163"/>
            <a:ext cx="375776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Implementation</a:t>
            </a:r>
            <a:endParaRPr lang="en-US" sz="4400" dirty="0">
              <a:solidFill>
                <a:schemeClr val="accent2"/>
              </a:solidFill>
              <a:latin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640123" y="1212813"/>
            <a:ext cx="751680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Did you say millisecond access?</a:t>
            </a:r>
            <a:endParaRPr lang="en-US" sz="4400" dirty="0">
              <a:solidFill>
                <a:schemeClr val="accent2"/>
              </a:solidFill>
              <a:latin typeface="Times New Roman" pitchFamily="18" charset="0"/>
            </a:endParaRPr>
          </a:p>
        </p:txBody>
      </p:sp>
      <p:pic>
        <p:nvPicPr>
          <p:cNvPr id="6146" name="Picture 2" descr="http://www.ideasevolved.com/wp-content/uploads/2011/03/Laughing_Hysterically.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4586" y="2148854"/>
            <a:ext cx="4667250" cy="3857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99297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Indices, Algorithms</a:t>
            </a:r>
            <a:endParaRPr lang="en-US" dirty="0">
              <a:solidFill>
                <a:srgbClr val="0070C0"/>
              </a:solidFill>
            </a:endParaRPr>
          </a:p>
        </p:txBody>
      </p:sp>
      <p:sp>
        <p:nvSpPr>
          <p:cNvPr id="3" name="Content Placeholder 2"/>
          <p:cNvSpPr>
            <a:spLocks noGrp="1"/>
          </p:cNvSpPr>
          <p:nvPr>
            <p:ph idx="1"/>
          </p:nvPr>
        </p:nvSpPr>
        <p:spPr>
          <a:xfrm>
            <a:off x="457200" y="1600220"/>
            <a:ext cx="8229600" cy="4525963"/>
          </a:xfrm>
        </p:spPr>
        <p:txBody>
          <a:bodyPr/>
          <a:lstStyle/>
          <a:p>
            <a:r>
              <a:rPr lang="en-US" dirty="0" smtClean="0"/>
              <a:t>Location to Reads (</a:t>
            </a:r>
            <a:r>
              <a:rPr lang="en-US" dirty="0" err="1" smtClean="0"/>
              <a:t>SAMTools</a:t>
            </a:r>
            <a:r>
              <a:rPr lang="en-US" dirty="0" smtClean="0"/>
              <a:t>)</a:t>
            </a:r>
          </a:p>
          <a:p>
            <a:pPr marL="0" indent="0">
              <a:buNone/>
            </a:pPr>
            <a:endParaRPr lang="en-US" dirty="0" smtClean="0"/>
          </a:p>
          <a:p>
            <a:pPr marL="0" indent="0">
              <a:buNone/>
            </a:pPr>
            <a:endParaRPr lang="en-US" dirty="0" smtClean="0"/>
          </a:p>
          <a:p>
            <a:r>
              <a:rPr lang="en-US" dirty="0" smtClean="0"/>
              <a:t>Predicate strength vectors</a:t>
            </a:r>
          </a:p>
          <a:p>
            <a:pPr lvl="1"/>
            <a:r>
              <a:rPr lang="en-US" dirty="0" smtClean="0"/>
              <a:t>Always true: Coverage</a:t>
            </a:r>
          </a:p>
          <a:p>
            <a:pPr lvl="1"/>
            <a:r>
              <a:rPr lang="en-US" dirty="0" smtClean="0"/>
              <a:t>Mate Pair Discrepancy: Deletions</a:t>
            </a:r>
          </a:p>
          <a:p>
            <a:endParaRPr lang="en-US" dirty="0"/>
          </a:p>
          <a:p>
            <a:r>
              <a:rPr lang="en-US" dirty="0" smtClean="0"/>
              <a:t>Interval Trees, Lazy Joins</a:t>
            </a:r>
          </a:p>
        </p:txBody>
      </p:sp>
      <p:sp>
        <p:nvSpPr>
          <p:cNvPr id="6" name="Rectangle 5"/>
          <p:cNvSpPr/>
          <p:nvPr/>
        </p:nvSpPr>
        <p:spPr>
          <a:xfrm>
            <a:off x="1981235" y="2322598"/>
            <a:ext cx="914390" cy="182878"/>
          </a:xfrm>
          <a:prstGeom prst="rect">
            <a:avLst/>
          </a:prstGeom>
          <a:solidFill>
            <a:schemeClr val="bg1"/>
          </a:solidFill>
          <a:ln>
            <a:solidFill>
              <a:srgbClr val="0099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648757" y="2563390"/>
            <a:ext cx="914390" cy="182878"/>
          </a:xfrm>
          <a:prstGeom prst="rect">
            <a:avLst/>
          </a:prstGeom>
          <a:solidFill>
            <a:schemeClr val="bg1"/>
          </a:solidFill>
          <a:ln>
            <a:solidFill>
              <a:srgbClr val="0099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14805" y="2322598"/>
            <a:ext cx="914390" cy="182878"/>
          </a:xfrm>
          <a:prstGeom prst="rect">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46317" y="2539038"/>
            <a:ext cx="914390" cy="182878"/>
          </a:xfrm>
          <a:prstGeom prst="rect">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663439" y="2767597"/>
            <a:ext cx="914390" cy="182878"/>
          </a:xfrm>
          <a:prstGeom prst="rect">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flipV="1">
            <a:off x="2743220" y="2746268"/>
            <a:ext cx="0" cy="408415"/>
          </a:xfrm>
          <a:prstGeom prst="straightConnector1">
            <a:avLst/>
          </a:prstGeom>
          <a:ln w="19050">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280196" y="4983483"/>
            <a:ext cx="6126413" cy="461665"/>
          </a:xfrm>
          <a:prstGeom prst="rect">
            <a:avLst/>
          </a:prstGeom>
          <a:noFill/>
          <a:ln w="12700">
            <a:solidFill>
              <a:srgbClr val="009900"/>
            </a:solidFill>
          </a:ln>
        </p:spPr>
        <p:txBody>
          <a:bodyPr wrap="square" rtlCol="0">
            <a:spAutoFit/>
          </a:bodyPr>
          <a:lstStyle/>
          <a:p>
            <a:r>
              <a:rPr lang="en-US" dirty="0" smtClean="0"/>
              <a:t> </a:t>
            </a:r>
            <a:r>
              <a:rPr lang="en-US" sz="2400" dirty="0" smtClean="0"/>
              <a:t>0   1    2   1  .  .  .  .   1  2   3   2  .  .  .  </a:t>
            </a:r>
            <a:endParaRPr lang="en-US" dirty="0"/>
          </a:p>
        </p:txBody>
      </p:sp>
    </p:spTree>
    <p:extLst>
      <p:ext uri="{BB962C8B-B14F-4D97-AF65-F5344CB8AC3E}">
        <p14:creationId xmlns:p14="http://schemas.microsoft.com/office/powerpoint/2010/main" val="338535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500" fill="hold"/>
                                        <p:tgtEl>
                                          <p:spTgt spid="17"/>
                                        </p:tgtEl>
                                        <p:attrNameLst>
                                          <p:attrName>ppt_x</p:attrName>
                                        </p:attrNameLst>
                                      </p:cBhvr>
                                      <p:tavLst>
                                        <p:tav tm="0">
                                          <p:val>
                                            <p:strVal val="#ppt_x"/>
                                          </p:val>
                                        </p:tav>
                                        <p:tav tm="100000">
                                          <p:val>
                                            <p:strVal val="#ppt_x"/>
                                          </p:val>
                                        </p:tav>
                                      </p:tavLst>
                                    </p:anim>
                                    <p:anim calcmode="lin" valueType="num">
                                      <p:cBhvr additive="base">
                                        <p:cTn id="3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p:cNvSpPr txBox="1">
            <a:spLocks noChangeArrowheads="1"/>
          </p:cNvSpPr>
          <p:nvPr/>
        </p:nvSpPr>
        <p:spPr bwMode="auto">
          <a:xfrm>
            <a:off x="685800" y="1139825"/>
            <a:ext cx="7848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AACAGCACA . . . . . . (Reference) .  .  . . </a:t>
            </a:r>
            <a:endParaRPr lang="en-US" dirty="0"/>
          </a:p>
        </p:txBody>
      </p:sp>
      <p:cxnSp>
        <p:nvCxnSpPr>
          <p:cNvPr id="8" name="Straight Arrow Connector 7"/>
          <p:cNvCxnSpPr/>
          <p:nvPr/>
        </p:nvCxnSpPr>
        <p:spPr>
          <a:xfrm flipV="1">
            <a:off x="1463675" y="1565275"/>
            <a:ext cx="0" cy="38100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371600" y="1946275"/>
            <a:ext cx="9906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1371600" y="2251075"/>
            <a:ext cx="9906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3254" name="TextBox 10"/>
          <p:cNvSpPr txBox="1">
            <a:spLocks noChangeArrowheads="1"/>
          </p:cNvSpPr>
          <p:nvPr/>
        </p:nvSpPr>
        <p:spPr bwMode="auto">
          <a:xfrm>
            <a:off x="1371600" y="1870075"/>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GCACA</a:t>
            </a:r>
            <a:endParaRPr lang="en-US" dirty="0"/>
          </a:p>
        </p:txBody>
      </p:sp>
      <p:sp>
        <p:nvSpPr>
          <p:cNvPr id="53255" name="TextBox 11"/>
          <p:cNvSpPr txBox="1">
            <a:spLocks noChangeArrowheads="1"/>
          </p:cNvSpPr>
          <p:nvPr/>
        </p:nvSpPr>
        <p:spPr bwMode="auto">
          <a:xfrm>
            <a:off x="1371600" y="2174875"/>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88682</a:t>
            </a:r>
            <a:endParaRPr lang="en-US" dirty="0"/>
          </a:p>
        </p:txBody>
      </p:sp>
      <p:sp>
        <p:nvSpPr>
          <p:cNvPr id="53266" name="TextBox 24"/>
          <p:cNvSpPr txBox="1">
            <a:spLocks noChangeArrowheads="1"/>
          </p:cNvSpPr>
          <p:nvPr/>
        </p:nvSpPr>
        <p:spPr bwMode="auto">
          <a:xfrm>
            <a:off x="1435100" y="1565275"/>
            <a:ext cx="301625" cy="36988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5</a:t>
            </a:r>
          </a:p>
        </p:txBody>
      </p:sp>
      <p:sp>
        <p:nvSpPr>
          <p:cNvPr id="53279" name="Rectangle 2"/>
          <p:cNvSpPr txBox="1">
            <a:spLocks noChangeArrowheads="1"/>
          </p:cNvSpPr>
          <p:nvPr/>
        </p:nvSpPr>
        <p:spPr bwMode="auto">
          <a:xfrm>
            <a:off x="457200" y="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dirty="0" smtClean="0">
                <a:solidFill>
                  <a:srgbClr val="0070C0"/>
                </a:solidFill>
              </a:rPr>
              <a:t>Idea 3: Use Materialized views </a:t>
            </a:r>
            <a:endParaRPr lang="en-US" sz="4400" dirty="0">
              <a:solidFill>
                <a:srgbClr val="0070C0"/>
              </a:solidFill>
            </a:endParaRPr>
          </a:p>
        </p:txBody>
      </p:sp>
      <p:cxnSp>
        <p:nvCxnSpPr>
          <p:cNvPr id="3" name="Straight Arrow Connector 2"/>
          <p:cNvCxnSpPr/>
          <p:nvPr/>
        </p:nvCxnSpPr>
        <p:spPr>
          <a:xfrm flipV="1">
            <a:off x="2103147" y="1691659"/>
            <a:ext cx="0" cy="254616"/>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42" name="TextBox 10"/>
          <p:cNvSpPr txBox="1">
            <a:spLocks noChangeArrowheads="1"/>
          </p:cNvSpPr>
          <p:nvPr/>
        </p:nvSpPr>
        <p:spPr bwMode="auto">
          <a:xfrm>
            <a:off x="2139753" y="2791146"/>
            <a:ext cx="7315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Mate</a:t>
            </a:r>
            <a:endParaRPr lang="en-US" dirty="0"/>
          </a:p>
        </p:txBody>
      </p:sp>
      <p:cxnSp>
        <p:nvCxnSpPr>
          <p:cNvPr id="45" name="Straight Arrow Connector 44"/>
          <p:cNvCxnSpPr/>
          <p:nvPr/>
        </p:nvCxnSpPr>
        <p:spPr>
          <a:xfrm flipV="1">
            <a:off x="1436244" y="2845421"/>
            <a:ext cx="0" cy="38100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1344169" y="3226421"/>
            <a:ext cx="9906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TextBox 10"/>
          <p:cNvSpPr txBox="1">
            <a:spLocks noChangeArrowheads="1"/>
          </p:cNvSpPr>
          <p:nvPr/>
        </p:nvSpPr>
        <p:spPr bwMode="auto">
          <a:xfrm>
            <a:off x="1344169" y="3150221"/>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GCACA</a:t>
            </a:r>
            <a:endParaRPr lang="en-US" dirty="0"/>
          </a:p>
        </p:txBody>
      </p:sp>
      <p:sp>
        <p:nvSpPr>
          <p:cNvPr id="50" name="TextBox 24"/>
          <p:cNvSpPr txBox="1">
            <a:spLocks noChangeArrowheads="1"/>
          </p:cNvSpPr>
          <p:nvPr/>
        </p:nvSpPr>
        <p:spPr bwMode="auto">
          <a:xfrm>
            <a:off x="1407669" y="2845421"/>
            <a:ext cx="301625" cy="36988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5</a:t>
            </a:r>
          </a:p>
        </p:txBody>
      </p:sp>
      <p:cxnSp>
        <p:nvCxnSpPr>
          <p:cNvPr id="51" name="Straight Arrow Connector 50"/>
          <p:cNvCxnSpPr/>
          <p:nvPr/>
        </p:nvCxnSpPr>
        <p:spPr>
          <a:xfrm flipV="1">
            <a:off x="2075716" y="2971805"/>
            <a:ext cx="0" cy="254616"/>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1588644" y="4125567"/>
            <a:ext cx="0" cy="381000"/>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68" name="TextBox 24"/>
          <p:cNvSpPr txBox="1">
            <a:spLocks noChangeArrowheads="1"/>
          </p:cNvSpPr>
          <p:nvPr/>
        </p:nvSpPr>
        <p:spPr bwMode="auto">
          <a:xfrm>
            <a:off x="1560069" y="4125567"/>
            <a:ext cx="301625" cy="36988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5</a:t>
            </a:r>
          </a:p>
        </p:txBody>
      </p:sp>
      <p:cxnSp>
        <p:nvCxnSpPr>
          <p:cNvPr id="69" name="Straight Arrow Connector 68"/>
          <p:cNvCxnSpPr/>
          <p:nvPr/>
        </p:nvCxnSpPr>
        <p:spPr>
          <a:xfrm flipV="1">
            <a:off x="2139753" y="4204080"/>
            <a:ext cx="0" cy="254616"/>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72" name="TextBox 10"/>
          <p:cNvSpPr txBox="1">
            <a:spLocks noChangeArrowheads="1"/>
          </p:cNvSpPr>
          <p:nvPr/>
        </p:nvSpPr>
        <p:spPr bwMode="auto">
          <a:xfrm>
            <a:off x="2161058" y="1576943"/>
            <a:ext cx="7315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Mate</a:t>
            </a:r>
            <a:endParaRPr lang="en-US" dirty="0"/>
          </a:p>
        </p:txBody>
      </p:sp>
      <p:sp>
        <p:nvSpPr>
          <p:cNvPr id="73" name="TextBox 10"/>
          <p:cNvSpPr txBox="1">
            <a:spLocks noChangeArrowheads="1"/>
          </p:cNvSpPr>
          <p:nvPr/>
        </p:nvSpPr>
        <p:spPr bwMode="auto">
          <a:xfrm>
            <a:off x="2197613" y="4019414"/>
            <a:ext cx="7315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smtClean="0"/>
              <a:t>Mate</a:t>
            </a:r>
            <a:endParaRPr lang="en-US" dirty="0"/>
          </a:p>
        </p:txBody>
      </p:sp>
      <p:sp>
        <p:nvSpPr>
          <p:cNvPr id="11" name="TextBox 10"/>
          <p:cNvSpPr txBox="1"/>
          <p:nvPr/>
        </p:nvSpPr>
        <p:spPr>
          <a:xfrm>
            <a:off x="6309341" y="1935163"/>
            <a:ext cx="2471702" cy="369332"/>
          </a:xfrm>
          <a:prstGeom prst="rect">
            <a:avLst/>
          </a:prstGeom>
          <a:solidFill>
            <a:schemeClr val="bg1"/>
          </a:solidFill>
          <a:ln>
            <a:solidFill>
              <a:srgbClr val="FF0000"/>
            </a:solidFill>
          </a:ln>
        </p:spPr>
        <p:txBody>
          <a:bodyPr wrap="none" rtlCol="0">
            <a:spAutoFit/>
          </a:bodyPr>
          <a:lstStyle/>
          <a:p>
            <a:r>
              <a:rPr lang="en-US" dirty="0" smtClean="0"/>
              <a:t>Full View: 11 bits/base</a:t>
            </a:r>
            <a:endParaRPr lang="en-US" dirty="0"/>
          </a:p>
        </p:txBody>
      </p:sp>
      <p:sp>
        <p:nvSpPr>
          <p:cNvPr id="76" name="TextBox 75"/>
          <p:cNvSpPr txBox="1"/>
          <p:nvPr/>
        </p:nvSpPr>
        <p:spPr>
          <a:xfrm>
            <a:off x="6309341" y="3043486"/>
            <a:ext cx="2351926" cy="369332"/>
          </a:xfrm>
          <a:prstGeom prst="rect">
            <a:avLst/>
          </a:prstGeom>
          <a:solidFill>
            <a:schemeClr val="bg1"/>
          </a:solidFill>
          <a:ln>
            <a:solidFill>
              <a:srgbClr val="00B0F0"/>
            </a:solidFill>
          </a:ln>
        </p:spPr>
        <p:txBody>
          <a:bodyPr wrap="none" rtlCol="0">
            <a:spAutoFit/>
          </a:bodyPr>
          <a:lstStyle/>
          <a:p>
            <a:r>
              <a:rPr lang="en-US" dirty="0" smtClean="0"/>
              <a:t>Reduced: 3 bits/base</a:t>
            </a:r>
            <a:endParaRPr lang="en-US" dirty="0"/>
          </a:p>
        </p:txBody>
      </p:sp>
      <p:sp>
        <p:nvSpPr>
          <p:cNvPr id="77" name="TextBox 76"/>
          <p:cNvSpPr txBox="1"/>
          <p:nvPr/>
        </p:nvSpPr>
        <p:spPr>
          <a:xfrm>
            <a:off x="6318448" y="4208710"/>
            <a:ext cx="2108269" cy="369332"/>
          </a:xfrm>
          <a:prstGeom prst="rect">
            <a:avLst/>
          </a:prstGeom>
          <a:solidFill>
            <a:schemeClr val="bg1"/>
          </a:solidFill>
          <a:ln>
            <a:solidFill>
              <a:srgbClr val="00B050"/>
            </a:solidFill>
          </a:ln>
        </p:spPr>
        <p:txBody>
          <a:bodyPr wrap="none" rtlCol="0">
            <a:spAutoFit/>
          </a:bodyPr>
          <a:lstStyle/>
          <a:p>
            <a:r>
              <a:rPr lang="en-US" dirty="0" smtClean="0"/>
              <a:t>Minimal: 64b/Read</a:t>
            </a:r>
            <a:endParaRPr lang="en-US" dirty="0"/>
          </a:p>
        </p:txBody>
      </p:sp>
      <p:sp>
        <p:nvSpPr>
          <p:cNvPr id="78" name="Rectangle 77"/>
          <p:cNvSpPr>
            <a:spLocks noChangeArrowheads="1"/>
          </p:cNvSpPr>
          <p:nvPr/>
        </p:nvSpPr>
        <p:spPr bwMode="auto">
          <a:xfrm>
            <a:off x="685800" y="4991922"/>
            <a:ext cx="8229600" cy="1279525"/>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Hierarchy of files may make query plan easy</a:t>
            </a:r>
            <a:endParaRPr lang="en-US" sz="2800" b="1" dirty="0">
              <a:solidFill>
                <a:schemeClr val="bg1"/>
              </a:solidFill>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96" name="Rectangle 2"/>
          <p:cNvSpPr txBox="1">
            <a:spLocks noChangeArrowheads="1"/>
          </p:cNvSpPr>
          <p:nvPr/>
        </p:nvSpPr>
        <p:spPr bwMode="auto">
          <a:xfrm>
            <a:off x="457200" y="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dirty="0">
                <a:solidFill>
                  <a:srgbClr val="0070C0"/>
                </a:solidFill>
              </a:rPr>
              <a:t>Views on “rows”</a:t>
            </a:r>
          </a:p>
        </p:txBody>
      </p:sp>
      <p:sp>
        <p:nvSpPr>
          <p:cNvPr id="2" name="Rectangle 1"/>
          <p:cNvSpPr/>
          <p:nvPr/>
        </p:nvSpPr>
        <p:spPr>
          <a:xfrm>
            <a:off x="877863" y="1508781"/>
            <a:ext cx="7772315" cy="6400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383858" y="1508781"/>
            <a:ext cx="640073" cy="64007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212073" y="1508781"/>
            <a:ext cx="640073" cy="64007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01670" y="2377461"/>
            <a:ext cx="1371585" cy="274317"/>
          </a:xfrm>
          <a:prstGeom prst="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200415" y="1051586"/>
            <a:ext cx="1736373" cy="369332"/>
          </a:xfrm>
          <a:prstGeom prst="rect">
            <a:avLst/>
          </a:prstGeom>
          <a:noFill/>
        </p:spPr>
        <p:txBody>
          <a:bodyPr wrap="none" rtlCol="0">
            <a:spAutoFit/>
          </a:bodyPr>
          <a:lstStyle/>
          <a:p>
            <a:r>
              <a:rPr lang="en-US" dirty="0" smtClean="0"/>
              <a:t>Coding regions</a:t>
            </a:r>
            <a:endParaRPr lang="en-US" dirty="0"/>
          </a:p>
        </p:txBody>
      </p:sp>
      <p:cxnSp>
        <p:nvCxnSpPr>
          <p:cNvPr id="12" name="Straight Arrow Connector 11"/>
          <p:cNvCxnSpPr>
            <a:stCxn id="7" idx="1"/>
          </p:cNvCxnSpPr>
          <p:nvPr/>
        </p:nvCxnSpPr>
        <p:spPr>
          <a:xfrm flipH="1">
            <a:off x="2011708" y="1236252"/>
            <a:ext cx="1188707" cy="2725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3"/>
          </p:cNvCxnSpPr>
          <p:nvPr/>
        </p:nvCxnSpPr>
        <p:spPr>
          <a:xfrm>
            <a:off x="4936788" y="1236252"/>
            <a:ext cx="595321"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3392435" y="2593924"/>
            <a:ext cx="1371585" cy="274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1182663" y="2956578"/>
            <a:ext cx="1371585" cy="274317"/>
          </a:xfrm>
          <a:prstGeom prst="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2606061" y="2240302"/>
            <a:ext cx="1371585" cy="274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4843462" y="2377461"/>
            <a:ext cx="1371585" cy="274317"/>
          </a:xfrm>
          <a:prstGeom prst="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3200415" y="2913924"/>
            <a:ext cx="1371585" cy="274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529254" y="2776765"/>
            <a:ext cx="1371585" cy="274317"/>
          </a:xfrm>
          <a:prstGeom prst="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a:spLocks noChangeArrowheads="1"/>
          </p:cNvSpPr>
          <p:nvPr/>
        </p:nvSpPr>
        <p:spPr bwMode="auto">
          <a:xfrm>
            <a:off x="402273" y="4343390"/>
            <a:ext cx="8229600" cy="1279525"/>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dirty="0" smtClean="0">
                <a:solidFill>
                  <a:schemeClr val="bg1"/>
                </a:solidFill>
                <a:ea typeface="ＭＳ Ｐゴシック" pitchFamily="34" charset="-128"/>
              </a:rPr>
              <a:t>Given a query and a set of views and indices stored in files, generate optimal plan </a:t>
            </a:r>
            <a:endParaRPr lang="en-US" sz="2800" b="1" dirty="0">
              <a:solidFill>
                <a:schemeClr val="bg1"/>
              </a:solidFill>
              <a:ea typeface="ＭＳ Ｐゴシック"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4"/>
          <p:cNvSpPr>
            <a:spLocks noGrp="1"/>
          </p:cNvSpPr>
          <p:nvPr>
            <p:ph type="title"/>
          </p:nvPr>
        </p:nvSpPr>
        <p:spPr>
          <a:xfrm>
            <a:off x="640123" y="228635"/>
            <a:ext cx="8229600" cy="1143000"/>
          </a:xfrm>
        </p:spPr>
        <p:txBody>
          <a:bodyPr/>
          <a:lstStyle/>
          <a:p>
            <a:r>
              <a:rPr lang="en-US" dirty="0" smtClean="0">
                <a:solidFill>
                  <a:srgbClr val="0070C0"/>
                </a:solidFill>
              </a:rPr>
              <a:t>Deletion Script Again </a:t>
            </a:r>
          </a:p>
        </p:txBody>
      </p:sp>
      <p:sp>
        <p:nvSpPr>
          <p:cNvPr id="8" name="Shape 83"/>
          <p:cNvSpPr>
            <a:spLocks noGrp="1"/>
          </p:cNvSpPr>
          <p:nvPr>
            <p:ph sz="half" idx="1"/>
          </p:nvPr>
        </p:nvSpPr>
        <p:spPr>
          <a:xfrm>
            <a:off x="381000" y="1219200"/>
            <a:ext cx="1828800" cy="658813"/>
          </a:xfrm>
        </p:spPr>
        <p:txBody>
          <a:bodyPr lIns="91425" tIns="91425" rIns="91425" bIns="91425">
            <a:spAutoFit/>
          </a:bodyPr>
          <a:lstStyle/>
          <a:p>
            <a:pPr>
              <a:buFontTx/>
              <a:buNone/>
            </a:pPr>
            <a:r>
              <a:rPr lang="en-US" sz="1400" smtClean="0">
                <a:solidFill>
                  <a:srgbClr val="0000FF"/>
                </a:solidFill>
                <a:cs typeface="Arial" charset="0"/>
              </a:rPr>
              <a:t>include</a:t>
            </a:r>
            <a:r>
              <a:rPr lang="en-US" sz="1400" smtClean="0">
                <a:solidFill>
                  <a:srgbClr val="000000"/>
                </a:solidFill>
                <a:cs typeface="Arial" charset="0"/>
              </a:rPr>
              <a:t>&lt;tables.txt&gt;</a:t>
            </a:r>
          </a:p>
          <a:p>
            <a:pPr>
              <a:buFontTx/>
              <a:buNone/>
            </a:pPr>
            <a:r>
              <a:rPr lang="en-US" sz="1400" smtClean="0">
                <a:solidFill>
                  <a:srgbClr val="0000FF"/>
                </a:solidFill>
                <a:cs typeface="Arial" charset="0"/>
              </a:rPr>
              <a:t>genome</a:t>
            </a:r>
            <a:r>
              <a:rPr lang="en-US" sz="1400" smtClean="0">
                <a:solidFill>
                  <a:srgbClr val="000000"/>
                </a:solidFill>
                <a:cs typeface="Arial" charset="0"/>
              </a:rPr>
              <a:t> NA18506;</a:t>
            </a:r>
          </a:p>
        </p:txBody>
      </p:sp>
      <p:sp>
        <p:nvSpPr>
          <p:cNvPr id="9" name="Rectangle 8"/>
          <p:cNvSpPr>
            <a:spLocks noChangeArrowheads="1"/>
          </p:cNvSpPr>
          <p:nvPr/>
        </p:nvSpPr>
        <p:spPr bwMode="auto">
          <a:xfrm>
            <a:off x="457200" y="1905000"/>
            <a:ext cx="4800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dirty="0">
                <a:latin typeface="Calibri" pitchFamily="34" charset="0"/>
                <a:cs typeface="Calibri" pitchFamily="34" charset="0"/>
              </a:rPr>
              <a:t>Discordant = </a:t>
            </a:r>
            <a:r>
              <a:rPr lang="en-US" dirty="0">
                <a:solidFill>
                  <a:srgbClr val="0000FF"/>
                </a:solidFill>
                <a:latin typeface="Calibri" pitchFamily="34" charset="0"/>
                <a:cs typeface="Calibri" pitchFamily="34" charset="0"/>
              </a:rPr>
              <a:t>select</a:t>
            </a:r>
            <a:r>
              <a:rPr lang="en-US" dirty="0">
                <a:latin typeface="Calibri" pitchFamily="34" charset="0"/>
                <a:cs typeface="Calibri" pitchFamily="34" charset="0"/>
              </a:rPr>
              <a:t> * </a:t>
            </a:r>
            <a:r>
              <a:rPr lang="en-US" dirty="0">
                <a:solidFill>
                  <a:srgbClr val="0000FF"/>
                </a:solidFill>
                <a:latin typeface="Calibri" pitchFamily="34" charset="0"/>
                <a:cs typeface="Calibri" pitchFamily="34" charset="0"/>
              </a:rPr>
              <a:t>from</a:t>
            </a:r>
            <a:r>
              <a:rPr lang="en-US" dirty="0">
                <a:latin typeface="Calibri" pitchFamily="34" charset="0"/>
                <a:cs typeface="Calibri" pitchFamily="34" charset="0"/>
              </a:rPr>
              <a:t> READS </a:t>
            </a:r>
          </a:p>
          <a:p>
            <a:r>
              <a:rPr lang="en-US" dirty="0">
                <a:solidFill>
                  <a:srgbClr val="0000FF"/>
                </a:solidFill>
                <a:latin typeface="Calibri" pitchFamily="34" charset="0"/>
                <a:cs typeface="Calibri" pitchFamily="34" charset="0"/>
              </a:rPr>
              <a:t>where</a:t>
            </a:r>
            <a:r>
              <a:rPr lang="en-US" dirty="0">
                <a:latin typeface="Calibri" pitchFamily="34" charset="0"/>
                <a:cs typeface="Calibri" pitchFamily="34" charset="0"/>
              </a:rPr>
              <a:t> location&gt;=0 and </a:t>
            </a:r>
            <a:r>
              <a:rPr lang="en-US" dirty="0" err="1">
                <a:latin typeface="Calibri" pitchFamily="34" charset="0"/>
                <a:cs typeface="Calibri" pitchFamily="34" charset="0"/>
              </a:rPr>
              <a:t>mate_loc</a:t>
            </a:r>
            <a:r>
              <a:rPr lang="en-US" dirty="0">
                <a:latin typeface="Calibri" pitchFamily="34" charset="0"/>
                <a:cs typeface="Calibri" pitchFamily="34" charset="0"/>
              </a:rPr>
              <a:t>&gt;=0 and </a:t>
            </a:r>
          </a:p>
          <a:p>
            <a:r>
              <a:rPr lang="en-US" dirty="0">
                <a:latin typeface="Calibri" pitchFamily="34" charset="0"/>
                <a:cs typeface="Calibri" pitchFamily="34" charset="0"/>
              </a:rPr>
              <a:t>((</a:t>
            </a:r>
            <a:r>
              <a:rPr lang="en-US" dirty="0" err="1">
                <a:latin typeface="Calibri" pitchFamily="34" charset="0"/>
                <a:cs typeface="Calibri" pitchFamily="34" charset="0"/>
              </a:rPr>
              <a:t>mate_loc</a:t>
            </a:r>
            <a:r>
              <a:rPr lang="en-US" dirty="0">
                <a:latin typeface="Calibri" pitchFamily="34" charset="0"/>
                <a:cs typeface="Calibri" pitchFamily="34" charset="0"/>
              </a:rPr>
              <a:t> - location &gt; 1000 and </a:t>
            </a:r>
            <a:r>
              <a:rPr lang="en-US" dirty="0" err="1">
                <a:latin typeface="Calibri" pitchFamily="34" charset="0"/>
                <a:cs typeface="Calibri" pitchFamily="34" charset="0"/>
              </a:rPr>
              <a:t>mate_loc</a:t>
            </a:r>
            <a:r>
              <a:rPr lang="en-US" dirty="0">
                <a:latin typeface="Calibri" pitchFamily="34" charset="0"/>
                <a:cs typeface="Calibri" pitchFamily="34" charset="0"/>
              </a:rPr>
              <a:t> –location &lt; 2000000</a:t>
            </a:r>
            <a:r>
              <a:rPr lang="en-US" dirty="0" smtClean="0">
                <a:latin typeface="Calibri" pitchFamily="34" charset="0"/>
                <a:cs typeface="Calibri" pitchFamily="34" charset="0"/>
              </a:rPr>
              <a:t>)</a:t>
            </a:r>
            <a:endParaRPr lang="en-US" dirty="0">
              <a:latin typeface="Calibri" pitchFamily="34" charset="0"/>
              <a:cs typeface="Calibri" pitchFamily="34" charset="0"/>
            </a:endParaRPr>
          </a:p>
        </p:txBody>
      </p:sp>
      <p:sp>
        <p:nvSpPr>
          <p:cNvPr id="11" name="Rectangle 10"/>
          <p:cNvSpPr/>
          <p:nvPr/>
        </p:nvSpPr>
        <p:spPr>
          <a:xfrm>
            <a:off x="381000" y="3886200"/>
            <a:ext cx="4572000" cy="738188"/>
          </a:xfrm>
          <a:prstGeom prst="rect">
            <a:avLst/>
          </a:prstGeom>
        </p:spPr>
        <p:txBody>
          <a:bodyPr>
            <a:spAutoFit/>
          </a:bodyPr>
          <a:lstStyle/>
          <a:p>
            <a:pPr>
              <a:defRPr/>
            </a:pPr>
            <a:r>
              <a:rPr lang="en-US" dirty="0" err="1">
                <a:latin typeface="+mn-lt"/>
                <a:cs typeface="Arial Narrow"/>
              </a:rPr>
              <a:t>Predicted_deletions</a:t>
            </a:r>
            <a:r>
              <a:rPr lang="en-US" dirty="0">
                <a:latin typeface="+mn-lt"/>
                <a:cs typeface="Arial Narrow"/>
              </a:rPr>
              <a:t> = </a:t>
            </a:r>
          </a:p>
          <a:p>
            <a:pPr>
              <a:defRPr/>
            </a:pPr>
            <a:r>
              <a:rPr lang="en-US" dirty="0">
                <a:solidFill>
                  <a:srgbClr val="0000FF"/>
                </a:solidFill>
                <a:latin typeface="+mn-lt"/>
                <a:cs typeface="Arial Narrow"/>
              </a:rPr>
              <a:t>select</a:t>
            </a:r>
            <a:r>
              <a:rPr lang="en-US" dirty="0">
                <a:latin typeface="+mn-lt"/>
                <a:cs typeface="Arial Narrow"/>
              </a:rPr>
              <a:t> </a:t>
            </a:r>
            <a:r>
              <a:rPr lang="en-US" dirty="0" err="1">
                <a:latin typeface="+mn-lt"/>
                <a:cs typeface="Arial Narrow"/>
              </a:rPr>
              <a:t>merge_intervals</a:t>
            </a:r>
            <a:r>
              <a:rPr lang="en-US" dirty="0">
                <a:latin typeface="+mn-lt"/>
                <a:cs typeface="Arial Narrow"/>
              </a:rPr>
              <a:t>( </a:t>
            </a:r>
            <a:r>
              <a:rPr lang="en-US" dirty="0" err="1">
                <a:solidFill>
                  <a:srgbClr val="0000FF"/>
                </a:solidFill>
                <a:latin typeface="+mn-lt"/>
                <a:cs typeface="Arial Narrow"/>
              </a:rPr>
              <a:t>interval_count</a:t>
            </a:r>
            <a:r>
              <a:rPr lang="en-US" dirty="0">
                <a:latin typeface="+mn-lt"/>
                <a:cs typeface="Arial Narrow"/>
              </a:rPr>
              <a:t> &gt; 5)</a:t>
            </a:r>
          </a:p>
          <a:p>
            <a:pPr>
              <a:defRPr/>
            </a:pPr>
            <a:r>
              <a:rPr lang="en-US" dirty="0">
                <a:solidFill>
                  <a:srgbClr val="0000FF"/>
                </a:solidFill>
                <a:latin typeface="+mn-lt"/>
                <a:cs typeface="Arial Narrow"/>
              </a:rPr>
              <a:t>from</a:t>
            </a:r>
            <a:r>
              <a:rPr lang="en-US" dirty="0">
                <a:latin typeface="+mn-lt"/>
                <a:cs typeface="Arial Narrow"/>
              </a:rPr>
              <a:t> Disc2Intrvl</a:t>
            </a:r>
          </a:p>
        </p:txBody>
      </p:sp>
      <p:sp>
        <p:nvSpPr>
          <p:cNvPr id="12" name="Rectangle 11"/>
          <p:cNvSpPr/>
          <p:nvPr/>
        </p:nvSpPr>
        <p:spPr>
          <a:xfrm>
            <a:off x="381000" y="4800600"/>
            <a:ext cx="4572000" cy="1200150"/>
          </a:xfrm>
          <a:prstGeom prst="rect">
            <a:avLst/>
          </a:prstGeom>
        </p:spPr>
        <p:txBody>
          <a:bodyPr>
            <a:spAutoFit/>
          </a:bodyPr>
          <a:lstStyle/>
          <a:p>
            <a:pPr>
              <a:defRPr/>
            </a:pPr>
            <a:r>
              <a:rPr lang="en-US" dirty="0">
                <a:latin typeface="+mn-lt"/>
                <a:cs typeface="Arial Narrow"/>
              </a:rPr>
              <a:t>out= </a:t>
            </a:r>
            <a:r>
              <a:rPr lang="en-US" dirty="0">
                <a:solidFill>
                  <a:srgbClr val="0000FF"/>
                </a:solidFill>
                <a:latin typeface="+mn-lt"/>
                <a:cs typeface="Arial Narrow"/>
              </a:rPr>
              <a:t>select</a:t>
            </a:r>
            <a:r>
              <a:rPr lang="en-US" dirty="0">
                <a:latin typeface="+mn-lt"/>
                <a:cs typeface="Arial Narrow"/>
              </a:rPr>
              <a:t> *</a:t>
            </a:r>
            <a:endParaRPr lang="en-US" dirty="0">
              <a:solidFill>
                <a:srgbClr val="0000FF"/>
              </a:solidFill>
              <a:latin typeface="+mn-lt"/>
              <a:cs typeface="Arial Narrow"/>
            </a:endParaRPr>
          </a:p>
          <a:p>
            <a:pPr>
              <a:defRPr/>
            </a:pPr>
            <a:r>
              <a:rPr lang="en-US" dirty="0">
                <a:solidFill>
                  <a:srgbClr val="0000FF"/>
                </a:solidFill>
                <a:latin typeface="+mn-lt"/>
                <a:cs typeface="Arial Narrow"/>
              </a:rPr>
              <a:t>from MAPJOIN </a:t>
            </a:r>
            <a:r>
              <a:rPr lang="en-US" dirty="0" err="1">
                <a:latin typeface="+mn-lt"/>
                <a:cs typeface="Arial Narrow"/>
              </a:rPr>
              <a:t>Predicted_deletions</a:t>
            </a:r>
            <a:r>
              <a:rPr lang="en-US" dirty="0">
                <a:latin typeface="+mn-lt"/>
                <a:cs typeface="Arial Narrow"/>
              </a:rPr>
              <a:t>, Discordant </a:t>
            </a:r>
          </a:p>
          <a:p>
            <a:pPr>
              <a:defRPr/>
            </a:pPr>
            <a:r>
              <a:rPr lang="en-US" dirty="0">
                <a:solidFill>
                  <a:srgbClr val="0000FF"/>
                </a:solidFill>
                <a:latin typeface="+mn-lt"/>
                <a:cs typeface="Arial Narrow"/>
              </a:rPr>
              <a:t>using</a:t>
            </a:r>
            <a:r>
              <a:rPr lang="en-US" dirty="0">
                <a:latin typeface="+mn-lt"/>
                <a:cs typeface="Arial Narrow"/>
              </a:rPr>
              <a:t> intervals(location, </a:t>
            </a:r>
            <a:r>
              <a:rPr lang="en-US" dirty="0" err="1">
                <a:latin typeface="+mn-lt"/>
                <a:cs typeface="Arial Narrow"/>
              </a:rPr>
              <a:t>mate_loc</a:t>
            </a:r>
            <a:r>
              <a:rPr lang="en-US" dirty="0">
                <a:latin typeface="+mn-lt"/>
                <a:cs typeface="Arial Narrow"/>
              </a:rPr>
              <a:t>)</a:t>
            </a:r>
          </a:p>
        </p:txBody>
      </p:sp>
      <p:sp>
        <p:nvSpPr>
          <p:cNvPr id="40972" name="Date Placeholder 19"/>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5398DC-8C0F-407B-AAAD-042FC82B6A98}" type="datetime1">
              <a:rPr lang="en-US" smtClean="0"/>
              <a:pPr eaLnBrk="1" hangingPunct="1"/>
              <a:t>10/24/2012</a:t>
            </a:fld>
            <a:endParaRPr lang="en-US" smtClean="0"/>
          </a:p>
        </p:txBody>
      </p:sp>
      <p:sp>
        <p:nvSpPr>
          <p:cNvPr id="40973" name="Footer Placeholder 20"/>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GQL</a:t>
            </a:r>
          </a:p>
        </p:txBody>
      </p:sp>
      <p:sp>
        <p:nvSpPr>
          <p:cNvPr id="40974" name="Slide Number Placeholder 21"/>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3ADE99-81EB-433B-819F-62C12629C9CC}" type="slidenum">
              <a:rPr lang="en-US" smtClean="0"/>
              <a:pPr eaLnBrk="1" hangingPunct="1"/>
              <a:t>38</a:t>
            </a:fld>
            <a:endParaRPr lang="en-US" smtClean="0"/>
          </a:p>
        </p:txBody>
      </p:sp>
      <p:sp>
        <p:nvSpPr>
          <p:cNvPr id="7" name="Content Placeholder 6"/>
          <p:cNvSpPr>
            <a:spLocks noGrp="1"/>
          </p:cNvSpPr>
          <p:nvPr>
            <p:ph sz="half" idx="1"/>
          </p:nvPr>
        </p:nvSpPr>
        <p:spPr/>
        <p:txBody>
          <a:bodyPr/>
          <a:lstStyle/>
          <a:p>
            <a:endParaRPr lang="en-US"/>
          </a:p>
        </p:txBody>
      </p:sp>
      <p:sp>
        <p:nvSpPr>
          <p:cNvPr id="10" name="Content Placeholder 9"/>
          <p:cNvSpPr>
            <a:spLocks noGrp="1"/>
          </p:cNvSpPr>
          <p:nvPr>
            <p:ph sz="half" idx="1"/>
          </p:nvPr>
        </p:nvSpPr>
        <p:spPr/>
        <p:txBody>
          <a:bodyPr/>
          <a:lstStyle/>
          <a:p>
            <a:endParaRPr lang="en-US"/>
          </a:p>
        </p:txBody>
      </p:sp>
      <p:sp>
        <p:nvSpPr>
          <p:cNvPr id="13" name="Content Placeholder 12"/>
          <p:cNvSpPr>
            <a:spLocks noGrp="1"/>
          </p:cNvSpPr>
          <p:nvPr>
            <p:ph sz="half" idx="1"/>
          </p:nvPr>
        </p:nvSpPr>
        <p:spPr/>
        <p:txBody>
          <a:bodyPr/>
          <a:lstStyle/>
          <a:p>
            <a:endParaRPr lang="en-US"/>
          </a:p>
        </p:txBody>
      </p:sp>
      <p:sp>
        <p:nvSpPr>
          <p:cNvPr id="20" name="Content Placeholder 19"/>
          <p:cNvSpPr>
            <a:spLocks noGrp="1"/>
          </p:cNvSpPr>
          <p:nvPr>
            <p:ph sz="half" idx="1"/>
          </p:nvPr>
        </p:nvSpPr>
        <p:spPr/>
        <p:txBody>
          <a:bodyPr/>
          <a:lstStyle/>
          <a:p>
            <a:endParaRPr lang="en-US"/>
          </a:p>
        </p:txBody>
      </p:sp>
      <p:sp>
        <p:nvSpPr>
          <p:cNvPr id="21" name="Content Placeholder 20"/>
          <p:cNvSpPr>
            <a:spLocks noGrp="1"/>
          </p:cNvSpPr>
          <p:nvPr>
            <p:ph sz="half" idx="1"/>
          </p:nvPr>
        </p:nvSpPr>
        <p:spPr/>
        <p:txBody>
          <a:bodyPr/>
          <a:lstStyle/>
          <a:p>
            <a:endParaRPr lang="en-US" dirty="0"/>
          </a:p>
        </p:txBody>
      </p:sp>
      <p:sp>
        <p:nvSpPr>
          <p:cNvPr id="22" name="Oval 21"/>
          <p:cNvSpPr/>
          <p:nvPr/>
        </p:nvSpPr>
        <p:spPr>
          <a:xfrm>
            <a:off x="-365707" y="1700511"/>
            <a:ext cx="5212023" cy="1463024"/>
          </a:xfrm>
          <a:prstGeom prst="ellipse">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a:off x="4953000" y="2331732"/>
            <a:ext cx="899146" cy="0"/>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126463" y="2189151"/>
            <a:ext cx="1992853" cy="369332"/>
          </a:xfrm>
          <a:prstGeom prst="rect">
            <a:avLst/>
          </a:prstGeom>
          <a:noFill/>
        </p:spPr>
        <p:txBody>
          <a:bodyPr wrap="none" rtlCol="0">
            <a:spAutoFit/>
          </a:bodyPr>
          <a:lstStyle/>
          <a:p>
            <a:r>
              <a:rPr lang="en-US" dirty="0" smtClean="0">
                <a:solidFill>
                  <a:srgbClr val="009900"/>
                </a:solidFill>
              </a:rPr>
              <a:t>Minimal view only</a:t>
            </a:r>
            <a:endParaRPr lang="en-US" dirty="0">
              <a:solidFill>
                <a:srgbClr val="009900"/>
              </a:solidFill>
            </a:endParaRPr>
          </a:p>
        </p:txBody>
      </p:sp>
      <p:sp>
        <p:nvSpPr>
          <p:cNvPr id="30" name="Oval 29"/>
          <p:cNvSpPr/>
          <p:nvPr/>
        </p:nvSpPr>
        <p:spPr>
          <a:xfrm>
            <a:off x="-274267" y="4709146"/>
            <a:ext cx="4846267" cy="1463024"/>
          </a:xfrm>
          <a:prstGeom prst="ellipse">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Arrow Connector 30"/>
          <p:cNvCxnSpPr/>
          <p:nvPr/>
        </p:nvCxnSpPr>
        <p:spPr>
          <a:xfrm>
            <a:off x="4655827" y="5516305"/>
            <a:ext cx="899146" cy="0"/>
          </a:xfrm>
          <a:prstGeom prst="straightConnector1">
            <a:avLst/>
          </a:prstGeom>
          <a:ln>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829290" y="5373724"/>
            <a:ext cx="2121093" cy="369332"/>
          </a:xfrm>
          <a:prstGeom prst="rect">
            <a:avLst/>
          </a:prstGeom>
          <a:noFill/>
        </p:spPr>
        <p:txBody>
          <a:bodyPr wrap="none" rtlCol="0">
            <a:spAutoFit/>
          </a:bodyPr>
          <a:lstStyle/>
          <a:p>
            <a:r>
              <a:rPr lang="en-US" dirty="0" smtClean="0">
                <a:solidFill>
                  <a:srgbClr val="009900"/>
                </a:solidFill>
              </a:rPr>
              <a:t>Reduced view only</a:t>
            </a:r>
            <a:endParaRPr lang="en-US" dirty="0">
              <a:solidFill>
                <a:srgbClr val="009900"/>
              </a:solidFill>
            </a:endParaRPr>
          </a:p>
        </p:txBody>
      </p:sp>
    </p:spTree>
    <p:extLst>
      <p:ext uri="{BB962C8B-B14F-4D97-AF65-F5344CB8AC3E}">
        <p14:creationId xmlns:p14="http://schemas.microsoft.com/office/powerpoint/2010/main" val="274584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anim calcmode="lin" valueType="num">
                                      <p:cBhvr additive="base">
                                        <p:cTn id="11" dur="500" fill="hold"/>
                                        <p:tgtEl>
                                          <p:spTgt spid="24"/>
                                        </p:tgtEl>
                                        <p:attrNameLst>
                                          <p:attrName>ppt_x</p:attrName>
                                        </p:attrNameLst>
                                      </p:cBhvr>
                                      <p:tavLst>
                                        <p:tav tm="0">
                                          <p:val>
                                            <p:strVal val="#ppt_x"/>
                                          </p:val>
                                        </p:tav>
                                        <p:tav tm="100000">
                                          <p:val>
                                            <p:strVal val="#ppt_x"/>
                                          </p:val>
                                        </p:tav>
                                      </p:tavLst>
                                    </p:anim>
                                    <p:anim calcmode="lin" valueType="num">
                                      <p:cBhvr additive="base">
                                        <p:cTn id="12" dur="500" fill="hold"/>
                                        <p:tgtEl>
                                          <p:spTgt spid="2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 calcmode="lin" valueType="num">
                                      <p:cBhvr additive="base">
                                        <p:cTn id="15" dur="500" fill="hold"/>
                                        <p:tgtEl>
                                          <p:spTgt spid="25"/>
                                        </p:tgtEl>
                                        <p:attrNameLst>
                                          <p:attrName>ppt_x</p:attrName>
                                        </p:attrNameLst>
                                      </p:cBhvr>
                                      <p:tavLst>
                                        <p:tav tm="0">
                                          <p:val>
                                            <p:strVal val="#ppt_x"/>
                                          </p:val>
                                        </p:tav>
                                        <p:tav tm="100000">
                                          <p:val>
                                            <p:strVal val="#ppt_x"/>
                                          </p:val>
                                        </p:tav>
                                      </p:tavLst>
                                    </p:anim>
                                    <p:anim calcmode="lin" valueType="num">
                                      <p:cBhvr additive="base">
                                        <p:cTn id="1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 calcmode="lin" valueType="num">
                                      <p:cBhvr additive="base">
                                        <p:cTn id="21" dur="500" fill="hold"/>
                                        <p:tgtEl>
                                          <p:spTgt spid="30"/>
                                        </p:tgtEl>
                                        <p:attrNameLst>
                                          <p:attrName>ppt_x</p:attrName>
                                        </p:attrNameLst>
                                      </p:cBhvr>
                                      <p:tavLst>
                                        <p:tav tm="0">
                                          <p:val>
                                            <p:strVal val="#ppt_x"/>
                                          </p:val>
                                        </p:tav>
                                        <p:tav tm="100000">
                                          <p:val>
                                            <p:strVal val="#ppt_x"/>
                                          </p:val>
                                        </p:tav>
                                      </p:tavLst>
                                    </p:anim>
                                    <p:anim calcmode="lin" valueType="num">
                                      <p:cBhvr additive="base">
                                        <p:cTn id="22" dur="500" fill="hold"/>
                                        <p:tgtEl>
                                          <p:spTgt spid="30"/>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1"/>
                                        </p:tgtEl>
                                        <p:attrNameLst>
                                          <p:attrName>style.visibility</p:attrName>
                                        </p:attrNameLst>
                                      </p:cBhvr>
                                      <p:to>
                                        <p:strVal val="visible"/>
                                      </p:to>
                                    </p:set>
                                    <p:anim calcmode="lin" valueType="num">
                                      <p:cBhvr additive="base">
                                        <p:cTn id="25" dur="500" fill="hold"/>
                                        <p:tgtEl>
                                          <p:spTgt spid="31"/>
                                        </p:tgtEl>
                                        <p:attrNameLst>
                                          <p:attrName>ppt_x</p:attrName>
                                        </p:attrNameLst>
                                      </p:cBhvr>
                                      <p:tavLst>
                                        <p:tav tm="0">
                                          <p:val>
                                            <p:strVal val="#ppt_x"/>
                                          </p:val>
                                        </p:tav>
                                        <p:tav tm="100000">
                                          <p:val>
                                            <p:strVal val="#ppt_x"/>
                                          </p:val>
                                        </p:tav>
                                      </p:tavLst>
                                    </p:anim>
                                    <p:anim calcmode="lin" valueType="num">
                                      <p:cBhvr additive="base">
                                        <p:cTn id="26" dur="500" fill="hold"/>
                                        <p:tgtEl>
                                          <p:spTgt spid="3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anim calcmode="lin" valueType="num">
                                      <p:cBhvr additive="base">
                                        <p:cTn id="29" dur="500" fill="hold"/>
                                        <p:tgtEl>
                                          <p:spTgt spid="32"/>
                                        </p:tgtEl>
                                        <p:attrNameLst>
                                          <p:attrName>ppt_x</p:attrName>
                                        </p:attrNameLst>
                                      </p:cBhvr>
                                      <p:tavLst>
                                        <p:tav tm="0">
                                          <p:val>
                                            <p:strVal val="#ppt_x"/>
                                          </p:val>
                                        </p:tav>
                                        <p:tav tm="100000">
                                          <p:val>
                                            <p:strVal val="#ppt_x"/>
                                          </p:val>
                                        </p:tav>
                                      </p:tavLst>
                                    </p:anim>
                                    <p:anim calcmode="lin" valueType="num">
                                      <p:cBhvr additive="base">
                                        <p:cTn id="3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5" grpId="0"/>
      <p:bldP spid="30" grpId="0" animBg="1"/>
      <p:bldP spid="3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Why materialized views help</a:t>
            </a:r>
            <a:endParaRPr lang="en-US" dirty="0">
              <a:solidFill>
                <a:srgbClr val="0070C0"/>
              </a:solidFill>
            </a:endParaRPr>
          </a:p>
        </p:txBody>
      </p:sp>
      <p:sp>
        <p:nvSpPr>
          <p:cNvPr id="3" name="Content Placeholder 2"/>
          <p:cNvSpPr>
            <a:spLocks noGrp="1"/>
          </p:cNvSpPr>
          <p:nvPr>
            <p:ph idx="1"/>
          </p:nvPr>
        </p:nvSpPr>
        <p:spPr>
          <a:xfrm>
            <a:off x="282998" y="1417342"/>
            <a:ext cx="8229600" cy="4525963"/>
          </a:xfrm>
        </p:spPr>
        <p:txBody>
          <a:bodyPr/>
          <a:lstStyle/>
          <a:p>
            <a:endParaRPr lang="en-US" dirty="0" smtClean="0"/>
          </a:p>
          <a:p>
            <a:endParaRPr lang="en-US" dirty="0"/>
          </a:p>
          <a:p>
            <a:endParaRPr lang="en-US" dirty="0" smtClean="0"/>
          </a:p>
          <a:p>
            <a:endParaRPr lang="en-US" dirty="0"/>
          </a:p>
          <a:p>
            <a:r>
              <a:rPr lang="en-US" sz="2800" dirty="0" smtClean="0"/>
              <a:t>Expensive genome wide scans only need minimal view.  100x smaller disk bandwidth</a:t>
            </a:r>
          </a:p>
          <a:p>
            <a:r>
              <a:rPr lang="en-US" sz="2800" dirty="0" smtClean="0"/>
              <a:t>If only genes, another 100x smaller. Can cache smallest views in main memory and SSDs.</a:t>
            </a:r>
          </a:p>
          <a:p>
            <a:r>
              <a:rPr lang="en-US" sz="2800" dirty="0" smtClean="0"/>
              <a:t>Yet increase in file storage at most 2x</a:t>
            </a:r>
            <a:endParaRPr lang="en-US" sz="2800" dirty="0"/>
          </a:p>
        </p:txBody>
      </p:sp>
      <p:sp>
        <p:nvSpPr>
          <p:cNvPr id="4" name="Oval 3"/>
          <p:cNvSpPr/>
          <p:nvPr/>
        </p:nvSpPr>
        <p:spPr>
          <a:xfrm>
            <a:off x="2747558" y="1417342"/>
            <a:ext cx="3657560" cy="3657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2747558" y="1600219"/>
            <a:ext cx="0" cy="19202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405118" y="1600220"/>
            <a:ext cx="0" cy="19202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47558" y="3520439"/>
            <a:ext cx="365756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747558" y="3151107"/>
            <a:ext cx="556563" cy="369332"/>
          </a:xfrm>
          <a:prstGeom prst="rect">
            <a:avLst/>
          </a:prstGeom>
          <a:noFill/>
        </p:spPr>
        <p:txBody>
          <a:bodyPr wrap="none" rtlCol="0">
            <a:spAutoFit/>
          </a:bodyPr>
          <a:lstStyle/>
          <a:p>
            <a:r>
              <a:rPr lang="en-US" dirty="0" smtClean="0"/>
              <a:t>Full</a:t>
            </a:r>
            <a:endParaRPr lang="en-US" dirty="0"/>
          </a:p>
        </p:txBody>
      </p:sp>
      <p:sp>
        <p:nvSpPr>
          <p:cNvPr id="13" name="TextBox 12"/>
          <p:cNvSpPr txBox="1"/>
          <p:nvPr/>
        </p:nvSpPr>
        <p:spPr>
          <a:xfrm>
            <a:off x="3289802" y="3151107"/>
            <a:ext cx="1107996" cy="369332"/>
          </a:xfrm>
          <a:prstGeom prst="rect">
            <a:avLst/>
          </a:prstGeom>
          <a:noFill/>
        </p:spPr>
        <p:txBody>
          <a:bodyPr wrap="none" rtlCol="0">
            <a:spAutoFit/>
          </a:bodyPr>
          <a:lstStyle/>
          <a:p>
            <a:r>
              <a:rPr lang="en-US" dirty="0" smtClean="0"/>
              <a:t>Reduced</a:t>
            </a:r>
            <a:endParaRPr lang="en-US" dirty="0"/>
          </a:p>
        </p:txBody>
      </p:sp>
      <p:sp>
        <p:nvSpPr>
          <p:cNvPr id="15" name="TextBox 14"/>
          <p:cNvSpPr txBox="1"/>
          <p:nvPr/>
        </p:nvSpPr>
        <p:spPr>
          <a:xfrm>
            <a:off x="4397797" y="3143967"/>
            <a:ext cx="979755" cy="369332"/>
          </a:xfrm>
          <a:prstGeom prst="rect">
            <a:avLst/>
          </a:prstGeom>
          <a:noFill/>
        </p:spPr>
        <p:txBody>
          <a:bodyPr wrap="none" rtlCol="0">
            <a:spAutoFit/>
          </a:bodyPr>
          <a:lstStyle/>
          <a:p>
            <a:r>
              <a:rPr lang="en-US" dirty="0" smtClean="0"/>
              <a:t>Minimal</a:t>
            </a:r>
            <a:endParaRPr lang="en-US" dirty="0"/>
          </a:p>
        </p:txBody>
      </p:sp>
      <p:sp>
        <p:nvSpPr>
          <p:cNvPr id="16" name="TextBox 15"/>
          <p:cNvSpPr txBox="1"/>
          <p:nvPr/>
        </p:nvSpPr>
        <p:spPr>
          <a:xfrm>
            <a:off x="5397914" y="2973907"/>
            <a:ext cx="979755" cy="646331"/>
          </a:xfrm>
          <a:prstGeom prst="rect">
            <a:avLst/>
          </a:prstGeom>
          <a:noFill/>
        </p:spPr>
        <p:txBody>
          <a:bodyPr wrap="none" rtlCol="0">
            <a:spAutoFit/>
          </a:bodyPr>
          <a:lstStyle/>
          <a:p>
            <a:r>
              <a:rPr lang="en-US" dirty="0" smtClean="0"/>
              <a:t>Minimal</a:t>
            </a:r>
          </a:p>
          <a:p>
            <a:r>
              <a:rPr lang="en-US" dirty="0" smtClean="0"/>
              <a:t>Gene</a:t>
            </a:r>
            <a:endParaRPr lang="en-US" dirty="0"/>
          </a:p>
        </p:txBody>
      </p:sp>
      <p:sp>
        <p:nvSpPr>
          <p:cNvPr id="19" name="Rectangle 18"/>
          <p:cNvSpPr/>
          <p:nvPr/>
        </p:nvSpPr>
        <p:spPr>
          <a:xfrm>
            <a:off x="2888680" y="1783098"/>
            <a:ext cx="274317" cy="13608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685053" y="2535123"/>
            <a:ext cx="182878" cy="599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743538" y="2956162"/>
            <a:ext cx="178540" cy="1786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760707" y="2973907"/>
            <a:ext cx="182878"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4239717" y="1453937"/>
            <a:ext cx="723275" cy="369332"/>
          </a:xfrm>
          <a:prstGeom prst="rect">
            <a:avLst/>
          </a:prstGeom>
          <a:noFill/>
        </p:spPr>
        <p:txBody>
          <a:bodyPr wrap="none" rtlCol="0">
            <a:spAutoFit/>
          </a:bodyPr>
          <a:lstStyle/>
          <a:p>
            <a:r>
              <a:rPr lang="en-US" dirty="0" smtClean="0"/>
              <a:t>DISK</a:t>
            </a:r>
            <a:endParaRPr lang="en-US" dirty="0"/>
          </a:p>
        </p:txBody>
      </p:sp>
    </p:spTree>
    <p:extLst>
      <p:ext uri="{BB962C8B-B14F-4D97-AF65-F5344CB8AC3E}">
        <p14:creationId xmlns:p14="http://schemas.microsoft.com/office/powerpoint/2010/main" val="24654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Imagine instead research </a:t>
            </a:r>
            <a:r>
              <a:rPr lang="en-US" dirty="0" smtClean="0"/>
              <a:t>. . .</a:t>
            </a:r>
            <a:endParaRPr lang="en-US" dirty="0"/>
          </a:p>
        </p:txBody>
      </p:sp>
      <p:sp>
        <p:nvSpPr>
          <p:cNvPr id="4" name="Rectangle 3"/>
          <p:cNvSpPr/>
          <p:nvPr/>
        </p:nvSpPr>
        <p:spPr>
          <a:xfrm>
            <a:off x="4754878" y="1874537"/>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31927" y="1817900"/>
            <a:ext cx="492443" cy="369332"/>
          </a:xfrm>
          <a:prstGeom prst="rect">
            <a:avLst/>
          </a:prstGeom>
          <a:noFill/>
        </p:spPr>
        <p:txBody>
          <a:bodyPr wrap="none" rtlCol="0">
            <a:spAutoFit/>
          </a:bodyPr>
          <a:lstStyle/>
          <a:p>
            <a:r>
              <a:rPr lang="en-US" dirty="0" smtClean="0"/>
              <a:t>G1</a:t>
            </a:r>
            <a:endParaRPr lang="en-US" dirty="0"/>
          </a:p>
        </p:txBody>
      </p:sp>
      <p:sp>
        <p:nvSpPr>
          <p:cNvPr id="6" name="TextBox 5"/>
          <p:cNvSpPr txBox="1"/>
          <p:nvPr/>
        </p:nvSpPr>
        <p:spPr>
          <a:xfrm>
            <a:off x="7262320" y="1816146"/>
            <a:ext cx="351378" cy="369332"/>
          </a:xfrm>
          <a:prstGeom prst="rect">
            <a:avLst/>
          </a:prstGeom>
          <a:noFill/>
        </p:spPr>
        <p:txBody>
          <a:bodyPr wrap="none" rtlCol="0">
            <a:spAutoFit/>
          </a:bodyPr>
          <a:lstStyle/>
          <a:p>
            <a:r>
              <a:rPr lang="en-US" dirty="0"/>
              <a:t>H</a:t>
            </a:r>
          </a:p>
        </p:txBody>
      </p:sp>
      <p:sp>
        <p:nvSpPr>
          <p:cNvPr id="7" name="TextBox 6"/>
          <p:cNvSpPr txBox="1"/>
          <p:nvPr/>
        </p:nvSpPr>
        <p:spPr>
          <a:xfrm>
            <a:off x="6949414" y="1827029"/>
            <a:ext cx="312906" cy="369332"/>
          </a:xfrm>
          <a:prstGeom prst="rect">
            <a:avLst/>
          </a:prstGeom>
          <a:noFill/>
        </p:spPr>
        <p:txBody>
          <a:bodyPr wrap="none" rtlCol="0">
            <a:spAutoFit/>
          </a:bodyPr>
          <a:lstStyle/>
          <a:p>
            <a:r>
              <a:rPr lang="en-US" dirty="0"/>
              <a:t>L</a:t>
            </a:r>
          </a:p>
        </p:txBody>
      </p:sp>
      <p:sp>
        <p:nvSpPr>
          <p:cNvPr id="9" name="Rectangle 8"/>
          <p:cNvSpPr/>
          <p:nvPr/>
        </p:nvSpPr>
        <p:spPr>
          <a:xfrm>
            <a:off x="4754878" y="2301254"/>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931927" y="2244617"/>
            <a:ext cx="492443" cy="369332"/>
          </a:xfrm>
          <a:prstGeom prst="rect">
            <a:avLst/>
          </a:prstGeom>
          <a:noFill/>
        </p:spPr>
        <p:txBody>
          <a:bodyPr wrap="none" rtlCol="0">
            <a:spAutoFit/>
          </a:bodyPr>
          <a:lstStyle/>
          <a:p>
            <a:r>
              <a:rPr lang="en-US" dirty="0" smtClean="0"/>
              <a:t>G2</a:t>
            </a:r>
            <a:endParaRPr lang="en-US" dirty="0"/>
          </a:p>
        </p:txBody>
      </p:sp>
      <p:sp>
        <p:nvSpPr>
          <p:cNvPr id="11" name="TextBox 10"/>
          <p:cNvSpPr txBox="1"/>
          <p:nvPr/>
        </p:nvSpPr>
        <p:spPr>
          <a:xfrm>
            <a:off x="6962459" y="2206239"/>
            <a:ext cx="351378" cy="369332"/>
          </a:xfrm>
          <a:prstGeom prst="rect">
            <a:avLst/>
          </a:prstGeom>
          <a:noFill/>
        </p:spPr>
        <p:txBody>
          <a:bodyPr wrap="none" rtlCol="0">
            <a:spAutoFit/>
          </a:bodyPr>
          <a:lstStyle/>
          <a:p>
            <a:r>
              <a:rPr lang="en-US" dirty="0"/>
              <a:t>H</a:t>
            </a:r>
          </a:p>
        </p:txBody>
      </p:sp>
      <p:sp>
        <p:nvSpPr>
          <p:cNvPr id="13" name="Rectangle 12"/>
          <p:cNvSpPr/>
          <p:nvPr/>
        </p:nvSpPr>
        <p:spPr>
          <a:xfrm>
            <a:off x="4782278" y="3041479"/>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931927" y="3006607"/>
            <a:ext cx="646331" cy="369332"/>
          </a:xfrm>
          <a:prstGeom prst="rect">
            <a:avLst/>
          </a:prstGeom>
          <a:noFill/>
        </p:spPr>
        <p:txBody>
          <a:bodyPr wrap="none" rtlCol="0">
            <a:spAutoFit/>
          </a:bodyPr>
          <a:lstStyle/>
          <a:p>
            <a:r>
              <a:rPr lang="en-US" dirty="0" smtClean="0"/>
              <a:t>G1K</a:t>
            </a:r>
            <a:endParaRPr lang="en-US" dirty="0"/>
          </a:p>
        </p:txBody>
      </p:sp>
      <p:sp>
        <p:nvSpPr>
          <p:cNvPr id="16" name="TextBox 15"/>
          <p:cNvSpPr txBox="1"/>
          <p:nvPr/>
        </p:nvSpPr>
        <p:spPr>
          <a:xfrm>
            <a:off x="6995116" y="3015736"/>
            <a:ext cx="312906" cy="369332"/>
          </a:xfrm>
          <a:prstGeom prst="rect">
            <a:avLst/>
          </a:prstGeom>
          <a:noFill/>
        </p:spPr>
        <p:txBody>
          <a:bodyPr wrap="none" rtlCol="0">
            <a:spAutoFit/>
          </a:bodyPr>
          <a:lstStyle/>
          <a:p>
            <a:r>
              <a:rPr lang="en-US" dirty="0" smtClean="0"/>
              <a:t>L</a:t>
            </a:r>
            <a:endParaRPr lang="en-US" dirty="0"/>
          </a:p>
        </p:txBody>
      </p:sp>
      <p:sp>
        <p:nvSpPr>
          <p:cNvPr id="17" name="Rectangle 16"/>
          <p:cNvSpPr/>
          <p:nvPr/>
        </p:nvSpPr>
        <p:spPr>
          <a:xfrm>
            <a:off x="4736577" y="3966696"/>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3977628" y="3920997"/>
            <a:ext cx="646331" cy="369332"/>
          </a:xfrm>
          <a:prstGeom prst="rect">
            <a:avLst/>
          </a:prstGeom>
          <a:noFill/>
        </p:spPr>
        <p:txBody>
          <a:bodyPr wrap="none" rtlCol="0">
            <a:spAutoFit/>
          </a:bodyPr>
          <a:lstStyle/>
          <a:p>
            <a:r>
              <a:rPr lang="en-US" dirty="0" smtClean="0"/>
              <a:t>G2K</a:t>
            </a:r>
            <a:endParaRPr lang="en-US" dirty="0"/>
          </a:p>
        </p:txBody>
      </p:sp>
      <p:pic>
        <p:nvPicPr>
          <p:cNvPr id="2050" name="Picture 2" descr="http://www.clker.com/cliparts/2/7/1/0/11949849491786662466cloud_jon_phillips_01.svg.m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1048" y="4226345"/>
            <a:ext cx="2383322" cy="204171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clipartguide.com/_named_clipart_images/0511-1108-1012-0253_Woman_chemist_in_laboratory_looking_through_a_microscope_clipart_imag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364" y="5349219"/>
            <a:ext cx="1152031" cy="1115824"/>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640123" y="4979887"/>
            <a:ext cx="1095172" cy="369332"/>
          </a:xfrm>
          <a:prstGeom prst="rect">
            <a:avLst/>
          </a:prstGeom>
          <a:noFill/>
        </p:spPr>
        <p:txBody>
          <a:bodyPr wrap="none" rtlCol="0">
            <a:spAutoFit/>
          </a:bodyPr>
          <a:lstStyle/>
          <a:p>
            <a:r>
              <a:rPr lang="en-US" dirty="0" smtClean="0"/>
              <a:t>Pax3, L?</a:t>
            </a:r>
            <a:endParaRPr lang="en-US" dirty="0"/>
          </a:p>
        </p:txBody>
      </p:sp>
      <p:cxnSp>
        <p:nvCxnSpPr>
          <p:cNvPr id="27" name="Straight Arrow Connector 26"/>
          <p:cNvCxnSpPr/>
          <p:nvPr/>
        </p:nvCxnSpPr>
        <p:spPr>
          <a:xfrm flipV="1">
            <a:off x="1417394" y="5248578"/>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029195" y="352043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36280"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583658"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029195" y="2810265"/>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736280"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583658"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20634" y="443482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827719"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675097"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736280" y="1874537"/>
            <a:ext cx="91439" cy="2743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5742387" y="3041478"/>
            <a:ext cx="91439" cy="2743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Arrow Connector 42"/>
          <p:cNvCxnSpPr/>
          <p:nvPr/>
        </p:nvCxnSpPr>
        <p:spPr>
          <a:xfrm rot="10800000" flipV="1">
            <a:off x="1569793" y="5614509"/>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750489" y="5993741"/>
            <a:ext cx="91439" cy="2743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1940407" y="5993741"/>
            <a:ext cx="91439" cy="2743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 name="TextBox 2047"/>
          <p:cNvSpPr txBox="1"/>
          <p:nvPr/>
        </p:nvSpPr>
        <p:spPr>
          <a:xfrm>
            <a:off x="5120634" y="1446814"/>
            <a:ext cx="1184940" cy="369332"/>
          </a:xfrm>
          <a:prstGeom prst="rect">
            <a:avLst/>
          </a:prstGeom>
          <a:noFill/>
        </p:spPr>
        <p:txBody>
          <a:bodyPr wrap="none" rtlCol="0">
            <a:spAutoFit/>
          </a:bodyPr>
          <a:lstStyle/>
          <a:p>
            <a:r>
              <a:rPr lang="en-US" dirty="0" smtClean="0"/>
              <a:t>Genomes</a:t>
            </a:r>
            <a:endParaRPr lang="en-US" dirty="0"/>
          </a:p>
        </p:txBody>
      </p:sp>
      <p:sp>
        <p:nvSpPr>
          <p:cNvPr id="47" name="TextBox 46"/>
          <p:cNvSpPr txBox="1"/>
          <p:nvPr/>
        </p:nvSpPr>
        <p:spPr>
          <a:xfrm>
            <a:off x="6931773" y="1457697"/>
            <a:ext cx="1133644" cy="369332"/>
          </a:xfrm>
          <a:prstGeom prst="rect">
            <a:avLst/>
          </a:prstGeom>
          <a:noFill/>
        </p:spPr>
        <p:txBody>
          <a:bodyPr wrap="none" rtlCol="0">
            <a:spAutoFit/>
          </a:bodyPr>
          <a:lstStyle/>
          <a:p>
            <a:r>
              <a:rPr lang="en-US" dirty="0" smtClean="0"/>
              <a:t>Diseases</a:t>
            </a:r>
            <a:endParaRPr lang="en-US" dirty="0"/>
          </a:p>
        </p:txBody>
      </p:sp>
      <p:sp>
        <p:nvSpPr>
          <p:cNvPr id="3" name="TextBox 2"/>
          <p:cNvSpPr txBox="1"/>
          <p:nvPr/>
        </p:nvSpPr>
        <p:spPr>
          <a:xfrm>
            <a:off x="5039116" y="5722465"/>
            <a:ext cx="3418237" cy="369332"/>
          </a:xfrm>
          <a:prstGeom prst="rect">
            <a:avLst/>
          </a:prstGeom>
          <a:solidFill>
            <a:srgbClr val="00B0F0"/>
          </a:solidFill>
        </p:spPr>
        <p:txBody>
          <a:bodyPr wrap="square" rtlCol="0">
            <a:spAutoFit/>
          </a:bodyPr>
          <a:lstStyle/>
          <a:p>
            <a:r>
              <a:rPr lang="en-US" dirty="0" smtClean="0"/>
              <a:t>Location, Disease</a:t>
            </a:r>
            <a:r>
              <a:rPr lang="en-US" dirty="0" smtClean="0">
                <a:sym typeface="Wingdings" pitchFamily="2" charset="2"/>
              </a:rPr>
              <a:t> Gene Text</a:t>
            </a:r>
            <a:endParaRPr lang="en-US" dirty="0"/>
          </a:p>
        </p:txBody>
      </p:sp>
      <p:sp>
        <p:nvSpPr>
          <p:cNvPr id="39" name="TextBox 38"/>
          <p:cNvSpPr txBox="1"/>
          <p:nvPr/>
        </p:nvSpPr>
        <p:spPr>
          <a:xfrm>
            <a:off x="7021260" y="3919188"/>
            <a:ext cx="338554" cy="369332"/>
          </a:xfrm>
          <a:prstGeom prst="rect">
            <a:avLst/>
          </a:prstGeom>
          <a:noFill/>
        </p:spPr>
        <p:txBody>
          <a:bodyPr wrap="none" rtlCol="0">
            <a:spAutoFit/>
          </a:bodyPr>
          <a:lstStyle/>
          <a:p>
            <a:r>
              <a:rPr lang="en-US" dirty="0" smtClean="0"/>
              <a:t>B</a:t>
            </a:r>
            <a:endParaRPr lang="en-US" dirty="0"/>
          </a:p>
        </p:txBody>
      </p:sp>
      <p:sp>
        <p:nvSpPr>
          <p:cNvPr id="12" name="TextBox 11"/>
          <p:cNvSpPr txBox="1"/>
          <p:nvPr/>
        </p:nvSpPr>
        <p:spPr>
          <a:xfrm>
            <a:off x="6004504" y="6170382"/>
            <a:ext cx="1133644" cy="369332"/>
          </a:xfrm>
          <a:prstGeom prst="rect">
            <a:avLst/>
          </a:prstGeom>
          <a:noFill/>
          <a:ln>
            <a:solidFill>
              <a:srgbClr val="00B0F0"/>
            </a:solidFill>
          </a:ln>
        </p:spPr>
        <p:txBody>
          <a:bodyPr wrap="none" rtlCol="0">
            <a:spAutoFit/>
          </a:bodyPr>
          <a:lstStyle/>
          <a:p>
            <a:r>
              <a:rPr lang="en-US" dirty="0" smtClean="0"/>
              <a:t>Browsing</a:t>
            </a:r>
            <a:endParaRPr lang="en-US" dirty="0"/>
          </a:p>
        </p:txBody>
      </p:sp>
    </p:spTree>
    <p:extLst>
      <p:ext uri="{BB962C8B-B14F-4D97-AF65-F5344CB8AC3E}">
        <p14:creationId xmlns:p14="http://schemas.microsoft.com/office/powerpoint/2010/main" val="173590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ppt_x"/>
                                          </p:val>
                                        </p:tav>
                                        <p:tav tm="100000">
                                          <p:val>
                                            <p:strVal val="#ppt_x"/>
                                          </p:val>
                                        </p:tav>
                                      </p:tavLst>
                                    </p:anim>
                                    <p:anim calcmode="lin" valueType="num">
                                      <p:cBhvr additive="base">
                                        <p:cTn id="14" dur="500" fill="hold"/>
                                        <p:tgtEl>
                                          <p:spTgt spid="3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2"/>
                                        </p:tgtEl>
                                        <p:attrNameLst>
                                          <p:attrName>style.visibility</p:attrName>
                                        </p:attrNameLst>
                                      </p:cBhvr>
                                      <p:to>
                                        <p:strVal val="visible"/>
                                      </p:to>
                                    </p:set>
                                    <p:anim calcmode="lin" valueType="num">
                                      <p:cBhvr additive="base">
                                        <p:cTn id="17" dur="500" fill="hold"/>
                                        <p:tgtEl>
                                          <p:spTgt spid="42"/>
                                        </p:tgtEl>
                                        <p:attrNameLst>
                                          <p:attrName>ppt_x</p:attrName>
                                        </p:attrNameLst>
                                      </p:cBhvr>
                                      <p:tavLst>
                                        <p:tav tm="0">
                                          <p:val>
                                            <p:strVal val="#ppt_x"/>
                                          </p:val>
                                        </p:tav>
                                        <p:tav tm="100000">
                                          <p:val>
                                            <p:strVal val="#ppt_x"/>
                                          </p:val>
                                        </p:tav>
                                      </p:tavLst>
                                    </p:anim>
                                    <p:anim calcmode="lin" valueType="num">
                                      <p:cBhvr additive="base">
                                        <p:cTn id="1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3"/>
                                        </p:tgtEl>
                                        <p:attrNameLst>
                                          <p:attrName>style.visibility</p:attrName>
                                        </p:attrNameLst>
                                      </p:cBhvr>
                                      <p:to>
                                        <p:strVal val="visible"/>
                                      </p:to>
                                    </p:set>
                                    <p:anim calcmode="lin" valueType="num">
                                      <p:cBhvr additive="base">
                                        <p:cTn id="23" dur="500" fill="hold"/>
                                        <p:tgtEl>
                                          <p:spTgt spid="43"/>
                                        </p:tgtEl>
                                        <p:attrNameLst>
                                          <p:attrName>ppt_x</p:attrName>
                                        </p:attrNameLst>
                                      </p:cBhvr>
                                      <p:tavLst>
                                        <p:tav tm="0">
                                          <p:val>
                                            <p:strVal val="#ppt_x"/>
                                          </p:val>
                                        </p:tav>
                                        <p:tav tm="100000">
                                          <p:val>
                                            <p:strVal val="#ppt_x"/>
                                          </p:val>
                                        </p:tav>
                                      </p:tavLst>
                                    </p:anim>
                                    <p:anim calcmode="lin" valueType="num">
                                      <p:cBhvr additive="base">
                                        <p:cTn id="24" dur="500" fill="hold"/>
                                        <p:tgtEl>
                                          <p:spTgt spid="4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4"/>
                                        </p:tgtEl>
                                        <p:attrNameLst>
                                          <p:attrName>style.visibility</p:attrName>
                                        </p:attrNameLst>
                                      </p:cBhvr>
                                      <p:to>
                                        <p:strVal val="visible"/>
                                      </p:to>
                                    </p:set>
                                    <p:anim calcmode="lin" valueType="num">
                                      <p:cBhvr additive="base">
                                        <p:cTn id="27" dur="500" fill="hold"/>
                                        <p:tgtEl>
                                          <p:spTgt spid="44"/>
                                        </p:tgtEl>
                                        <p:attrNameLst>
                                          <p:attrName>ppt_x</p:attrName>
                                        </p:attrNameLst>
                                      </p:cBhvr>
                                      <p:tavLst>
                                        <p:tav tm="0">
                                          <p:val>
                                            <p:strVal val="#ppt_x"/>
                                          </p:val>
                                        </p:tav>
                                        <p:tav tm="100000">
                                          <p:val>
                                            <p:strVal val="#ppt_x"/>
                                          </p:val>
                                        </p:tav>
                                      </p:tavLst>
                                    </p:anim>
                                    <p:anim calcmode="lin" valueType="num">
                                      <p:cBhvr additive="base">
                                        <p:cTn id="28" dur="500" fill="hold"/>
                                        <p:tgtEl>
                                          <p:spTgt spid="4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 calcmode="lin" valueType="num">
                                      <p:cBhvr additive="base">
                                        <p:cTn id="31" dur="500" fill="hold"/>
                                        <p:tgtEl>
                                          <p:spTgt spid="45"/>
                                        </p:tgtEl>
                                        <p:attrNameLst>
                                          <p:attrName>ppt_x</p:attrName>
                                        </p:attrNameLst>
                                      </p:cBhvr>
                                      <p:tavLst>
                                        <p:tav tm="0">
                                          <p:val>
                                            <p:strVal val="#ppt_x"/>
                                          </p:val>
                                        </p:tav>
                                        <p:tav tm="100000">
                                          <p:val>
                                            <p:strVal val="#ppt_x"/>
                                          </p:val>
                                        </p:tav>
                                      </p:tavLst>
                                    </p:anim>
                                    <p:anim calcmode="lin" valueType="num">
                                      <p:cBhvr additive="base">
                                        <p:cTn id="3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42" grpId="0" animBg="1"/>
      <p:bldP spid="44" grpId="0" animBg="1"/>
      <p:bldP spid="45" grpId="0" animBg="1"/>
      <p:bldP spid="3" grpId="0" animBg="1"/>
      <p:bldP spid="1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731562" y="320074"/>
            <a:ext cx="8229600" cy="1143000"/>
          </a:xfrm>
        </p:spPr>
        <p:txBody>
          <a:bodyPr/>
          <a:lstStyle/>
          <a:p>
            <a:r>
              <a:rPr lang="en-US" sz="3600" dirty="0" smtClean="0">
                <a:solidFill>
                  <a:srgbClr val="0070C0"/>
                </a:solidFill>
              </a:rPr>
              <a:t>Stir in, of course, parallel </a:t>
            </a:r>
            <a:r>
              <a:rPr lang="en-US" sz="3600" dirty="0">
                <a:solidFill>
                  <a:srgbClr val="0070C0"/>
                </a:solidFill>
              </a:rPr>
              <a:t>p</a:t>
            </a:r>
            <a:r>
              <a:rPr lang="en-US" sz="3600" dirty="0" smtClean="0">
                <a:solidFill>
                  <a:srgbClr val="0070C0"/>
                </a:solidFill>
              </a:rPr>
              <a:t>rocessing . . </a:t>
            </a:r>
            <a:endParaRPr lang="en-US" sz="3600" dirty="0" smtClean="0"/>
          </a:p>
        </p:txBody>
      </p:sp>
      <p:sp>
        <p:nvSpPr>
          <p:cNvPr id="56323" name="Content Placeholder 2"/>
          <p:cNvSpPr>
            <a:spLocks noGrp="1"/>
          </p:cNvSpPr>
          <p:nvPr>
            <p:ph idx="1"/>
          </p:nvPr>
        </p:nvSpPr>
        <p:spPr/>
        <p:txBody>
          <a:bodyPr/>
          <a:lstStyle/>
          <a:p>
            <a:r>
              <a:rPr lang="en-US" dirty="0" smtClean="0"/>
              <a:t>Parallelize by chromosome or by slightly overlapping blocks (as in </a:t>
            </a:r>
            <a:r>
              <a:rPr lang="en-US" dirty="0" err="1" smtClean="0"/>
              <a:t>SciDB</a:t>
            </a:r>
            <a:r>
              <a:rPr lang="en-US" dirty="0" smtClean="0"/>
              <a:t>)</a:t>
            </a:r>
          </a:p>
          <a:p>
            <a:r>
              <a:rPr lang="en-US" dirty="0" smtClean="0"/>
              <a:t>DSLs: Parallel processing with different </a:t>
            </a:r>
            <a:r>
              <a:rPr lang="en-US" dirty="0" err="1" smtClean="0"/>
              <a:t>backends</a:t>
            </a:r>
            <a:r>
              <a:rPr lang="en-US" dirty="0" smtClean="0"/>
              <a:t>: GPUs, </a:t>
            </a:r>
            <a:r>
              <a:rPr lang="en-US" dirty="0" err="1" smtClean="0"/>
              <a:t>Hadoop</a:t>
            </a:r>
            <a:r>
              <a:rPr lang="en-US" dirty="0" smtClean="0"/>
              <a:t> clusters . . . </a:t>
            </a:r>
          </a:p>
          <a:p>
            <a:r>
              <a:rPr lang="en-US" dirty="0"/>
              <a:t>P</a:t>
            </a:r>
            <a:r>
              <a:rPr lang="en-US" dirty="0" smtClean="0"/>
              <a:t>arallel patterns.  One example: Interval trees used in Map Join</a:t>
            </a:r>
          </a:p>
          <a:p>
            <a:r>
              <a:rPr lang="en-US" dirty="0" smtClean="0"/>
              <a:t>Joint work with </a:t>
            </a:r>
            <a:r>
              <a:rPr lang="en-US" dirty="0" smtClean="0">
                <a:latin typeface="Times New Roman" pitchFamily="18" charset="0"/>
              </a:rPr>
              <a:t>V. Popov, O. </a:t>
            </a:r>
            <a:r>
              <a:rPr lang="en-US" dirty="0" err="1" smtClean="0">
                <a:latin typeface="Times New Roman" pitchFamily="18" charset="0"/>
              </a:rPr>
              <a:t>Olokuton</a:t>
            </a:r>
            <a:r>
              <a:rPr lang="en-US" dirty="0" smtClean="0">
                <a:latin typeface="Times New Roman" pitchFamily="18" charset="0"/>
              </a:rPr>
              <a:t>, S. </a:t>
            </a:r>
            <a:r>
              <a:rPr lang="en-US" dirty="0" err="1" smtClean="0">
                <a:latin typeface="Times New Roman" pitchFamily="18" charset="0"/>
              </a:rPr>
              <a:t>Batzoglou</a:t>
            </a:r>
            <a:endParaRPr lang="en-US" dirty="0" smtClean="0"/>
          </a:p>
        </p:txBody>
      </p:sp>
    </p:spTree>
    <p:extLst>
      <p:ext uri="{BB962C8B-B14F-4D97-AF65-F5344CB8AC3E}">
        <p14:creationId xmlns:p14="http://schemas.microsoft.com/office/powerpoint/2010/main" val="13091150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2011363" y="2697163"/>
            <a:ext cx="503522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GQL could enable . . </a:t>
            </a:r>
            <a:endParaRPr lang="en-US" sz="4400" dirty="0">
              <a:solidFill>
                <a:schemeClr val="accent2"/>
              </a:solidFill>
              <a:latin typeface="Times New Roman" pitchFamily="18" charset="0"/>
            </a:endParaRPr>
          </a:p>
        </p:txBody>
      </p:sp>
    </p:spTree>
    <p:extLst>
      <p:ext uri="{BB962C8B-B14F-4D97-AF65-F5344CB8AC3E}">
        <p14:creationId xmlns:p14="http://schemas.microsoft.com/office/powerpoint/2010/main" val="36496931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74371" y="228635"/>
            <a:ext cx="8869629" cy="502952"/>
          </a:xfrm>
        </p:spPr>
        <p:txBody>
          <a:bodyPr/>
          <a:lstStyle/>
          <a:p>
            <a:pPr eaLnBrk="1" hangingPunct="1"/>
            <a:r>
              <a:rPr lang="en-US" sz="3600" dirty="0" smtClean="0">
                <a:solidFill>
                  <a:srgbClr val="0070C0"/>
                </a:solidFill>
              </a:rPr>
              <a:t>Idea 4: Use GQL for  Group Inference</a:t>
            </a:r>
          </a:p>
        </p:txBody>
      </p:sp>
      <p:sp>
        <p:nvSpPr>
          <p:cNvPr id="52227" name="Line 18"/>
          <p:cNvSpPr>
            <a:spLocks noChangeShapeType="1"/>
          </p:cNvSpPr>
          <p:nvPr/>
        </p:nvSpPr>
        <p:spPr bwMode="auto">
          <a:xfrm>
            <a:off x="1006475" y="3977319"/>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28" name="Line 19"/>
          <p:cNvSpPr>
            <a:spLocks noChangeShapeType="1"/>
          </p:cNvSpPr>
          <p:nvPr/>
        </p:nvSpPr>
        <p:spPr bwMode="auto">
          <a:xfrm>
            <a:off x="914400" y="5531481"/>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29" name="Line 20"/>
          <p:cNvSpPr>
            <a:spLocks noChangeShapeType="1"/>
          </p:cNvSpPr>
          <p:nvPr/>
        </p:nvSpPr>
        <p:spPr bwMode="auto">
          <a:xfrm>
            <a:off x="1006475" y="4617081"/>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0" name="AutoShape 26"/>
          <p:cNvSpPr>
            <a:spLocks noChangeArrowheads="1"/>
          </p:cNvSpPr>
          <p:nvPr/>
        </p:nvSpPr>
        <p:spPr bwMode="auto">
          <a:xfrm>
            <a:off x="2011363" y="3794756"/>
            <a:ext cx="274637" cy="366713"/>
          </a:xfrm>
          <a:custGeom>
            <a:avLst/>
            <a:gdLst>
              <a:gd name="T0" fmla="*/ 493949279 w 21600"/>
              <a:gd name="T1" fmla="*/ 897248598 h 21600"/>
              <a:gd name="T2" fmla="*/ 282258240 w 21600"/>
              <a:gd name="T3" fmla="*/ 1794502103 h 21600"/>
              <a:gd name="T4" fmla="*/ 70565078 w 21600"/>
              <a:gd name="T5" fmla="*/ 8972485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1" name="AutoShape 27"/>
          <p:cNvSpPr>
            <a:spLocks noChangeArrowheads="1"/>
          </p:cNvSpPr>
          <p:nvPr/>
        </p:nvSpPr>
        <p:spPr bwMode="auto">
          <a:xfrm>
            <a:off x="2011363" y="4434519"/>
            <a:ext cx="274637" cy="366712"/>
          </a:xfrm>
          <a:custGeom>
            <a:avLst/>
            <a:gdLst>
              <a:gd name="T0" fmla="*/ 493949279 w 21600"/>
              <a:gd name="T1" fmla="*/ 897241398 h 21600"/>
              <a:gd name="T2" fmla="*/ 282258240 w 21600"/>
              <a:gd name="T3" fmla="*/ 1794482524 h 21600"/>
              <a:gd name="T4" fmla="*/ 70565078 w 21600"/>
              <a:gd name="T5" fmla="*/ 8972413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2" name="AutoShape 28"/>
          <p:cNvSpPr>
            <a:spLocks noChangeArrowheads="1"/>
          </p:cNvSpPr>
          <p:nvPr/>
        </p:nvSpPr>
        <p:spPr bwMode="auto">
          <a:xfrm>
            <a:off x="2011363" y="5348919"/>
            <a:ext cx="274637" cy="366712"/>
          </a:xfrm>
          <a:custGeom>
            <a:avLst/>
            <a:gdLst>
              <a:gd name="T0" fmla="*/ 493949279 w 21600"/>
              <a:gd name="T1" fmla="*/ 897241398 h 21600"/>
              <a:gd name="T2" fmla="*/ 282258240 w 21600"/>
              <a:gd name="T3" fmla="*/ 1794482524 h 21600"/>
              <a:gd name="T4" fmla="*/ 70565078 w 21600"/>
              <a:gd name="T5" fmla="*/ 8972413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3" name="Oval 31"/>
          <p:cNvSpPr>
            <a:spLocks noChangeArrowheads="1"/>
          </p:cNvSpPr>
          <p:nvPr/>
        </p:nvSpPr>
        <p:spPr bwMode="auto">
          <a:xfrm>
            <a:off x="3064193" y="5311387"/>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4" name="Oval 32"/>
          <p:cNvSpPr>
            <a:spLocks noChangeArrowheads="1"/>
          </p:cNvSpPr>
          <p:nvPr/>
        </p:nvSpPr>
        <p:spPr bwMode="auto">
          <a:xfrm>
            <a:off x="2560638" y="4434519"/>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5" name="Oval 33"/>
          <p:cNvSpPr>
            <a:spLocks noChangeArrowheads="1"/>
          </p:cNvSpPr>
          <p:nvPr/>
        </p:nvSpPr>
        <p:spPr bwMode="auto">
          <a:xfrm>
            <a:off x="1096963" y="3794756"/>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6" name="Oval 35"/>
          <p:cNvSpPr>
            <a:spLocks noChangeArrowheads="1"/>
          </p:cNvSpPr>
          <p:nvPr/>
        </p:nvSpPr>
        <p:spPr bwMode="auto">
          <a:xfrm>
            <a:off x="8778875" y="1508125"/>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7" name="Oval 36"/>
          <p:cNvSpPr>
            <a:spLocks noChangeArrowheads="1"/>
          </p:cNvSpPr>
          <p:nvPr/>
        </p:nvSpPr>
        <p:spPr bwMode="auto">
          <a:xfrm>
            <a:off x="5121275" y="1508125"/>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8" name="Line 37"/>
          <p:cNvSpPr>
            <a:spLocks noChangeShapeType="1"/>
          </p:cNvSpPr>
          <p:nvPr/>
        </p:nvSpPr>
        <p:spPr bwMode="auto">
          <a:xfrm>
            <a:off x="3657600" y="1692275"/>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9" name="Line 38"/>
          <p:cNvSpPr>
            <a:spLocks noChangeShapeType="1"/>
          </p:cNvSpPr>
          <p:nvPr/>
        </p:nvSpPr>
        <p:spPr bwMode="auto">
          <a:xfrm>
            <a:off x="6583363" y="1692275"/>
            <a:ext cx="25606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0" name="Line 39"/>
          <p:cNvSpPr>
            <a:spLocks noChangeShapeType="1"/>
          </p:cNvSpPr>
          <p:nvPr/>
        </p:nvSpPr>
        <p:spPr bwMode="auto">
          <a:xfrm>
            <a:off x="822325" y="1692275"/>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1" name="AutoShape 40"/>
          <p:cNvSpPr>
            <a:spLocks noChangeArrowheads="1"/>
          </p:cNvSpPr>
          <p:nvPr/>
        </p:nvSpPr>
        <p:spPr bwMode="auto">
          <a:xfrm>
            <a:off x="2103438" y="1508125"/>
            <a:ext cx="274637" cy="366713"/>
          </a:xfrm>
          <a:custGeom>
            <a:avLst/>
            <a:gdLst>
              <a:gd name="T0" fmla="*/ 493949279 w 21600"/>
              <a:gd name="T1" fmla="*/ 897248598 h 21600"/>
              <a:gd name="T2" fmla="*/ 282258240 w 21600"/>
              <a:gd name="T3" fmla="*/ 1794502103 h 21600"/>
              <a:gd name="T4" fmla="*/ 70565078 w 21600"/>
              <a:gd name="T5" fmla="*/ 8972485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2" name="AutoShape 41"/>
          <p:cNvSpPr>
            <a:spLocks noChangeArrowheads="1"/>
          </p:cNvSpPr>
          <p:nvPr/>
        </p:nvSpPr>
        <p:spPr bwMode="auto">
          <a:xfrm>
            <a:off x="4572000" y="1508125"/>
            <a:ext cx="274638" cy="366713"/>
          </a:xfrm>
          <a:custGeom>
            <a:avLst/>
            <a:gdLst>
              <a:gd name="T0" fmla="*/ 493956596 w 21600"/>
              <a:gd name="T1" fmla="*/ 897248598 h 21600"/>
              <a:gd name="T2" fmla="*/ 282261264 w 21600"/>
              <a:gd name="T3" fmla="*/ 1794502103 h 21600"/>
              <a:gd name="T4" fmla="*/ 70565755 w 21600"/>
              <a:gd name="T5" fmla="*/ 897248598 h 21600"/>
              <a:gd name="T6" fmla="*/ 28226126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3" name="AutoShape 42"/>
          <p:cNvSpPr>
            <a:spLocks noChangeArrowheads="1"/>
          </p:cNvSpPr>
          <p:nvPr/>
        </p:nvSpPr>
        <p:spPr bwMode="auto">
          <a:xfrm>
            <a:off x="7589838" y="1508125"/>
            <a:ext cx="274637" cy="366713"/>
          </a:xfrm>
          <a:custGeom>
            <a:avLst/>
            <a:gdLst>
              <a:gd name="T0" fmla="*/ 493949279 w 21600"/>
              <a:gd name="T1" fmla="*/ 897248598 h 21600"/>
              <a:gd name="T2" fmla="*/ 282258240 w 21600"/>
              <a:gd name="T3" fmla="*/ 1794502103 h 21600"/>
              <a:gd name="T4" fmla="*/ 70565078 w 21600"/>
              <a:gd name="T5" fmla="*/ 8972485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4" name="Oval 43"/>
          <p:cNvSpPr>
            <a:spLocks noChangeArrowheads="1"/>
          </p:cNvSpPr>
          <p:nvPr/>
        </p:nvSpPr>
        <p:spPr bwMode="auto">
          <a:xfrm>
            <a:off x="1096963" y="1508125"/>
            <a:ext cx="365125" cy="3651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5" name="Line 46"/>
          <p:cNvSpPr>
            <a:spLocks noChangeShapeType="1"/>
          </p:cNvSpPr>
          <p:nvPr/>
        </p:nvSpPr>
        <p:spPr bwMode="auto">
          <a:xfrm>
            <a:off x="3657600" y="2788937"/>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6" name="Line 47"/>
          <p:cNvSpPr>
            <a:spLocks noChangeShapeType="1"/>
          </p:cNvSpPr>
          <p:nvPr/>
        </p:nvSpPr>
        <p:spPr bwMode="auto">
          <a:xfrm>
            <a:off x="6583363" y="2788937"/>
            <a:ext cx="25606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7" name="Line 48"/>
          <p:cNvSpPr>
            <a:spLocks noChangeShapeType="1"/>
          </p:cNvSpPr>
          <p:nvPr/>
        </p:nvSpPr>
        <p:spPr bwMode="auto">
          <a:xfrm>
            <a:off x="822325" y="2788937"/>
            <a:ext cx="25606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8" name="AutoShape 49"/>
          <p:cNvSpPr>
            <a:spLocks noChangeArrowheads="1"/>
          </p:cNvSpPr>
          <p:nvPr/>
        </p:nvSpPr>
        <p:spPr bwMode="auto">
          <a:xfrm>
            <a:off x="2103438" y="2604787"/>
            <a:ext cx="274637" cy="366713"/>
          </a:xfrm>
          <a:custGeom>
            <a:avLst/>
            <a:gdLst>
              <a:gd name="T0" fmla="*/ 493949279 w 21600"/>
              <a:gd name="T1" fmla="*/ 897248598 h 21600"/>
              <a:gd name="T2" fmla="*/ 282258240 w 21600"/>
              <a:gd name="T3" fmla="*/ 1794502103 h 21600"/>
              <a:gd name="T4" fmla="*/ 70565078 w 21600"/>
              <a:gd name="T5" fmla="*/ 8972485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9" name="AutoShape 50"/>
          <p:cNvSpPr>
            <a:spLocks noChangeArrowheads="1"/>
          </p:cNvSpPr>
          <p:nvPr/>
        </p:nvSpPr>
        <p:spPr bwMode="auto">
          <a:xfrm>
            <a:off x="4572000" y="2604787"/>
            <a:ext cx="274638" cy="366713"/>
          </a:xfrm>
          <a:custGeom>
            <a:avLst/>
            <a:gdLst>
              <a:gd name="T0" fmla="*/ 493956596 w 21600"/>
              <a:gd name="T1" fmla="*/ 897248598 h 21600"/>
              <a:gd name="T2" fmla="*/ 282261264 w 21600"/>
              <a:gd name="T3" fmla="*/ 1794502103 h 21600"/>
              <a:gd name="T4" fmla="*/ 70565755 w 21600"/>
              <a:gd name="T5" fmla="*/ 897248598 h 21600"/>
              <a:gd name="T6" fmla="*/ 28226126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0" name="AutoShape 51"/>
          <p:cNvSpPr>
            <a:spLocks noChangeArrowheads="1"/>
          </p:cNvSpPr>
          <p:nvPr/>
        </p:nvSpPr>
        <p:spPr bwMode="auto">
          <a:xfrm>
            <a:off x="7589838" y="2604787"/>
            <a:ext cx="274637" cy="366713"/>
          </a:xfrm>
          <a:custGeom>
            <a:avLst/>
            <a:gdLst>
              <a:gd name="T0" fmla="*/ 493949279 w 21600"/>
              <a:gd name="T1" fmla="*/ 897248598 h 21600"/>
              <a:gd name="T2" fmla="*/ 282258240 w 21600"/>
              <a:gd name="T3" fmla="*/ 1794502103 h 21600"/>
              <a:gd name="T4" fmla="*/ 70565078 w 21600"/>
              <a:gd name="T5" fmla="*/ 897248598 h 21600"/>
              <a:gd name="T6" fmla="*/ 2822582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1" name="Text Box 53"/>
          <p:cNvSpPr txBox="1">
            <a:spLocks noChangeArrowheads="1"/>
          </p:cNvSpPr>
          <p:nvPr/>
        </p:nvSpPr>
        <p:spPr bwMode="auto">
          <a:xfrm>
            <a:off x="3200400" y="1874537"/>
            <a:ext cx="301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a:t>Strong Inference</a:t>
            </a:r>
          </a:p>
        </p:txBody>
      </p:sp>
      <p:sp>
        <p:nvSpPr>
          <p:cNvPr id="52252" name="Text Box 54"/>
          <p:cNvSpPr txBox="1">
            <a:spLocks noChangeArrowheads="1"/>
          </p:cNvSpPr>
          <p:nvPr/>
        </p:nvSpPr>
        <p:spPr bwMode="auto">
          <a:xfrm>
            <a:off x="4389437" y="3670931"/>
            <a:ext cx="4572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800" dirty="0"/>
              <a:t>Instead, lots of genomes + weak inference: high SNR</a:t>
            </a:r>
          </a:p>
        </p:txBody>
      </p:sp>
      <p:sp>
        <p:nvSpPr>
          <p:cNvPr id="9" name="Rectangle 8"/>
          <p:cNvSpPr>
            <a:spLocks noChangeArrowheads="1"/>
          </p:cNvSpPr>
          <p:nvPr/>
        </p:nvSpPr>
        <p:spPr bwMode="auto">
          <a:xfrm>
            <a:off x="621922" y="5807075"/>
            <a:ext cx="8229600" cy="1279525"/>
          </a:xfrm>
          <a:prstGeom prst="rect">
            <a:avLst/>
          </a:prstGeom>
          <a:solidFill>
            <a:srgbClr val="0000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eaLnBrk="0" hangingPunct="0"/>
            <a:r>
              <a:rPr lang="en-US" sz="2800" b="1">
                <a:solidFill>
                  <a:schemeClr val="bg1"/>
                </a:solidFill>
                <a:ea typeface="ＭＳ Ｐゴシック" pitchFamily="34" charset="-128"/>
              </a:rPr>
              <a:t>Like Google approach to spell checking: </a:t>
            </a:r>
          </a:p>
          <a:p>
            <a:pPr algn="ctr" eaLnBrk="0" hangingPunct="0"/>
            <a:r>
              <a:rPr lang="en-US" sz="2800" b="1">
                <a:solidFill>
                  <a:schemeClr val="bg1"/>
                </a:solidFill>
                <a:ea typeface="ＭＳ Ｐゴシック" pitchFamily="34" charset="-128"/>
              </a:rPr>
              <a:t>large data + crude learning</a:t>
            </a:r>
          </a:p>
        </p:txBody>
      </p:sp>
      <p:cxnSp>
        <p:nvCxnSpPr>
          <p:cNvPr id="3" name="Straight Connector 2"/>
          <p:cNvCxnSpPr/>
          <p:nvPr/>
        </p:nvCxnSpPr>
        <p:spPr>
          <a:xfrm>
            <a:off x="182928" y="3337561"/>
            <a:ext cx="8668594"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2" name="Oval 1"/>
          <p:cNvSpPr/>
          <p:nvPr/>
        </p:nvSpPr>
        <p:spPr>
          <a:xfrm>
            <a:off x="1802163" y="3594744"/>
            <a:ext cx="731837" cy="2409800"/>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408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animEffect transition="in" filter="fade">
                                      <p:cBhvr>
                                        <p:cTn id="7" dur="1000"/>
                                        <p:tgtEl>
                                          <p:spTgt spid="52227"/>
                                        </p:tgtEl>
                                      </p:cBhvr>
                                    </p:animEffect>
                                    <p:anim calcmode="lin" valueType="num">
                                      <p:cBhvr>
                                        <p:cTn id="8" dur="1000" fill="hold"/>
                                        <p:tgtEl>
                                          <p:spTgt spid="52227"/>
                                        </p:tgtEl>
                                        <p:attrNameLst>
                                          <p:attrName>ppt_x</p:attrName>
                                        </p:attrNameLst>
                                      </p:cBhvr>
                                      <p:tavLst>
                                        <p:tav tm="0">
                                          <p:val>
                                            <p:strVal val="#ppt_x"/>
                                          </p:val>
                                        </p:tav>
                                        <p:tav tm="100000">
                                          <p:val>
                                            <p:strVal val="#ppt_x"/>
                                          </p:val>
                                        </p:tav>
                                      </p:tavLst>
                                    </p:anim>
                                    <p:anim calcmode="lin" valueType="num">
                                      <p:cBhvr>
                                        <p:cTn id="9" dur="1000" fill="hold"/>
                                        <p:tgtEl>
                                          <p:spTgt spid="522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2228"/>
                                        </p:tgtEl>
                                        <p:attrNameLst>
                                          <p:attrName>style.visibility</p:attrName>
                                        </p:attrNameLst>
                                      </p:cBhvr>
                                      <p:to>
                                        <p:strVal val="visible"/>
                                      </p:to>
                                    </p:set>
                                    <p:animEffect transition="in" filter="fade">
                                      <p:cBhvr>
                                        <p:cTn id="12" dur="1000"/>
                                        <p:tgtEl>
                                          <p:spTgt spid="52228"/>
                                        </p:tgtEl>
                                      </p:cBhvr>
                                    </p:animEffect>
                                    <p:anim calcmode="lin" valueType="num">
                                      <p:cBhvr>
                                        <p:cTn id="13" dur="1000" fill="hold"/>
                                        <p:tgtEl>
                                          <p:spTgt spid="52228"/>
                                        </p:tgtEl>
                                        <p:attrNameLst>
                                          <p:attrName>ppt_x</p:attrName>
                                        </p:attrNameLst>
                                      </p:cBhvr>
                                      <p:tavLst>
                                        <p:tav tm="0">
                                          <p:val>
                                            <p:strVal val="#ppt_x"/>
                                          </p:val>
                                        </p:tav>
                                        <p:tav tm="100000">
                                          <p:val>
                                            <p:strVal val="#ppt_x"/>
                                          </p:val>
                                        </p:tav>
                                      </p:tavLst>
                                    </p:anim>
                                    <p:anim calcmode="lin" valueType="num">
                                      <p:cBhvr>
                                        <p:cTn id="14" dur="1000" fill="hold"/>
                                        <p:tgtEl>
                                          <p:spTgt spid="5222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2229"/>
                                        </p:tgtEl>
                                        <p:attrNameLst>
                                          <p:attrName>style.visibility</p:attrName>
                                        </p:attrNameLst>
                                      </p:cBhvr>
                                      <p:to>
                                        <p:strVal val="visible"/>
                                      </p:to>
                                    </p:set>
                                    <p:animEffect transition="in" filter="fade">
                                      <p:cBhvr>
                                        <p:cTn id="17" dur="1000"/>
                                        <p:tgtEl>
                                          <p:spTgt spid="52229"/>
                                        </p:tgtEl>
                                      </p:cBhvr>
                                    </p:animEffect>
                                    <p:anim calcmode="lin" valueType="num">
                                      <p:cBhvr>
                                        <p:cTn id="18" dur="1000" fill="hold"/>
                                        <p:tgtEl>
                                          <p:spTgt spid="52229"/>
                                        </p:tgtEl>
                                        <p:attrNameLst>
                                          <p:attrName>ppt_x</p:attrName>
                                        </p:attrNameLst>
                                      </p:cBhvr>
                                      <p:tavLst>
                                        <p:tav tm="0">
                                          <p:val>
                                            <p:strVal val="#ppt_x"/>
                                          </p:val>
                                        </p:tav>
                                        <p:tav tm="100000">
                                          <p:val>
                                            <p:strVal val="#ppt_x"/>
                                          </p:val>
                                        </p:tav>
                                      </p:tavLst>
                                    </p:anim>
                                    <p:anim calcmode="lin" valueType="num">
                                      <p:cBhvr>
                                        <p:cTn id="19" dur="1000" fill="hold"/>
                                        <p:tgtEl>
                                          <p:spTgt spid="5222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2230"/>
                                        </p:tgtEl>
                                        <p:attrNameLst>
                                          <p:attrName>style.visibility</p:attrName>
                                        </p:attrNameLst>
                                      </p:cBhvr>
                                      <p:to>
                                        <p:strVal val="visible"/>
                                      </p:to>
                                    </p:set>
                                    <p:animEffect transition="in" filter="fade">
                                      <p:cBhvr>
                                        <p:cTn id="22" dur="1000"/>
                                        <p:tgtEl>
                                          <p:spTgt spid="52230"/>
                                        </p:tgtEl>
                                      </p:cBhvr>
                                    </p:animEffect>
                                    <p:anim calcmode="lin" valueType="num">
                                      <p:cBhvr>
                                        <p:cTn id="23" dur="1000" fill="hold"/>
                                        <p:tgtEl>
                                          <p:spTgt spid="52230"/>
                                        </p:tgtEl>
                                        <p:attrNameLst>
                                          <p:attrName>ppt_x</p:attrName>
                                        </p:attrNameLst>
                                      </p:cBhvr>
                                      <p:tavLst>
                                        <p:tav tm="0">
                                          <p:val>
                                            <p:strVal val="#ppt_x"/>
                                          </p:val>
                                        </p:tav>
                                        <p:tav tm="100000">
                                          <p:val>
                                            <p:strVal val="#ppt_x"/>
                                          </p:val>
                                        </p:tav>
                                      </p:tavLst>
                                    </p:anim>
                                    <p:anim calcmode="lin" valueType="num">
                                      <p:cBhvr>
                                        <p:cTn id="24" dur="1000" fill="hold"/>
                                        <p:tgtEl>
                                          <p:spTgt spid="5223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2231"/>
                                        </p:tgtEl>
                                        <p:attrNameLst>
                                          <p:attrName>style.visibility</p:attrName>
                                        </p:attrNameLst>
                                      </p:cBhvr>
                                      <p:to>
                                        <p:strVal val="visible"/>
                                      </p:to>
                                    </p:set>
                                    <p:animEffect transition="in" filter="fade">
                                      <p:cBhvr>
                                        <p:cTn id="27" dur="1000"/>
                                        <p:tgtEl>
                                          <p:spTgt spid="52231"/>
                                        </p:tgtEl>
                                      </p:cBhvr>
                                    </p:animEffect>
                                    <p:anim calcmode="lin" valueType="num">
                                      <p:cBhvr>
                                        <p:cTn id="28" dur="1000" fill="hold"/>
                                        <p:tgtEl>
                                          <p:spTgt spid="52231"/>
                                        </p:tgtEl>
                                        <p:attrNameLst>
                                          <p:attrName>ppt_x</p:attrName>
                                        </p:attrNameLst>
                                      </p:cBhvr>
                                      <p:tavLst>
                                        <p:tav tm="0">
                                          <p:val>
                                            <p:strVal val="#ppt_x"/>
                                          </p:val>
                                        </p:tav>
                                        <p:tav tm="100000">
                                          <p:val>
                                            <p:strVal val="#ppt_x"/>
                                          </p:val>
                                        </p:tav>
                                      </p:tavLst>
                                    </p:anim>
                                    <p:anim calcmode="lin" valueType="num">
                                      <p:cBhvr>
                                        <p:cTn id="29" dur="1000" fill="hold"/>
                                        <p:tgtEl>
                                          <p:spTgt spid="52231"/>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52232"/>
                                        </p:tgtEl>
                                        <p:attrNameLst>
                                          <p:attrName>style.visibility</p:attrName>
                                        </p:attrNameLst>
                                      </p:cBhvr>
                                      <p:to>
                                        <p:strVal val="visible"/>
                                      </p:to>
                                    </p:set>
                                    <p:animEffect transition="in" filter="fade">
                                      <p:cBhvr>
                                        <p:cTn id="32" dur="1000"/>
                                        <p:tgtEl>
                                          <p:spTgt spid="52232"/>
                                        </p:tgtEl>
                                      </p:cBhvr>
                                    </p:animEffect>
                                    <p:anim calcmode="lin" valueType="num">
                                      <p:cBhvr>
                                        <p:cTn id="33" dur="1000" fill="hold"/>
                                        <p:tgtEl>
                                          <p:spTgt spid="52232"/>
                                        </p:tgtEl>
                                        <p:attrNameLst>
                                          <p:attrName>ppt_x</p:attrName>
                                        </p:attrNameLst>
                                      </p:cBhvr>
                                      <p:tavLst>
                                        <p:tav tm="0">
                                          <p:val>
                                            <p:strVal val="#ppt_x"/>
                                          </p:val>
                                        </p:tav>
                                        <p:tav tm="100000">
                                          <p:val>
                                            <p:strVal val="#ppt_x"/>
                                          </p:val>
                                        </p:tav>
                                      </p:tavLst>
                                    </p:anim>
                                    <p:anim calcmode="lin" valueType="num">
                                      <p:cBhvr>
                                        <p:cTn id="34" dur="1000" fill="hold"/>
                                        <p:tgtEl>
                                          <p:spTgt spid="52232"/>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52233"/>
                                        </p:tgtEl>
                                        <p:attrNameLst>
                                          <p:attrName>style.visibility</p:attrName>
                                        </p:attrNameLst>
                                      </p:cBhvr>
                                      <p:to>
                                        <p:strVal val="visible"/>
                                      </p:to>
                                    </p:set>
                                    <p:animEffect transition="in" filter="fade">
                                      <p:cBhvr>
                                        <p:cTn id="37" dur="1000"/>
                                        <p:tgtEl>
                                          <p:spTgt spid="52233"/>
                                        </p:tgtEl>
                                      </p:cBhvr>
                                    </p:animEffect>
                                    <p:anim calcmode="lin" valueType="num">
                                      <p:cBhvr>
                                        <p:cTn id="38" dur="1000" fill="hold"/>
                                        <p:tgtEl>
                                          <p:spTgt spid="52233"/>
                                        </p:tgtEl>
                                        <p:attrNameLst>
                                          <p:attrName>ppt_x</p:attrName>
                                        </p:attrNameLst>
                                      </p:cBhvr>
                                      <p:tavLst>
                                        <p:tav tm="0">
                                          <p:val>
                                            <p:strVal val="#ppt_x"/>
                                          </p:val>
                                        </p:tav>
                                        <p:tav tm="100000">
                                          <p:val>
                                            <p:strVal val="#ppt_x"/>
                                          </p:val>
                                        </p:tav>
                                      </p:tavLst>
                                    </p:anim>
                                    <p:anim calcmode="lin" valueType="num">
                                      <p:cBhvr>
                                        <p:cTn id="39" dur="1000" fill="hold"/>
                                        <p:tgtEl>
                                          <p:spTgt spid="52233"/>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52234"/>
                                        </p:tgtEl>
                                        <p:attrNameLst>
                                          <p:attrName>style.visibility</p:attrName>
                                        </p:attrNameLst>
                                      </p:cBhvr>
                                      <p:to>
                                        <p:strVal val="visible"/>
                                      </p:to>
                                    </p:set>
                                    <p:animEffect transition="in" filter="fade">
                                      <p:cBhvr>
                                        <p:cTn id="42" dur="1000"/>
                                        <p:tgtEl>
                                          <p:spTgt spid="52234"/>
                                        </p:tgtEl>
                                      </p:cBhvr>
                                    </p:animEffect>
                                    <p:anim calcmode="lin" valueType="num">
                                      <p:cBhvr>
                                        <p:cTn id="43" dur="1000" fill="hold"/>
                                        <p:tgtEl>
                                          <p:spTgt spid="52234"/>
                                        </p:tgtEl>
                                        <p:attrNameLst>
                                          <p:attrName>ppt_x</p:attrName>
                                        </p:attrNameLst>
                                      </p:cBhvr>
                                      <p:tavLst>
                                        <p:tav tm="0">
                                          <p:val>
                                            <p:strVal val="#ppt_x"/>
                                          </p:val>
                                        </p:tav>
                                        <p:tav tm="100000">
                                          <p:val>
                                            <p:strVal val="#ppt_x"/>
                                          </p:val>
                                        </p:tav>
                                      </p:tavLst>
                                    </p:anim>
                                    <p:anim calcmode="lin" valueType="num">
                                      <p:cBhvr>
                                        <p:cTn id="44" dur="1000" fill="hold"/>
                                        <p:tgtEl>
                                          <p:spTgt spid="52234"/>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52235"/>
                                        </p:tgtEl>
                                        <p:attrNameLst>
                                          <p:attrName>style.visibility</p:attrName>
                                        </p:attrNameLst>
                                      </p:cBhvr>
                                      <p:to>
                                        <p:strVal val="visible"/>
                                      </p:to>
                                    </p:set>
                                    <p:animEffect transition="in" filter="fade">
                                      <p:cBhvr>
                                        <p:cTn id="47" dur="1000"/>
                                        <p:tgtEl>
                                          <p:spTgt spid="52235"/>
                                        </p:tgtEl>
                                      </p:cBhvr>
                                    </p:animEffect>
                                    <p:anim calcmode="lin" valueType="num">
                                      <p:cBhvr>
                                        <p:cTn id="48" dur="1000" fill="hold"/>
                                        <p:tgtEl>
                                          <p:spTgt spid="52235"/>
                                        </p:tgtEl>
                                        <p:attrNameLst>
                                          <p:attrName>ppt_x</p:attrName>
                                        </p:attrNameLst>
                                      </p:cBhvr>
                                      <p:tavLst>
                                        <p:tav tm="0">
                                          <p:val>
                                            <p:strVal val="#ppt_x"/>
                                          </p:val>
                                        </p:tav>
                                        <p:tav tm="100000">
                                          <p:val>
                                            <p:strVal val="#ppt_x"/>
                                          </p:val>
                                        </p:tav>
                                      </p:tavLst>
                                    </p:anim>
                                    <p:anim calcmode="lin" valueType="num">
                                      <p:cBhvr>
                                        <p:cTn id="49" dur="1000" fill="hold"/>
                                        <p:tgtEl>
                                          <p:spTgt spid="52235"/>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52252"/>
                                        </p:tgtEl>
                                        <p:attrNameLst>
                                          <p:attrName>style.visibility</p:attrName>
                                        </p:attrNameLst>
                                      </p:cBhvr>
                                      <p:to>
                                        <p:strVal val="visible"/>
                                      </p:to>
                                    </p:set>
                                    <p:animEffect transition="in" filter="fade">
                                      <p:cBhvr>
                                        <p:cTn id="52" dur="1000"/>
                                        <p:tgtEl>
                                          <p:spTgt spid="52252"/>
                                        </p:tgtEl>
                                      </p:cBhvr>
                                    </p:animEffect>
                                    <p:anim calcmode="lin" valueType="num">
                                      <p:cBhvr>
                                        <p:cTn id="53" dur="1000" fill="hold"/>
                                        <p:tgtEl>
                                          <p:spTgt spid="52252"/>
                                        </p:tgtEl>
                                        <p:attrNameLst>
                                          <p:attrName>ppt_x</p:attrName>
                                        </p:attrNameLst>
                                      </p:cBhvr>
                                      <p:tavLst>
                                        <p:tav tm="0">
                                          <p:val>
                                            <p:strVal val="#ppt_x"/>
                                          </p:val>
                                        </p:tav>
                                        <p:tav tm="100000">
                                          <p:val>
                                            <p:strVal val="#ppt_x"/>
                                          </p:val>
                                        </p:tav>
                                      </p:tavLst>
                                    </p:anim>
                                    <p:anim calcmode="lin" valueType="num">
                                      <p:cBhvr>
                                        <p:cTn id="54" dur="1000" fill="hold"/>
                                        <p:tgtEl>
                                          <p:spTgt spid="52252"/>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anim calcmode="lin" valueType="num">
                                      <p:cBhvr additive="base">
                                        <p:cTn id="59" dur="500" fill="hold"/>
                                        <p:tgtEl>
                                          <p:spTgt spid="2"/>
                                        </p:tgtEl>
                                        <p:attrNameLst>
                                          <p:attrName>ppt_x</p:attrName>
                                        </p:attrNameLst>
                                      </p:cBhvr>
                                      <p:tavLst>
                                        <p:tav tm="0">
                                          <p:val>
                                            <p:strVal val="#ppt_x"/>
                                          </p:val>
                                        </p:tav>
                                        <p:tav tm="100000">
                                          <p:val>
                                            <p:strVal val="#ppt_x"/>
                                          </p:val>
                                        </p:tav>
                                      </p:tavLst>
                                    </p:anim>
                                    <p:anim calcmode="lin" valueType="num">
                                      <p:cBhvr additive="base">
                                        <p:cTn id="6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 calcmode="lin" valueType="num">
                                      <p:cBhvr additive="base">
                                        <p:cTn id="65" dur="500" fill="hold"/>
                                        <p:tgtEl>
                                          <p:spTgt spid="9"/>
                                        </p:tgtEl>
                                        <p:attrNameLst>
                                          <p:attrName>ppt_x</p:attrName>
                                        </p:attrNameLst>
                                      </p:cBhvr>
                                      <p:tavLst>
                                        <p:tav tm="0">
                                          <p:val>
                                            <p:strVal val="#ppt_x"/>
                                          </p:val>
                                        </p:tav>
                                        <p:tav tm="100000">
                                          <p:val>
                                            <p:strVal val="#ppt_x"/>
                                          </p:val>
                                        </p:tav>
                                      </p:tavLst>
                                    </p:anim>
                                    <p:anim calcmode="lin" valueType="num">
                                      <p:cBhvr additive="base">
                                        <p:cTn id="6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52228" grpId="0" animBg="1"/>
      <p:bldP spid="52229" grpId="0" animBg="1"/>
      <p:bldP spid="52230" grpId="0" animBg="1"/>
      <p:bldP spid="52231" grpId="0" animBg="1"/>
      <p:bldP spid="52232" grpId="0" animBg="1"/>
      <p:bldP spid="52233" grpId="0" animBg="1"/>
      <p:bldP spid="52234" grpId="0" animBg="1"/>
      <p:bldP spid="52235" grpId="0" animBg="1"/>
      <p:bldP spid="52252" grpId="0"/>
      <p:bldP spid="9" grpId="0" animBg="1"/>
      <p:bldP spid="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Other Benefits</a:t>
            </a:r>
            <a:endParaRPr lang="en-US" dirty="0">
              <a:solidFill>
                <a:srgbClr val="0070C0"/>
              </a:solidFill>
            </a:endParaRPr>
          </a:p>
        </p:txBody>
      </p:sp>
      <p:sp>
        <p:nvSpPr>
          <p:cNvPr id="3" name="Content Placeholder 2"/>
          <p:cNvSpPr>
            <a:spLocks noGrp="1"/>
          </p:cNvSpPr>
          <p:nvPr>
            <p:ph idx="1"/>
          </p:nvPr>
        </p:nvSpPr>
        <p:spPr/>
        <p:txBody>
          <a:bodyPr/>
          <a:lstStyle/>
          <a:p>
            <a:r>
              <a:rPr lang="en-US" dirty="0" smtClean="0">
                <a:solidFill>
                  <a:srgbClr val="009900"/>
                </a:solidFill>
              </a:rPr>
              <a:t>Provenance</a:t>
            </a:r>
            <a:r>
              <a:rPr lang="en-US" dirty="0" smtClean="0"/>
              <a:t>: Publish GQL scripts for reproducibility in all Genetics papers.</a:t>
            </a:r>
          </a:p>
          <a:p>
            <a:r>
              <a:rPr lang="en-US" dirty="0" smtClean="0">
                <a:solidFill>
                  <a:srgbClr val="009900"/>
                </a:solidFill>
              </a:rPr>
              <a:t>Crowdsourcing</a:t>
            </a:r>
            <a:r>
              <a:rPr lang="en-US" dirty="0" smtClean="0"/>
              <a:t>: Automatically divide up patients among users. Random SELECT</a:t>
            </a:r>
          </a:p>
          <a:p>
            <a:r>
              <a:rPr lang="en-US" dirty="0" smtClean="0">
                <a:solidFill>
                  <a:srgbClr val="009900"/>
                </a:solidFill>
              </a:rPr>
              <a:t>Privacy</a:t>
            </a:r>
            <a:r>
              <a:rPr lang="en-US" dirty="0" smtClean="0"/>
              <a:t>: notions akin to Differential Privacy &amp; k-anonymity</a:t>
            </a:r>
          </a:p>
          <a:p>
            <a:endParaRPr lang="en-US" dirty="0"/>
          </a:p>
        </p:txBody>
      </p:sp>
    </p:spTree>
    <p:extLst>
      <p:ext uri="{BB962C8B-B14F-4D97-AF65-F5344CB8AC3E}">
        <p14:creationId xmlns:p14="http://schemas.microsoft.com/office/powerpoint/2010/main" val="15778412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dirty="0" smtClean="0">
                <a:solidFill>
                  <a:srgbClr val="0070C0"/>
                </a:solidFill>
              </a:rPr>
              <a:t>Summary</a:t>
            </a:r>
          </a:p>
        </p:txBody>
      </p:sp>
      <p:sp>
        <p:nvSpPr>
          <p:cNvPr id="58371" name="Rectangle 3"/>
          <p:cNvSpPr>
            <a:spLocks noGrp="1" noChangeArrowheads="1"/>
          </p:cNvSpPr>
          <p:nvPr>
            <p:ph type="body" idx="1"/>
          </p:nvPr>
        </p:nvSpPr>
        <p:spPr/>
        <p:txBody>
          <a:bodyPr/>
          <a:lstStyle/>
          <a:p>
            <a:pPr eaLnBrk="1" hangingPunct="1"/>
            <a:r>
              <a:rPr lang="en-US" dirty="0">
                <a:solidFill>
                  <a:srgbClr val="009900"/>
                </a:solidFill>
              </a:rPr>
              <a:t>Vision:</a:t>
            </a:r>
            <a:r>
              <a:rPr lang="en-US" dirty="0">
                <a:sym typeface="Wingdings" pitchFamily="2" charset="2"/>
              </a:rPr>
              <a:t> Hypotheses generation in minutes not months: </a:t>
            </a:r>
            <a:r>
              <a:rPr lang="en-US" i="1" dirty="0">
                <a:solidFill>
                  <a:srgbClr val="009900"/>
                </a:solidFill>
                <a:sym typeface="Wingdings" pitchFamily="2" charset="2"/>
              </a:rPr>
              <a:t>interactive</a:t>
            </a:r>
            <a:r>
              <a:rPr lang="en-US" i="1" dirty="0">
                <a:sym typeface="Wingdings" pitchFamily="2" charset="2"/>
              </a:rPr>
              <a:t> </a:t>
            </a:r>
            <a:r>
              <a:rPr lang="en-US" dirty="0">
                <a:sym typeface="Wingdings" pitchFamily="2" charset="2"/>
              </a:rPr>
              <a:t>genetics</a:t>
            </a:r>
            <a:r>
              <a:rPr lang="en-US" dirty="0" smtClean="0">
                <a:sym typeface="Wingdings" pitchFamily="2" charset="2"/>
              </a:rPr>
              <a:t>.</a:t>
            </a:r>
            <a:endParaRPr lang="en-US" dirty="0" smtClean="0">
              <a:solidFill>
                <a:srgbClr val="009900"/>
              </a:solidFill>
            </a:endParaRPr>
          </a:p>
          <a:p>
            <a:pPr eaLnBrk="1" hangingPunct="1"/>
            <a:r>
              <a:rPr lang="en-US" dirty="0" smtClean="0">
                <a:solidFill>
                  <a:srgbClr val="009900"/>
                </a:solidFill>
              </a:rPr>
              <a:t>Ideas</a:t>
            </a:r>
            <a:r>
              <a:rPr lang="en-US" dirty="0" smtClean="0"/>
              <a:t>: Evidence layer, GQL interval operators, file views, group inference</a:t>
            </a:r>
          </a:p>
          <a:p>
            <a:pPr eaLnBrk="1" hangingPunct="1"/>
            <a:r>
              <a:rPr lang="en-US" dirty="0" smtClean="0">
                <a:solidFill>
                  <a:srgbClr val="009900"/>
                </a:solidFill>
                <a:sym typeface="Wingdings" pitchFamily="2" charset="2"/>
              </a:rPr>
              <a:t>Database:</a:t>
            </a:r>
            <a:r>
              <a:rPr lang="en-US" dirty="0" smtClean="0">
                <a:sym typeface="Wingdings" pitchFamily="2" charset="2"/>
              </a:rPr>
              <a:t> nothing new in </a:t>
            </a:r>
            <a:r>
              <a:rPr lang="en-US" i="1" dirty="0" smtClean="0">
                <a:sym typeface="Wingdings" pitchFamily="2" charset="2"/>
              </a:rPr>
              <a:t>itself</a:t>
            </a:r>
            <a:r>
              <a:rPr lang="en-US" dirty="0" smtClean="0">
                <a:sym typeface="Wingdings" pitchFamily="2" charset="2"/>
              </a:rPr>
              <a:t> but crucial to get </a:t>
            </a:r>
            <a:r>
              <a:rPr lang="en-US" i="1" dirty="0" smtClean="0">
                <a:sym typeface="Wingdings" pitchFamily="2" charset="2"/>
              </a:rPr>
              <a:t>whole package </a:t>
            </a:r>
            <a:r>
              <a:rPr lang="en-US" dirty="0" smtClean="0">
                <a:sym typeface="Wingdings" pitchFamily="2" charset="2"/>
              </a:rPr>
              <a:t>right</a:t>
            </a:r>
          </a:p>
          <a:p>
            <a:pPr eaLnBrk="1" hangingPunct="1"/>
            <a:r>
              <a:rPr lang="en-US" dirty="0" smtClean="0">
                <a:solidFill>
                  <a:srgbClr val="009900"/>
                </a:solidFill>
              </a:rPr>
              <a:t>Applications:</a:t>
            </a:r>
            <a:r>
              <a:rPr lang="en-US" dirty="0" smtClean="0"/>
              <a:t> Cancer Genomics, Newborn genomics, personalized medicine, GWAS</a:t>
            </a:r>
          </a:p>
          <a:p>
            <a:pPr eaLnBrk="1" hangingPunct="1"/>
            <a:endParaRPr lang="en-US" dirty="0" smtClean="0"/>
          </a:p>
          <a:p>
            <a:pPr eaLnBrk="1" hangingPunct="1">
              <a:buFontTx/>
              <a:buNone/>
            </a:pPr>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5" descr="oracle_61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697163"/>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42" name="Text Box 6"/>
          <p:cNvSpPr txBox="1">
            <a:spLocks noChangeArrowheads="1"/>
          </p:cNvSpPr>
          <p:nvPr/>
        </p:nvSpPr>
        <p:spPr bwMode="auto">
          <a:xfrm>
            <a:off x="914440" y="2332356"/>
            <a:ext cx="771557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t>So who </a:t>
            </a:r>
            <a:r>
              <a:rPr lang="en-US" sz="4400" dirty="0"/>
              <a:t>will build the Genomic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6742"/>
                                        </p:tgtEl>
                                        <p:attrNameLst>
                                          <p:attrName>style.visibility</p:attrName>
                                        </p:attrNameLst>
                                      </p:cBhvr>
                                      <p:to>
                                        <p:strVal val="visible"/>
                                      </p:to>
                                    </p:set>
                                    <p:animEffect transition="in" filter="checkerboard(across)">
                                      <p:cBhvr>
                                        <p:cTn id="7" dur="1000"/>
                                        <p:tgtEl>
                                          <p:spTgt spid="1167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2" name="Text Box 6"/>
          <p:cNvSpPr txBox="1">
            <a:spLocks noChangeArrowheads="1"/>
          </p:cNvSpPr>
          <p:nvPr/>
        </p:nvSpPr>
        <p:spPr bwMode="auto">
          <a:xfrm>
            <a:off x="1472251" y="1325903"/>
            <a:ext cx="607512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rgbClr val="0070C0"/>
                </a:solidFill>
              </a:rPr>
              <a:t>Available on the market</a:t>
            </a:r>
            <a:endParaRPr lang="en-US" sz="4400" dirty="0">
              <a:solidFill>
                <a:srgbClr val="0070C0"/>
              </a:solidFill>
            </a:endParaRPr>
          </a:p>
        </p:txBody>
      </p:sp>
      <p:pic>
        <p:nvPicPr>
          <p:cNvPr id="1026" name="Picture 2" descr="http://cseweb.ucsd.edu/~ckozanit/profi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6246" y="2514610"/>
            <a:ext cx="1645902" cy="201498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737391" y="4910293"/>
            <a:ext cx="5221109" cy="461665"/>
          </a:xfrm>
          <a:prstGeom prst="rect">
            <a:avLst/>
          </a:prstGeom>
          <a:noFill/>
        </p:spPr>
        <p:txBody>
          <a:bodyPr wrap="none" rtlCol="0">
            <a:spAutoFit/>
          </a:bodyPr>
          <a:lstStyle/>
          <a:p>
            <a:r>
              <a:rPr lang="en-US" sz="2400" dirty="0" smtClean="0"/>
              <a:t>Christos </a:t>
            </a:r>
            <a:r>
              <a:rPr lang="en-US" sz="2400" dirty="0" err="1" smtClean="0"/>
              <a:t>Kozanitis</a:t>
            </a:r>
            <a:r>
              <a:rPr lang="en-US" sz="2400" dirty="0" smtClean="0"/>
              <a:t>, who built GQL V1</a:t>
            </a:r>
            <a:endParaRPr lang="en-US" sz="2400" dirty="0"/>
          </a:p>
        </p:txBody>
      </p:sp>
    </p:spTree>
    <p:extLst>
      <p:ext uri="{BB962C8B-B14F-4D97-AF65-F5344CB8AC3E}">
        <p14:creationId xmlns:p14="http://schemas.microsoft.com/office/powerpoint/2010/main" val="4651254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Thanks</a:t>
            </a:r>
            <a:endParaRPr lang="en-US" dirty="0">
              <a:solidFill>
                <a:srgbClr val="0070C0"/>
              </a:solidFill>
            </a:endParaRPr>
          </a:p>
        </p:txBody>
      </p:sp>
      <p:sp>
        <p:nvSpPr>
          <p:cNvPr id="3" name="Content Placeholder 2"/>
          <p:cNvSpPr>
            <a:spLocks noGrp="1"/>
          </p:cNvSpPr>
          <p:nvPr>
            <p:ph idx="1"/>
          </p:nvPr>
        </p:nvSpPr>
        <p:spPr/>
        <p:txBody>
          <a:bodyPr/>
          <a:lstStyle/>
          <a:p>
            <a:r>
              <a:rPr lang="en-US" sz="2800" dirty="0" err="1" smtClean="0"/>
              <a:t>Lucila</a:t>
            </a:r>
            <a:r>
              <a:rPr lang="en-US" sz="2800" dirty="0" smtClean="0"/>
              <a:t> </a:t>
            </a:r>
            <a:r>
              <a:rPr lang="en-US" sz="2800" dirty="0" err="1" smtClean="0"/>
              <a:t>Ohno</a:t>
            </a:r>
            <a:r>
              <a:rPr lang="en-US" sz="2800" dirty="0" smtClean="0"/>
              <a:t>-Machado, who heads the </a:t>
            </a:r>
            <a:r>
              <a:rPr lang="en-US" sz="2800" dirty="0" err="1" smtClean="0"/>
              <a:t>iDASH</a:t>
            </a:r>
            <a:r>
              <a:rPr lang="en-US" sz="2800" dirty="0" smtClean="0"/>
              <a:t> project (NIH U54 </a:t>
            </a:r>
            <a:r>
              <a:rPr lang="en-US" sz="2800" dirty="0"/>
              <a:t>HL108460</a:t>
            </a:r>
            <a:r>
              <a:rPr lang="en-US" sz="2800" dirty="0" smtClean="0"/>
              <a:t>), </a:t>
            </a:r>
            <a:r>
              <a:rPr lang="en-US" sz="2800" smtClean="0"/>
              <a:t>main </a:t>
            </a:r>
            <a:r>
              <a:rPr lang="en-US" sz="2800" smtClean="0"/>
              <a:t>funding. </a:t>
            </a:r>
            <a:endParaRPr lang="en-US" sz="2800" dirty="0" smtClean="0"/>
          </a:p>
          <a:p>
            <a:r>
              <a:rPr lang="en-US" sz="2800" dirty="0" err="1" smtClean="0"/>
              <a:t>Alin</a:t>
            </a:r>
            <a:r>
              <a:rPr lang="en-US" sz="2800" dirty="0" smtClean="0"/>
              <a:t> Deutsch, our database expert</a:t>
            </a:r>
          </a:p>
          <a:p>
            <a:r>
              <a:rPr lang="en-US" sz="2800" dirty="0" smtClean="0"/>
              <a:t>Andrew Heiberg, who built the visualization tools that sit on top of GQL (not shown in this deck)</a:t>
            </a:r>
          </a:p>
          <a:p>
            <a:r>
              <a:rPr lang="en-US" sz="2800" dirty="0" smtClean="0"/>
              <a:t>CALIT 2 (Larry </a:t>
            </a:r>
            <a:r>
              <a:rPr lang="en-US" sz="2800" dirty="0" err="1" smtClean="0"/>
              <a:t>Smarr</a:t>
            </a:r>
            <a:r>
              <a:rPr lang="en-US" sz="2800" dirty="0" smtClean="0"/>
              <a:t>, Ramesh Rao, Rajesh Gupta) for support &amp; encouragement</a:t>
            </a:r>
            <a:endParaRPr lang="en-US" sz="2800" dirty="0"/>
          </a:p>
        </p:txBody>
      </p:sp>
    </p:spTree>
    <p:extLst>
      <p:ext uri="{BB962C8B-B14F-4D97-AF65-F5344CB8AC3E}">
        <p14:creationId xmlns:p14="http://schemas.microsoft.com/office/powerpoint/2010/main" val="36461223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2011363" y="2697163"/>
            <a:ext cx="190789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400" dirty="0" smtClean="0">
                <a:solidFill>
                  <a:schemeClr val="accent2"/>
                </a:solidFill>
                <a:latin typeface="Times New Roman" pitchFamily="18" charset="0"/>
              </a:rPr>
              <a:t>Backup</a:t>
            </a:r>
            <a:endParaRPr lang="en-US" sz="4400" dirty="0">
              <a:solidFill>
                <a:schemeClr val="accent2"/>
              </a:solidFill>
              <a:latin typeface="Times New Roman" pitchFamily="18" charset="0"/>
            </a:endParaRPr>
          </a:p>
        </p:txBody>
      </p:sp>
    </p:spTree>
    <p:extLst>
      <p:ext uri="{BB962C8B-B14F-4D97-AF65-F5344CB8AC3E}">
        <p14:creationId xmlns:p14="http://schemas.microsoft.com/office/powerpoint/2010/main" val="165634796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solidFill>
                  <a:schemeClr val="accent2"/>
                </a:solidFill>
              </a:rPr>
              <a:t>Why is GQL not SQL</a:t>
            </a:r>
          </a:p>
        </p:txBody>
      </p:sp>
      <p:sp>
        <p:nvSpPr>
          <p:cNvPr id="33795" name="Rectangle 3"/>
          <p:cNvSpPr>
            <a:spLocks noGrp="1" noChangeArrowheads="1"/>
          </p:cNvSpPr>
          <p:nvPr>
            <p:ph type="body" idx="1"/>
          </p:nvPr>
        </p:nvSpPr>
        <p:spPr/>
        <p:txBody>
          <a:bodyPr/>
          <a:lstStyle/>
          <a:p>
            <a:pPr eaLnBrk="1" hangingPunct="1">
              <a:lnSpc>
                <a:spcPct val="90000"/>
              </a:lnSpc>
            </a:pPr>
            <a:r>
              <a:rPr lang="en-US" sz="2800" dirty="0" smtClean="0"/>
              <a:t>Since Reads and Genes can be abstracted as intervals, intervals are first class entities.</a:t>
            </a:r>
          </a:p>
          <a:p>
            <a:pPr eaLnBrk="1" hangingPunct="1">
              <a:lnSpc>
                <a:spcPct val="90000"/>
              </a:lnSpc>
            </a:pPr>
            <a:r>
              <a:rPr lang="en-US" sz="2800" dirty="0" smtClean="0"/>
              <a:t>As in SQL, Select is fundamental operator to select Reads satisfying predicate</a:t>
            </a:r>
          </a:p>
          <a:p>
            <a:pPr eaLnBrk="1" hangingPunct="1">
              <a:lnSpc>
                <a:spcPct val="90000"/>
              </a:lnSpc>
            </a:pPr>
            <a:r>
              <a:rPr lang="en-US" sz="2800" dirty="0" smtClean="0"/>
              <a:t>Given intervals, it makes sense to use Joins based on interval intersection, not equality.</a:t>
            </a:r>
          </a:p>
          <a:p>
            <a:pPr eaLnBrk="1" hangingPunct="1">
              <a:lnSpc>
                <a:spcPct val="90000"/>
              </a:lnSpc>
            </a:pPr>
            <a:r>
              <a:rPr lang="en-US" sz="2800" dirty="0" smtClean="0"/>
              <a:t>Find it also useful to “compress” intervals using an Interval Union operator</a:t>
            </a:r>
          </a:p>
          <a:p>
            <a:pPr eaLnBrk="1" hangingPunct="1">
              <a:lnSpc>
                <a:spcPct val="90000"/>
              </a:lnSpc>
            </a:pPr>
            <a:r>
              <a:rPr lang="en-US" sz="2800" dirty="0" smtClean="0"/>
              <a:t>Have written most use cases using GQL (see paper) which gives us </a:t>
            </a:r>
            <a:r>
              <a:rPr lang="en-US" sz="2800" dirty="0" smtClean="0"/>
              <a:t>confidence</a:t>
            </a:r>
            <a:endParaRPr lang="en-US" sz="2800" dirty="0" smtClean="0"/>
          </a:p>
        </p:txBody>
      </p:sp>
    </p:spTree>
    <p:extLst>
      <p:ext uri="{BB962C8B-B14F-4D97-AF65-F5344CB8AC3E}">
        <p14:creationId xmlns:p14="http://schemas.microsoft.com/office/powerpoint/2010/main" val="199897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Imagine drug discovery  . . .</a:t>
            </a:r>
            <a:endParaRPr lang="en-US" dirty="0">
              <a:solidFill>
                <a:srgbClr val="0070C0"/>
              </a:solidFill>
            </a:endParaRPr>
          </a:p>
        </p:txBody>
      </p:sp>
      <p:sp>
        <p:nvSpPr>
          <p:cNvPr id="4" name="Rectangle 3"/>
          <p:cNvSpPr/>
          <p:nvPr/>
        </p:nvSpPr>
        <p:spPr>
          <a:xfrm>
            <a:off x="4754878" y="1874537"/>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31927" y="1817900"/>
            <a:ext cx="492443" cy="369332"/>
          </a:xfrm>
          <a:prstGeom prst="rect">
            <a:avLst/>
          </a:prstGeom>
          <a:noFill/>
        </p:spPr>
        <p:txBody>
          <a:bodyPr wrap="none" rtlCol="0">
            <a:spAutoFit/>
          </a:bodyPr>
          <a:lstStyle/>
          <a:p>
            <a:r>
              <a:rPr lang="en-US" dirty="0" smtClean="0"/>
              <a:t>G1</a:t>
            </a:r>
            <a:endParaRPr lang="en-US" dirty="0"/>
          </a:p>
        </p:txBody>
      </p:sp>
      <p:sp>
        <p:nvSpPr>
          <p:cNvPr id="6" name="TextBox 5"/>
          <p:cNvSpPr txBox="1"/>
          <p:nvPr/>
        </p:nvSpPr>
        <p:spPr>
          <a:xfrm>
            <a:off x="7262320" y="1816146"/>
            <a:ext cx="351378" cy="369332"/>
          </a:xfrm>
          <a:prstGeom prst="rect">
            <a:avLst/>
          </a:prstGeom>
          <a:noFill/>
        </p:spPr>
        <p:txBody>
          <a:bodyPr wrap="none" rtlCol="0">
            <a:spAutoFit/>
          </a:bodyPr>
          <a:lstStyle/>
          <a:p>
            <a:r>
              <a:rPr lang="en-US" dirty="0"/>
              <a:t>H</a:t>
            </a:r>
          </a:p>
        </p:txBody>
      </p:sp>
      <p:sp>
        <p:nvSpPr>
          <p:cNvPr id="7" name="TextBox 6"/>
          <p:cNvSpPr txBox="1"/>
          <p:nvPr/>
        </p:nvSpPr>
        <p:spPr>
          <a:xfrm>
            <a:off x="6949414" y="1827029"/>
            <a:ext cx="312906" cy="369332"/>
          </a:xfrm>
          <a:prstGeom prst="rect">
            <a:avLst/>
          </a:prstGeom>
          <a:noFill/>
        </p:spPr>
        <p:txBody>
          <a:bodyPr wrap="none" rtlCol="0">
            <a:spAutoFit/>
          </a:bodyPr>
          <a:lstStyle/>
          <a:p>
            <a:r>
              <a:rPr lang="en-US" dirty="0"/>
              <a:t>L</a:t>
            </a:r>
          </a:p>
        </p:txBody>
      </p:sp>
      <p:sp>
        <p:nvSpPr>
          <p:cNvPr id="9" name="Rectangle 8"/>
          <p:cNvSpPr/>
          <p:nvPr/>
        </p:nvSpPr>
        <p:spPr>
          <a:xfrm>
            <a:off x="4754878" y="2301254"/>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931927" y="2244617"/>
            <a:ext cx="492443" cy="369332"/>
          </a:xfrm>
          <a:prstGeom prst="rect">
            <a:avLst/>
          </a:prstGeom>
          <a:noFill/>
        </p:spPr>
        <p:txBody>
          <a:bodyPr wrap="none" rtlCol="0">
            <a:spAutoFit/>
          </a:bodyPr>
          <a:lstStyle/>
          <a:p>
            <a:r>
              <a:rPr lang="en-US" dirty="0" smtClean="0"/>
              <a:t>G2</a:t>
            </a:r>
            <a:endParaRPr lang="en-US" dirty="0"/>
          </a:p>
        </p:txBody>
      </p:sp>
      <p:sp>
        <p:nvSpPr>
          <p:cNvPr id="11" name="TextBox 10"/>
          <p:cNvSpPr txBox="1"/>
          <p:nvPr/>
        </p:nvSpPr>
        <p:spPr>
          <a:xfrm>
            <a:off x="6962459" y="2206239"/>
            <a:ext cx="351378" cy="369332"/>
          </a:xfrm>
          <a:prstGeom prst="rect">
            <a:avLst/>
          </a:prstGeom>
          <a:noFill/>
        </p:spPr>
        <p:txBody>
          <a:bodyPr wrap="none" rtlCol="0">
            <a:spAutoFit/>
          </a:bodyPr>
          <a:lstStyle/>
          <a:p>
            <a:r>
              <a:rPr lang="en-US" dirty="0"/>
              <a:t>H</a:t>
            </a:r>
          </a:p>
        </p:txBody>
      </p:sp>
      <p:sp>
        <p:nvSpPr>
          <p:cNvPr id="13" name="Rectangle 12"/>
          <p:cNvSpPr/>
          <p:nvPr/>
        </p:nvSpPr>
        <p:spPr>
          <a:xfrm>
            <a:off x="4782278" y="3041479"/>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931927" y="3006607"/>
            <a:ext cx="646331" cy="369332"/>
          </a:xfrm>
          <a:prstGeom prst="rect">
            <a:avLst/>
          </a:prstGeom>
          <a:noFill/>
        </p:spPr>
        <p:txBody>
          <a:bodyPr wrap="none" rtlCol="0">
            <a:spAutoFit/>
          </a:bodyPr>
          <a:lstStyle/>
          <a:p>
            <a:r>
              <a:rPr lang="en-US" dirty="0" smtClean="0"/>
              <a:t>G1K</a:t>
            </a:r>
            <a:endParaRPr lang="en-US" dirty="0"/>
          </a:p>
        </p:txBody>
      </p:sp>
      <p:sp>
        <p:nvSpPr>
          <p:cNvPr id="16" name="TextBox 15"/>
          <p:cNvSpPr txBox="1"/>
          <p:nvPr/>
        </p:nvSpPr>
        <p:spPr>
          <a:xfrm>
            <a:off x="6995116" y="3015736"/>
            <a:ext cx="312906" cy="369332"/>
          </a:xfrm>
          <a:prstGeom prst="rect">
            <a:avLst/>
          </a:prstGeom>
          <a:noFill/>
        </p:spPr>
        <p:txBody>
          <a:bodyPr wrap="none" rtlCol="0">
            <a:spAutoFit/>
          </a:bodyPr>
          <a:lstStyle/>
          <a:p>
            <a:r>
              <a:rPr lang="en-US" dirty="0"/>
              <a:t>L</a:t>
            </a:r>
          </a:p>
        </p:txBody>
      </p:sp>
      <p:sp>
        <p:nvSpPr>
          <p:cNvPr id="17" name="Rectangle 16"/>
          <p:cNvSpPr/>
          <p:nvPr/>
        </p:nvSpPr>
        <p:spPr>
          <a:xfrm>
            <a:off x="4736577" y="3966696"/>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3977628" y="3920997"/>
            <a:ext cx="646331" cy="369332"/>
          </a:xfrm>
          <a:prstGeom prst="rect">
            <a:avLst/>
          </a:prstGeom>
          <a:noFill/>
        </p:spPr>
        <p:txBody>
          <a:bodyPr wrap="none" rtlCol="0">
            <a:spAutoFit/>
          </a:bodyPr>
          <a:lstStyle/>
          <a:p>
            <a:r>
              <a:rPr lang="en-US" dirty="0" smtClean="0"/>
              <a:t>G2K</a:t>
            </a:r>
            <a:endParaRPr lang="en-US" dirty="0"/>
          </a:p>
        </p:txBody>
      </p:sp>
      <p:pic>
        <p:nvPicPr>
          <p:cNvPr id="2050" name="Picture 2" descr="http://www.clker.com/cliparts/2/7/1/0/11949849491786662466cloud_jon_phillips_01.svg.m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1048" y="4226345"/>
            <a:ext cx="2383322" cy="204171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640123" y="5025557"/>
            <a:ext cx="1069524" cy="369332"/>
          </a:xfrm>
          <a:prstGeom prst="rect">
            <a:avLst/>
          </a:prstGeom>
          <a:noFill/>
        </p:spPr>
        <p:txBody>
          <a:bodyPr wrap="none" rtlCol="0">
            <a:spAutoFit/>
          </a:bodyPr>
          <a:lstStyle/>
          <a:p>
            <a:r>
              <a:rPr lang="en-US" dirty="0" err="1" smtClean="0"/>
              <a:t>Dels</a:t>
            </a:r>
            <a:r>
              <a:rPr lang="en-US" dirty="0" smtClean="0"/>
              <a:t>, H?</a:t>
            </a:r>
            <a:endParaRPr lang="en-US" dirty="0"/>
          </a:p>
        </p:txBody>
      </p:sp>
      <p:cxnSp>
        <p:nvCxnSpPr>
          <p:cNvPr id="27" name="Straight Arrow Connector 26"/>
          <p:cNvCxnSpPr/>
          <p:nvPr/>
        </p:nvCxnSpPr>
        <p:spPr>
          <a:xfrm flipV="1">
            <a:off x="1417394" y="5248578"/>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029195" y="352043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36280"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583658"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029195" y="2810265"/>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736280"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583658"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20634" y="443482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827719"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675097"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Arrow Connector 42"/>
          <p:cNvCxnSpPr/>
          <p:nvPr/>
        </p:nvCxnSpPr>
        <p:spPr>
          <a:xfrm rot="10800000" flipV="1">
            <a:off x="1569793" y="5614509"/>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48" name="TextBox 2047"/>
          <p:cNvSpPr txBox="1"/>
          <p:nvPr/>
        </p:nvSpPr>
        <p:spPr>
          <a:xfrm>
            <a:off x="5120634" y="1446814"/>
            <a:ext cx="1184940" cy="369332"/>
          </a:xfrm>
          <a:prstGeom prst="rect">
            <a:avLst/>
          </a:prstGeom>
          <a:noFill/>
        </p:spPr>
        <p:txBody>
          <a:bodyPr wrap="none" rtlCol="0">
            <a:spAutoFit/>
          </a:bodyPr>
          <a:lstStyle/>
          <a:p>
            <a:r>
              <a:rPr lang="en-US" dirty="0" smtClean="0"/>
              <a:t>Genomes</a:t>
            </a:r>
            <a:endParaRPr lang="en-US" dirty="0"/>
          </a:p>
        </p:txBody>
      </p:sp>
      <p:sp>
        <p:nvSpPr>
          <p:cNvPr id="47" name="TextBox 46"/>
          <p:cNvSpPr txBox="1"/>
          <p:nvPr/>
        </p:nvSpPr>
        <p:spPr>
          <a:xfrm>
            <a:off x="6931773" y="1457697"/>
            <a:ext cx="1133644" cy="369332"/>
          </a:xfrm>
          <a:prstGeom prst="rect">
            <a:avLst/>
          </a:prstGeom>
          <a:noFill/>
        </p:spPr>
        <p:txBody>
          <a:bodyPr wrap="none" rtlCol="0">
            <a:spAutoFit/>
          </a:bodyPr>
          <a:lstStyle/>
          <a:p>
            <a:r>
              <a:rPr lang="en-US" dirty="0" smtClean="0"/>
              <a:t>Diseases</a:t>
            </a:r>
            <a:endParaRPr lang="en-US" dirty="0"/>
          </a:p>
        </p:txBody>
      </p:sp>
      <p:pic>
        <p:nvPicPr>
          <p:cNvPr id="4098" name="Picture 2" descr="http://pigeonracingpigeons.files.wordpress.com/2010/02/0511-0902-1117-3555_pharmacist_reading_a_bottle_of_medication_clipart_imag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745" y="5559777"/>
            <a:ext cx="1156890" cy="92551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4937756" y="1874537"/>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023479" y="1874537"/>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6492219" y="1880650"/>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4946893" y="2301254"/>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5818522" y="2305150"/>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1709641" y="5993741"/>
            <a:ext cx="91439" cy="27431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823550" y="5760820"/>
            <a:ext cx="3418237" cy="369332"/>
          </a:xfrm>
          <a:prstGeom prst="rect">
            <a:avLst/>
          </a:prstGeom>
          <a:solidFill>
            <a:srgbClr val="00B0F0"/>
          </a:solidFill>
        </p:spPr>
        <p:txBody>
          <a:bodyPr wrap="square" rtlCol="0">
            <a:spAutoFit/>
          </a:bodyPr>
          <a:lstStyle/>
          <a:p>
            <a:r>
              <a:rPr lang="en-US" dirty="0" smtClean="0">
                <a:sym typeface="Wingdings" pitchFamily="2" charset="2"/>
              </a:rPr>
              <a:t>Variation, Disease Locations</a:t>
            </a:r>
            <a:endParaRPr lang="en-US" dirty="0"/>
          </a:p>
        </p:txBody>
      </p:sp>
      <p:sp>
        <p:nvSpPr>
          <p:cNvPr id="50" name="TextBox 49"/>
          <p:cNvSpPr txBox="1"/>
          <p:nvPr/>
        </p:nvSpPr>
        <p:spPr>
          <a:xfrm>
            <a:off x="7021260" y="3919188"/>
            <a:ext cx="338554" cy="369332"/>
          </a:xfrm>
          <a:prstGeom prst="rect">
            <a:avLst/>
          </a:prstGeom>
          <a:noFill/>
        </p:spPr>
        <p:txBody>
          <a:bodyPr wrap="none" rtlCol="0">
            <a:spAutoFit/>
          </a:bodyPr>
          <a:lstStyle/>
          <a:p>
            <a:r>
              <a:rPr lang="en-US" dirty="0" smtClean="0"/>
              <a:t>B</a:t>
            </a:r>
            <a:endParaRPr lang="en-US" dirty="0"/>
          </a:p>
        </p:txBody>
      </p:sp>
      <p:sp>
        <p:nvSpPr>
          <p:cNvPr id="51" name="TextBox 50"/>
          <p:cNvSpPr txBox="1"/>
          <p:nvPr/>
        </p:nvSpPr>
        <p:spPr>
          <a:xfrm>
            <a:off x="6004504" y="6170382"/>
            <a:ext cx="1197764" cy="369332"/>
          </a:xfrm>
          <a:prstGeom prst="rect">
            <a:avLst/>
          </a:prstGeom>
          <a:noFill/>
          <a:ln>
            <a:solidFill>
              <a:srgbClr val="00B0F0"/>
            </a:solidFill>
          </a:ln>
        </p:spPr>
        <p:txBody>
          <a:bodyPr wrap="none" rtlCol="0">
            <a:spAutoFit/>
          </a:bodyPr>
          <a:lstStyle/>
          <a:p>
            <a:r>
              <a:rPr lang="en-US" dirty="0" smtClean="0"/>
              <a:t>Discovery</a:t>
            </a:r>
            <a:endParaRPr lang="en-US" dirty="0"/>
          </a:p>
        </p:txBody>
      </p:sp>
    </p:spTree>
    <p:extLst>
      <p:ext uri="{BB962C8B-B14F-4D97-AF65-F5344CB8AC3E}">
        <p14:creationId xmlns:p14="http://schemas.microsoft.com/office/powerpoint/2010/main" val="173590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anim calcmode="lin" valueType="num">
                                      <p:cBhvr additive="base">
                                        <p:cTn id="17" dur="500" fill="hold"/>
                                        <p:tgtEl>
                                          <p:spTgt spid="39"/>
                                        </p:tgtEl>
                                        <p:attrNameLst>
                                          <p:attrName>ppt_x</p:attrName>
                                        </p:attrNameLst>
                                      </p:cBhvr>
                                      <p:tavLst>
                                        <p:tav tm="0">
                                          <p:val>
                                            <p:strVal val="#ppt_x"/>
                                          </p:val>
                                        </p:tav>
                                        <p:tav tm="100000">
                                          <p:val>
                                            <p:strVal val="#ppt_x"/>
                                          </p:val>
                                        </p:tav>
                                      </p:tavLst>
                                    </p:anim>
                                    <p:anim calcmode="lin" valueType="num">
                                      <p:cBhvr additive="base">
                                        <p:cTn id="18" dur="500" fill="hold"/>
                                        <p:tgtEl>
                                          <p:spTgt spid="3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anim calcmode="lin" valueType="num">
                                      <p:cBhvr additive="base">
                                        <p:cTn id="21" dur="500" fill="hold"/>
                                        <p:tgtEl>
                                          <p:spTgt spid="40"/>
                                        </p:tgtEl>
                                        <p:attrNameLst>
                                          <p:attrName>ppt_x</p:attrName>
                                        </p:attrNameLst>
                                      </p:cBhvr>
                                      <p:tavLst>
                                        <p:tav tm="0">
                                          <p:val>
                                            <p:strVal val="#ppt_x"/>
                                          </p:val>
                                        </p:tav>
                                        <p:tav tm="100000">
                                          <p:val>
                                            <p:strVal val="#ppt_x"/>
                                          </p:val>
                                        </p:tav>
                                      </p:tavLst>
                                    </p:anim>
                                    <p:anim calcmode="lin" valueType="num">
                                      <p:cBhvr additive="base">
                                        <p:cTn id="22" dur="500" fill="hold"/>
                                        <p:tgtEl>
                                          <p:spTgt spid="40"/>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anim calcmode="lin" valueType="num">
                                      <p:cBhvr additive="base">
                                        <p:cTn id="25" dur="500" fill="hold"/>
                                        <p:tgtEl>
                                          <p:spTgt spid="41"/>
                                        </p:tgtEl>
                                        <p:attrNameLst>
                                          <p:attrName>ppt_x</p:attrName>
                                        </p:attrNameLst>
                                      </p:cBhvr>
                                      <p:tavLst>
                                        <p:tav tm="0">
                                          <p:val>
                                            <p:strVal val="#ppt_x"/>
                                          </p:val>
                                        </p:tav>
                                        <p:tav tm="100000">
                                          <p:val>
                                            <p:strVal val="#ppt_x"/>
                                          </p:val>
                                        </p:tav>
                                      </p:tavLst>
                                    </p:anim>
                                    <p:anim calcmode="lin" valueType="num">
                                      <p:cBhvr additive="base">
                                        <p:cTn id="26" dur="500" fill="hold"/>
                                        <p:tgtEl>
                                          <p:spTgt spid="4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anim calcmode="lin" valueType="num">
                                      <p:cBhvr additive="base">
                                        <p:cTn id="29" dur="500" fill="hold"/>
                                        <p:tgtEl>
                                          <p:spTgt spid="46"/>
                                        </p:tgtEl>
                                        <p:attrNameLst>
                                          <p:attrName>ppt_x</p:attrName>
                                        </p:attrNameLst>
                                      </p:cBhvr>
                                      <p:tavLst>
                                        <p:tav tm="0">
                                          <p:val>
                                            <p:strVal val="#ppt_x"/>
                                          </p:val>
                                        </p:tav>
                                        <p:tav tm="100000">
                                          <p:val>
                                            <p:strVal val="#ppt_x"/>
                                          </p:val>
                                        </p:tav>
                                      </p:tavLst>
                                    </p:anim>
                                    <p:anim calcmode="lin" valueType="num">
                                      <p:cBhvr additive="base">
                                        <p:cTn id="3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3"/>
                                        </p:tgtEl>
                                        <p:attrNameLst>
                                          <p:attrName>style.visibility</p:attrName>
                                        </p:attrNameLst>
                                      </p:cBhvr>
                                      <p:to>
                                        <p:strVal val="visible"/>
                                      </p:to>
                                    </p:set>
                                    <p:anim calcmode="lin" valueType="num">
                                      <p:cBhvr additive="base">
                                        <p:cTn id="35" dur="500" fill="hold"/>
                                        <p:tgtEl>
                                          <p:spTgt spid="43"/>
                                        </p:tgtEl>
                                        <p:attrNameLst>
                                          <p:attrName>ppt_x</p:attrName>
                                        </p:attrNameLst>
                                      </p:cBhvr>
                                      <p:tavLst>
                                        <p:tav tm="0">
                                          <p:val>
                                            <p:strVal val="#ppt_x"/>
                                          </p:val>
                                        </p:tav>
                                        <p:tav tm="100000">
                                          <p:val>
                                            <p:strVal val="#ppt_x"/>
                                          </p:val>
                                        </p:tav>
                                      </p:tavLst>
                                    </p:anim>
                                    <p:anim calcmode="lin" valueType="num">
                                      <p:cBhvr additive="base">
                                        <p:cTn id="36" dur="500" fill="hold"/>
                                        <p:tgtEl>
                                          <p:spTgt spid="4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8"/>
                                        </p:tgtEl>
                                        <p:attrNameLst>
                                          <p:attrName>style.visibility</p:attrName>
                                        </p:attrNameLst>
                                      </p:cBhvr>
                                      <p:to>
                                        <p:strVal val="visible"/>
                                      </p:to>
                                    </p:set>
                                    <p:anim calcmode="lin" valueType="num">
                                      <p:cBhvr additive="base">
                                        <p:cTn id="39" dur="500" fill="hold"/>
                                        <p:tgtEl>
                                          <p:spTgt spid="48"/>
                                        </p:tgtEl>
                                        <p:attrNameLst>
                                          <p:attrName>ppt_x</p:attrName>
                                        </p:attrNameLst>
                                      </p:cBhvr>
                                      <p:tavLst>
                                        <p:tav tm="0">
                                          <p:val>
                                            <p:strVal val="#ppt_x"/>
                                          </p:val>
                                        </p:tav>
                                        <p:tav tm="100000">
                                          <p:val>
                                            <p:strVal val="#ppt_x"/>
                                          </p:val>
                                        </p:tav>
                                      </p:tavLst>
                                    </p:anim>
                                    <p:anim calcmode="lin" valueType="num">
                                      <p:cBhvr additive="base">
                                        <p:cTn id="40"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additive="base">
                                        <p:cTn id="45" dur="500" fill="hold"/>
                                        <p:tgtEl>
                                          <p:spTgt spid="49"/>
                                        </p:tgtEl>
                                        <p:attrNameLst>
                                          <p:attrName>ppt_x</p:attrName>
                                        </p:attrNameLst>
                                      </p:cBhvr>
                                      <p:tavLst>
                                        <p:tav tm="0">
                                          <p:val>
                                            <p:strVal val="#ppt_x"/>
                                          </p:val>
                                        </p:tav>
                                        <p:tav tm="100000">
                                          <p:val>
                                            <p:strVal val="#ppt_x"/>
                                          </p:val>
                                        </p:tav>
                                      </p:tavLst>
                                    </p:anim>
                                    <p:anim calcmode="lin" valueType="num">
                                      <p:cBhvr additive="base">
                                        <p:cTn id="46"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51"/>
                                        </p:tgtEl>
                                        <p:attrNameLst>
                                          <p:attrName>style.visibility</p:attrName>
                                        </p:attrNameLst>
                                      </p:cBhvr>
                                      <p:to>
                                        <p:strVal val="visible"/>
                                      </p:to>
                                    </p:set>
                                    <p:anim calcmode="lin" valueType="num">
                                      <p:cBhvr additive="base">
                                        <p:cTn id="51" dur="500" fill="hold"/>
                                        <p:tgtEl>
                                          <p:spTgt spid="51"/>
                                        </p:tgtEl>
                                        <p:attrNameLst>
                                          <p:attrName>ppt_x</p:attrName>
                                        </p:attrNameLst>
                                      </p:cBhvr>
                                      <p:tavLst>
                                        <p:tav tm="0">
                                          <p:val>
                                            <p:strVal val="#ppt_x"/>
                                          </p:val>
                                        </p:tav>
                                        <p:tav tm="100000">
                                          <p:val>
                                            <p:strVal val="#ppt_x"/>
                                          </p:val>
                                        </p:tav>
                                      </p:tavLst>
                                    </p:anim>
                                    <p:anim calcmode="lin" valueType="num">
                                      <p:cBhvr additive="base">
                                        <p:cTn id="52"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9" grpId="0" animBg="1"/>
      <p:bldP spid="40" grpId="0" animBg="1"/>
      <p:bldP spid="41" grpId="0" animBg="1"/>
      <p:bldP spid="46" grpId="0" animBg="1"/>
      <p:bldP spid="48" grpId="0" animBg="1"/>
      <p:bldP spid="49" grpId="0" animBg="1"/>
      <p:bldP spid="5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Reimagine Medicine. . .</a:t>
            </a:r>
            <a:endParaRPr lang="en-US" dirty="0">
              <a:solidFill>
                <a:srgbClr val="0070C0"/>
              </a:solidFill>
            </a:endParaRPr>
          </a:p>
        </p:txBody>
      </p:sp>
      <p:sp>
        <p:nvSpPr>
          <p:cNvPr id="4" name="Rectangle 3"/>
          <p:cNvSpPr/>
          <p:nvPr/>
        </p:nvSpPr>
        <p:spPr>
          <a:xfrm>
            <a:off x="4754878" y="1874537"/>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31927" y="1817900"/>
            <a:ext cx="492443" cy="369332"/>
          </a:xfrm>
          <a:prstGeom prst="rect">
            <a:avLst/>
          </a:prstGeom>
          <a:noFill/>
        </p:spPr>
        <p:txBody>
          <a:bodyPr wrap="none" rtlCol="0">
            <a:spAutoFit/>
          </a:bodyPr>
          <a:lstStyle/>
          <a:p>
            <a:r>
              <a:rPr lang="en-US" dirty="0" smtClean="0"/>
              <a:t>G1</a:t>
            </a:r>
            <a:endParaRPr lang="en-US" dirty="0"/>
          </a:p>
        </p:txBody>
      </p:sp>
      <p:sp>
        <p:nvSpPr>
          <p:cNvPr id="6" name="TextBox 5"/>
          <p:cNvSpPr txBox="1"/>
          <p:nvPr/>
        </p:nvSpPr>
        <p:spPr>
          <a:xfrm>
            <a:off x="7262320" y="1816146"/>
            <a:ext cx="351378" cy="369332"/>
          </a:xfrm>
          <a:prstGeom prst="rect">
            <a:avLst/>
          </a:prstGeom>
          <a:noFill/>
        </p:spPr>
        <p:txBody>
          <a:bodyPr wrap="none" rtlCol="0">
            <a:spAutoFit/>
          </a:bodyPr>
          <a:lstStyle/>
          <a:p>
            <a:r>
              <a:rPr lang="en-US" dirty="0"/>
              <a:t>H</a:t>
            </a:r>
          </a:p>
        </p:txBody>
      </p:sp>
      <p:sp>
        <p:nvSpPr>
          <p:cNvPr id="7" name="TextBox 6"/>
          <p:cNvSpPr txBox="1"/>
          <p:nvPr/>
        </p:nvSpPr>
        <p:spPr>
          <a:xfrm>
            <a:off x="6949414" y="1827029"/>
            <a:ext cx="312906" cy="369332"/>
          </a:xfrm>
          <a:prstGeom prst="rect">
            <a:avLst/>
          </a:prstGeom>
          <a:noFill/>
        </p:spPr>
        <p:txBody>
          <a:bodyPr wrap="none" rtlCol="0">
            <a:spAutoFit/>
          </a:bodyPr>
          <a:lstStyle/>
          <a:p>
            <a:r>
              <a:rPr lang="en-US" dirty="0"/>
              <a:t>L</a:t>
            </a:r>
          </a:p>
        </p:txBody>
      </p:sp>
      <p:sp>
        <p:nvSpPr>
          <p:cNvPr id="8" name="TextBox 7"/>
          <p:cNvSpPr txBox="1"/>
          <p:nvPr/>
        </p:nvSpPr>
        <p:spPr>
          <a:xfrm>
            <a:off x="7955243" y="3945515"/>
            <a:ext cx="857927" cy="338554"/>
          </a:xfrm>
          <a:prstGeom prst="rect">
            <a:avLst/>
          </a:prstGeom>
          <a:noFill/>
        </p:spPr>
        <p:txBody>
          <a:bodyPr wrap="none" rtlCol="0">
            <a:spAutoFit/>
          </a:bodyPr>
          <a:lstStyle/>
          <a:p>
            <a:r>
              <a:rPr lang="en-US" sz="1600" dirty="0" err="1" smtClean="0"/>
              <a:t>Iloprost</a:t>
            </a:r>
            <a:endParaRPr lang="en-US" sz="1600" dirty="0"/>
          </a:p>
        </p:txBody>
      </p:sp>
      <p:sp>
        <p:nvSpPr>
          <p:cNvPr id="9" name="Rectangle 8"/>
          <p:cNvSpPr/>
          <p:nvPr/>
        </p:nvSpPr>
        <p:spPr>
          <a:xfrm>
            <a:off x="4754878" y="2301254"/>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931927" y="2244617"/>
            <a:ext cx="492443" cy="369332"/>
          </a:xfrm>
          <a:prstGeom prst="rect">
            <a:avLst/>
          </a:prstGeom>
          <a:noFill/>
        </p:spPr>
        <p:txBody>
          <a:bodyPr wrap="none" rtlCol="0">
            <a:spAutoFit/>
          </a:bodyPr>
          <a:lstStyle/>
          <a:p>
            <a:r>
              <a:rPr lang="en-US" dirty="0" smtClean="0"/>
              <a:t>G2</a:t>
            </a:r>
            <a:endParaRPr lang="en-US" dirty="0"/>
          </a:p>
        </p:txBody>
      </p:sp>
      <p:sp>
        <p:nvSpPr>
          <p:cNvPr id="11" name="TextBox 10"/>
          <p:cNvSpPr txBox="1"/>
          <p:nvPr/>
        </p:nvSpPr>
        <p:spPr>
          <a:xfrm>
            <a:off x="6962459" y="2206239"/>
            <a:ext cx="351378" cy="369332"/>
          </a:xfrm>
          <a:prstGeom prst="rect">
            <a:avLst/>
          </a:prstGeom>
          <a:noFill/>
        </p:spPr>
        <p:txBody>
          <a:bodyPr wrap="none" rtlCol="0">
            <a:spAutoFit/>
          </a:bodyPr>
          <a:lstStyle/>
          <a:p>
            <a:r>
              <a:rPr lang="en-US" dirty="0"/>
              <a:t>H</a:t>
            </a:r>
          </a:p>
        </p:txBody>
      </p:sp>
      <p:sp>
        <p:nvSpPr>
          <p:cNvPr id="13" name="Rectangle 12"/>
          <p:cNvSpPr/>
          <p:nvPr/>
        </p:nvSpPr>
        <p:spPr>
          <a:xfrm>
            <a:off x="4782278" y="3041479"/>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931927" y="3006607"/>
            <a:ext cx="646331" cy="369332"/>
          </a:xfrm>
          <a:prstGeom prst="rect">
            <a:avLst/>
          </a:prstGeom>
          <a:noFill/>
        </p:spPr>
        <p:txBody>
          <a:bodyPr wrap="none" rtlCol="0">
            <a:spAutoFit/>
          </a:bodyPr>
          <a:lstStyle/>
          <a:p>
            <a:r>
              <a:rPr lang="en-US" dirty="0" smtClean="0"/>
              <a:t>G1K</a:t>
            </a:r>
            <a:endParaRPr lang="en-US" dirty="0"/>
          </a:p>
        </p:txBody>
      </p:sp>
      <p:sp>
        <p:nvSpPr>
          <p:cNvPr id="16" name="TextBox 15"/>
          <p:cNvSpPr txBox="1"/>
          <p:nvPr/>
        </p:nvSpPr>
        <p:spPr>
          <a:xfrm>
            <a:off x="6995116" y="3015736"/>
            <a:ext cx="312906" cy="369332"/>
          </a:xfrm>
          <a:prstGeom prst="rect">
            <a:avLst/>
          </a:prstGeom>
          <a:noFill/>
        </p:spPr>
        <p:txBody>
          <a:bodyPr wrap="none" rtlCol="0">
            <a:spAutoFit/>
          </a:bodyPr>
          <a:lstStyle/>
          <a:p>
            <a:r>
              <a:rPr lang="en-US" dirty="0"/>
              <a:t>L</a:t>
            </a:r>
          </a:p>
        </p:txBody>
      </p:sp>
      <p:sp>
        <p:nvSpPr>
          <p:cNvPr id="17" name="Rectangle 16"/>
          <p:cNvSpPr/>
          <p:nvPr/>
        </p:nvSpPr>
        <p:spPr>
          <a:xfrm>
            <a:off x="4736577" y="3966696"/>
            <a:ext cx="2011658" cy="27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3977628" y="3920997"/>
            <a:ext cx="646331" cy="369332"/>
          </a:xfrm>
          <a:prstGeom prst="rect">
            <a:avLst/>
          </a:prstGeom>
          <a:noFill/>
        </p:spPr>
        <p:txBody>
          <a:bodyPr wrap="none" rtlCol="0">
            <a:spAutoFit/>
          </a:bodyPr>
          <a:lstStyle/>
          <a:p>
            <a:r>
              <a:rPr lang="en-US" dirty="0" smtClean="0"/>
              <a:t>G2K</a:t>
            </a:r>
            <a:endParaRPr lang="en-US" dirty="0"/>
          </a:p>
        </p:txBody>
      </p:sp>
      <p:pic>
        <p:nvPicPr>
          <p:cNvPr id="2050" name="Picture 2" descr="http://www.clker.com/cliparts/2/7/1/0/11949849491786662466cloud_jon_phillips_01.svg.m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1048" y="4226345"/>
            <a:ext cx="2383322" cy="204171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365806" y="4979887"/>
            <a:ext cx="1385957" cy="369332"/>
          </a:xfrm>
          <a:prstGeom prst="rect">
            <a:avLst/>
          </a:prstGeom>
          <a:noFill/>
        </p:spPr>
        <p:txBody>
          <a:bodyPr wrap="none" rtlCol="0">
            <a:spAutoFit/>
          </a:bodyPr>
          <a:lstStyle/>
          <a:p>
            <a:r>
              <a:rPr lang="en-US" dirty="0" smtClean="0"/>
              <a:t>SNP 30, B?</a:t>
            </a:r>
            <a:endParaRPr lang="en-US" dirty="0"/>
          </a:p>
        </p:txBody>
      </p:sp>
      <p:cxnSp>
        <p:nvCxnSpPr>
          <p:cNvPr id="27" name="Straight Arrow Connector 26"/>
          <p:cNvCxnSpPr/>
          <p:nvPr/>
        </p:nvCxnSpPr>
        <p:spPr>
          <a:xfrm flipV="1">
            <a:off x="1417394" y="5248578"/>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029195" y="352043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36280"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583658" y="349910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029195" y="2810265"/>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736280"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583658" y="2788927"/>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20634" y="4434829"/>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827719"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675097" y="4413491"/>
            <a:ext cx="91439" cy="914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5919158" y="3912958"/>
            <a:ext cx="300082" cy="369332"/>
          </a:xfrm>
          <a:prstGeom prst="rect">
            <a:avLst/>
          </a:prstGeom>
          <a:noFill/>
        </p:spPr>
        <p:txBody>
          <a:bodyPr wrap="none" rtlCol="0">
            <a:spAutoFit/>
          </a:bodyPr>
          <a:lstStyle/>
          <a:p>
            <a:r>
              <a:rPr lang="en-US" dirty="0" smtClean="0"/>
              <a:t>x</a:t>
            </a:r>
            <a:endParaRPr lang="en-US" dirty="0"/>
          </a:p>
        </p:txBody>
      </p:sp>
      <p:cxnSp>
        <p:nvCxnSpPr>
          <p:cNvPr id="43" name="Straight Arrow Connector 42"/>
          <p:cNvCxnSpPr/>
          <p:nvPr/>
        </p:nvCxnSpPr>
        <p:spPr>
          <a:xfrm rot="10800000" flipV="1">
            <a:off x="1569793" y="5614509"/>
            <a:ext cx="623653" cy="292622"/>
          </a:xfrm>
          <a:prstGeom prst="straightConnector1">
            <a:avLst/>
          </a:prstGeom>
          <a:ln w="28575">
            <a:solidFill>
              <a:schemeClr val="tx2">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
        <p:nvSpPr>
          <p:cNvPr id="2048" name="TextBox 2047"/>
          <p:cNvSpPr txBox="1"/>
          <p:nvPr/>
        </p:nvSpPr>
        <p:spPr>
          <a:xfrm>
            <a:off x="5120634" y="1446814"/>
            <a:ext cx="1184940" cy="369332"/>
          </a:xfrm>
          <a:prstGeom prst="rect">
            <a:avLst/>
          </a:prstGeom>
          <a:noFill/>
        </p:spPr>
        <p:txBody>
          <a:bodyPr wrap="none" rtlCol="0">
            <a:spAutoFit/>
          </a:bodyPr>
          <a:lstStyle/>
          <a:p>
            <a:r>
              <a:rPr lang="en-US" dirty="0" smtClean="0"/>
              <a:t>Genomes</a:t>
            </a:r>
            <a:endParaRPr lang="en-US" dirty="0"/>
          </a:p>
        </p:txBody>
      </p:sp>
      <p:sp>
        <p:nvSpPr>
          <p:cNvPr id="47" name="TextBox 46"/>
          <p:cNvSpPr txBox="1"/>
          <p:nvPr/>
        </p:nvSpPr>
        <p:spPr>
          <a:xfrm>
            <a:off x="7650235" y="1499862"/>
            <a:ext cx="1343060" cy="369332"/>
          </a:xfrm>
          <a:prstGeom prst="rect">
            <a:avLst/>
          </a:prstGeom>
          <a:noFill/>
        </p:spPr>
        <p:txBody>
          <a:bodyPr wrap="none" rtlCol="0">
            <a:spAutoFit/>
          </a:bodyPr>
          <a:lstStyle/>
          <a:p>
            <a:r>
              <a:rPr lang="en-US" dirty="0" smtClean="0"/>
              <a:t>Treatments</a:t>
            </a:r>
            <a:endParaRPr lang="en-US" dirty="0"/>
          </a:p>
        </p:txBody>
      </p:sp>
      <p:sp>
        <p:nvSpPr>
          <p:cNvPr id="39" name="TextBox 38"/>
          <p:cNvSpPr txBox="1"/>
          <p:nvPr/>
        </p:nvSpPr>
        <p:spPr>
          <a:xfrm>
            <a:off x="4823550" y="5760820"/>
            <a:ext cx="3418237" cy="369332"/>
          </a:xfrm>
          <a:prstGeom prst="rect">
            <a:avLst/>
          </a:prstGeom>
          <a:solidFill>
            <a:srgbClr val="00B0F0"/>
          </a:solidFill>
        </p:spPr>
        <p:txBody>
          <a:bodyPr wrap="square" rtlCol="0">
            <a:spAutoFit/>
          </a:bodyPr>
          <a:lstStyle/>
          <a:p>
            <a:r>
              <a:rPr lang="en-US" dirty="0" smtClean="0">
                <a:sym typeface="Wingdings" pitchFamily="2" charset="2"/>
              </a:rPr>
              <a:t>Variation, Disease Treatment</a:t>
            </a:r>
            <a:endParaRPr lang="en-US" dirty="0"/>
          </a:p>
        </p:txBody>
      </p:sp>
      <p:pic>
        <p:nvPicPr>
          <p:cNvPr id="3074" name="Picture 2" descr="http://images.paraorkut.com/img/clipart/images/d/doctor-79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84" y="5457959"/>
            <a:ext cx="885825" cy="1071563"/>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p:cNvSpPr txBox="1"/>
          <p:nvPr/>
        </p:nvSpPr>
        <p:spPr>
          <a:xfrm>
            <a:off x="7021260" y="3919188"/>
            <a:ext cx="338554" cy="369332"/>
          </a:xfrm>
          <a:prstGeom prst="rect">
            <a:avLst/>
          </a:prstGeom>
          <a:noFill/>
        </p:spPr>
        <p:txBody>
          <a:bodyPr wrap="none" rtlCol="0">
            <a:spAutoFit/>
          </a:bodyPr>
          <a:lstStyle/>
          <a:p>
            <a:r>
              <a:rPr lang="en-US" dirty="0" smtClean="0"/>
              <a:t>B</a:t>
            </a:r>
            <a:endParaRPr lang="en-US" dirty="0"/>
          </a:p>
        </p:txBody>
      </p:sp>
      <p:sp>
        <p:nvSpPr>
          <p:cNvPr id="46" name="TextBox 45"/>
          <p:cNvSpPr txBox="1"/>
          <p:nvPr/>
        </p:nvSpPr>
        <p:spPr>
          <a:xfrm>
            <a:off x="1300256" y="5960875"/>
            <a:ext cx="857927" cy="338554"/>
          </a:xfrm>
          <a:prstGeom prst="rect">
            <a:avLst/>
          </a:prstGeom>
          <a:noFill/>
        </p:spPr>
        <p:txBody>
          <a:bodyPr wrap="none" rtlCol="0">
            <a:spAutoFit/>
          </a:bodyPr>
          <a:lstStyle/>
          <a:p>
            <a:r>
              <a:rPr lang="en-US" sz="1600" dirty="0" err="1" smtClean="0"/>
              <a:t>Iloprost</a:t>
            </a:r>
            <a:endParaRPr lang="en-US" sz="1600" dirty="0"/>
          </a:p>
        </p:txBody>
      </p:sp>
      <p:sp>
        <p:nvSpPr>
          <p:cNvPr id="12" name="Rectangle 11"/>
          <p:cNvSpPr/>
          <p:nvPr/>
        </p:nvSpPr>
        <p:spPr>
          <a:xfrm>
            <a:off x="7955243" y="3945515"/>
            <a:ext cx="857927" cy="344814"/>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5279761" y="6170382"/>
            <a:ext cx="2505814" cy="369332"/>
          </a:xfrm>
          <a:prstGeom prst="rect">
            <a:avLst/>
          </a:prstGeom>
          <a:noFill/>
          <a:ln>
            <a:solidFill>
              <a:srgbClr val="00B0F0"/>
            </a:solidFill>
          </a:ln>
        </p:spPr>
        <p:txBody>
          <a:bodyPr wrap="none" rtlCol="0">
            <a:spAutoFit/>
          </a:bodyPr>
          <a:lstStyle/>
          <a:p>
            <a:r>
              <a:rPr lang="en-US" dirty="0" smtClean="0"/>
              <a:t>Personalized Medicine</a:t>
            </a:r>
            <a:endParaRPr lang="en-US" dirty="0"/>
          </a:p>
        </p:txBody>
      </p:sp>
    </p:spTree>
    <p:extLst>
      <p:ext uri="{BB962C8B-B14F-4D97-AF65-F5344CB8AC3E}">
        <p14:creationId xmlns:p14="http://schemas.microsoft.com/office/powerpoint/2010/main" val="173590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anim calcmode="lin" valueType="num">
                                      <p:cBhvr additive="base">
                                        <p:cTn id="11" dur="500" fill="hold"/>
                                        <p:tgtEl>
                                          <p:spTgt spid="27"/>
                                        </p:tgtEl>
                                        <p:attrNameLst>
                                          <p:attrName>ppt_x</p:attrName>
                                        </p:attrNameLst>
                                      </p:cBhvr>
                                      <p:tavLst>
                                        <p:tav tm="0">
                                          <p:val>
                                            <p:strVal val="#ppt_x"/>
                                          </p:val>
                                        </p:tav>
                                        <p:tav tm="100000">
                                          <p:val>
                                            <p:strVal val="#ppt_x"/>
                                          </p:val>
                                        </p:tav>
                                      </p:tavLst>
                                    </p:anim>
                                    <p:anim calcmode="lin" valueType="num">
                                      <p:cBhvr additive="base">
                                        <p:cTn id="1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3"/>
                                        </p:tgtEl>
                                        <p:attrNameLst>
                                          <p:attrName>style.visibility</p:attrName>
                                        </p:attrNameLst>
                                      </p:cBhvr>
                                      <p:to>
                                        <p:strVal val="visible"/>
                                      </p:to>
                                    </p:set>
                                    <p:anim calcmode="lin" valueType="num">
                                      <p:cBhvr additive="base">
                                        <p:cTn id="23" dur="500" fill="hold"/>
                                        <p:tgtEl>
                                          <p:spTgt spid="43"/>
                                        </p:tgtEl>
                                        <p:attrNameLst>
                                          <p:attrName>ppt_x</p:attrName>
                                        </p:attrNameLst>
                                      </p:cBhvr>
                                      <p:tavLst>
                                        <p:tav tm="0">
                                          <p:val>
                                            <p:strVal val="#ppt_x"/>
                                          </p:val>
                                        </p:tav>
                                        <p:tav tm="100000">
                                          <p:val>
                                            <p:strVal val="#ppt_x"/>
                                          </p:val>
                                        </p:tav>
                                      </p:tavLst>
                                    </p:anim>
                                    <p:anim calcmode="lin" valueType="num">
                                      <p:cBhvr additive="base">
                                        <p:cTn id="24" dur="500" fill="hold"/>
                                        <p:tgtEl>
                                          <p:spTgt spid="4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anim calcmode="lin" valueType="num">
                                      <p:cBhvr additive="base">
                                        <p:cTn id="27" dur="500" fill="hold"/>
                                        <p:tgtEl>
                                          <p:spTgt spid="46"/>
                                        </p:tgtEl>
                                        <p:attrNameLst>
                                          <p:attrName>ppt_x</p:attrName>
                                        </p:attrNameLst>
                                      </p:cBhvr>
                                      <p:tavLst>
                                        <p:tav tm="0">
                                          <p:val>
                                            <p:strVal val="#ppt_x"/>
                                          </p:val>
                                        </p:tav>
                                        <p:tav tm="100000">
                                          <p:val>
                                            <p:strVal val="#ppt_x"/>
                                          </p:val>
                                        </p:tav>
                                      </p:tavLst>
                                    </p:anim>
                                    <p:anim calcmode="lin" valueType="num">
                                      <p:cBhvr additive="base">
                                        <p:cTn id="28"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anim calcmode="lin" valueType="num">
                                      <p:cBhvr additive="base">
                                        <p:cTn id="33" dur="500" fill="hold"/>
                                        <p:tgtEl>
                                          <p:spTgt spid="39"/>
                                        </p:tgtEl>
                                        <p:attrNameLst>
                                          <p:attrName>ppt_x</p:attrName>
                                        </p:attrNameLst>
                                      </p:cBhvr>
                                      <p:tavLst>
                                        <p:tav tm="0">
                                          <p:val>
                                            <p:strVal val="#ppt_x"/>
                                          </p:val>
                                        </p:tav>
                                        <p:tav tm="100000">
                                          <p:val>
                                            <p:strVal val="#ppt_x"/>
                                          </p:val>
                                        </p:tav>
                                      </p:tavLst>
                                    </p:anim>
                                    <p:anim calcmode="lin" valueType="num">
                                      <p:cBhvr additive="base">
                                        <p:cTn id="3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8"/>
                                        </p:tgtEl>
                                        <p:attrNameLst>
                                          <p:attrName>style.visibility</p:attrName>
                                        </p:attrNameLst>
                                      </p:cBhvr>
                                      <p:to>
                                        <p:strVal val="visible"/>
                                      </p:to>
                                    </p:set>
                                    <p:anim calcmode="lin" valueType="num">
                                      <p:cBhvr additive="base">
                                        <p:cTn id="39" dur="500" fill="hold"/>
                                        <p:tgtEl>
                                          <p:spTgt spid="48"/>
                                        </p:tgtEl>
                                        <p:attrNameLst>
                                          <p:attrName>ppt_x</p:attrName>
                                        </p:attrNameLst>
                                      </p:cBhvr>
                                      <p:tavLst>
                                        <p:tav tm="0">
                                          <p:val>
                                            <p:strVal val="#ppt_x"/>
                                          </p:val>
                                        </p:tav>
                                        <p:tav tm="100000">
                                          <p:val>
                                            <p:strVal val="#ppt_x"/>
                                          </p:val>
                                        </p:tav>
                                      </p:tavLst>
                                    </p:anim>
                                    <p:anim calcmode="lin" valueType="num">
                                      <p:cBhvr additive="base">
                                        <p:cTn id="40"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9" grpId="0" animBg="1"/>
      <p:bldP spid="46" grpId="0"/>
      <p:bldP spid="12" grpId="0" animBg="1"/>
      <p:bldP spid="4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45" y="320074"/>
            <a:ext cx="8229600" cy="1143000"/>
          </a:xfrm>
        </p:spPr>
        <p:txBody>
          <a:bodyPr/>
          <a:lstStyle/>
          <a:p>
            <a:r>
              <a:rPr lang="en-US" sz="3600" dirty="0" smtClean="0">
                <a:solidFill>
                  <a:schemeClr val="accent4"/>
                </a:solidFill>
              </a:rPr>
              <a:t>Biology tomorrow: Interactive analysis?</a:t>
            </a:r>
            <a:endParaRPr lang="en-US" sz="3600" dirty="0"/>
          </a:p>
        </p:txBody>
      </p:sp>
      <p:sp>
        <p:nvSpPr>
          <p:cNvPr id="3" name="Content Placeholder 2"/>
          <p:cNvSpPr>
            <a:spLocks noGrp="1"/>
          </p:cNvSpPr>
          <p:nvPr>
            <p:ph idx="1"/>
          </p:nvPr>
        </p:nvSpPr>
        <p:spPr>
          <a:xfrm>
            <a:off x="411503" y="1600200"/>
            <a:ext cx="8503872" cy="4449667"/>
          </a:xfrm>
        </p:spPr>
        <p:txBody>
          <a:bodyPr/>
          <a:lstStyle/>
          <a:p>
            <a:r>
              <a:rPr lang="en-US" sz="2800" dirty="0" smtClean="0">
                <a:solidFill>
                  <a:srgbClr val="0070C0"/>
                </a:solidFill>
              </a:rPr>
              <a:t>Assemble</a:t>
            </a:r>
            <a:r>
              <a:rPr lang="en-US" sz="2800" dirty="0" smtClean="0"/>
              <a:t>: patients, </a:t>
            </a:r>
            <a:r>
              <a:rPr lang="en-US" sz="2800" dirty="0" err="1" smtClean="0"/>
              <a:t>normals</a:t>
            </a:r>
            <a:r>
              <a:rPr lang="en-US" sz="2800" dirty="0" smtClean="0"/>
              <a:t> </a:t>
            </a:r>
            <a:r>
              <a:rPr lang="en-US" sz="2800" dirty="0" smtClean="0">
                <a:solidFill>
                  <a:srgbClr val="009900"/>
                </a:solidFill>
              </a:rPr>
              <a:t>(Select: </a:t>
            </a:r>
            <a:r>
              <a:rPr lang="en-US" sz="2800" dirty="0" err="1" smtClean="0">
                <a:solidFill>
                  <a:srgbClr val="009900"/>
                </a:solidFill>
              </a:rPr>
              <a:t>msec</a:t>
            </a:r>
            <a:r>
              <a:rPr lang="en-US" sz="2800" dirty="0" smtClean="0">
                <a:solidFill>
                  <a:srgbClr val="009900"/>
                </a:solidFill>
              </a:rPr>
              <a:t>)</a:t>
            </a:r>
          </a:p>
          <a:p>
            <a:r>
              <a:rPr lang="en-US" sz="2800" dirty="0" smtClean="0">
                <a:solidFill>
                  <a:srgbClr val="0070C0"/>
                </a:solidFill>
              </a:rPr>
              <a:t>Sequence: </a:t>
            </a:r>
            <a:r>
              <a:rPr lang="en-US" sz="2800" dirty="0" smtClean="0"/>
              <a:t>align, store </a:t>
            </a:r>
            <a:r>
              <a:rPr lang="en-US" sz="2800" dirty="0" smtClean="0">
                <a:solidFill>
                  <a:srgbClr val="009900"/>
                </a:solidFill>
              </a:rPr>
              <a:t>(</a:t>
            </a:r>
            <a:r>
              <a:rPr lang="en-US" sz="2800" dirty="0" err="1" smtClean="0">
                <a:solidFill>
                  <a:srgbClr val="009900"/>
                </a:solidFill>
              </a:rPr>
              <a:t>precomputed</a:t>
            </a:r>
            <a:r>
              <a:rPr lang="en-US" sz="2800" dirty="0" smtClean="0">
                <a:solidFill>
                  <a:srgbClr val="009900"/>
                </a:solidFill>
              </a:rPr>
              <a:t>) </a:t>
            </a:r>
          </a:p>
          <a:p>
            <a:r>
              <a:rPr lang="en-US" sz="2800" dirty="0" smtClean="0">
                <a:solidFill>
                  <a:srgbClr val="0070C0"/>
                </a:solidFill>
              </a:rPr>
              <a:t>Analyze</a:t>
            </a:r>
            <a:r>
              <a:rPr lang="en-US" sz="2800" dirty="0" smtClean="0"/>
              <a:t>: </a:t>
            </a:r>
            <a:r>
              <a:rPr lang="en-US" sz="2800" dirty="0"/>
              <a:t> </a:t>
            </a:r>
            <a:r>
              <a:rPr lang="en-US" sz="2800" dirty="0" smtClean="0"/>
              <a:t>Generate hypotheses on genetic disease correlation. Iterate  </a:t>
            </a:r>
            <a:r>
              <a:rPr lang="en-US" sz="2800" dirty="0" smtClean="0">
                <a:solidFill>
                  <a:srgbClr val="009900"/>
                </a:solidFill>
              </a:rPr>
              <a:t>(queries: </a:t>
            </a:r>
            <a:r>
              <a:rPr lang="en-US" sz="2800" dirty="0" err="1" smtClean="0">
                <a:solidFill>
                  <a:srgbClr val="009900"/>
                </a:solidFill>
              </a:rPr>
              <a:t>msec</a:t>
            </a:r>
            <a:r>
              <a:rPr lang="en-US" sz="2800" dirty="0" smtClean="0">
                <a:solidFill>
                  <a:srgbClr val="009900"/>
                </a:solidFill>
              </a:rPr>
              <a:t>)</a:t>
            </a:r>
          </a:p>
          <a:p>
            <a:r>
              <a:rPr lang="en-US" sz="2800" dirty="0" smtClean="0">
                <a:solidFill>
                  <a:srgbClr val="0070C0"/>
                </a:solidFill>
              </a:rPr>
              <a:t>Share: </a:t>
            </a:r>
            <a:r>
              <a:rPr lang="en-US" sz="2800" dirty="0" smtClean="0"/>
              <a:t>Common? </a:t>
            </a:r>
            <a:r>
              <a:rPr lang="en-US" sz="2800" dirty="0" smtClean="0">
                <a:solidFill>
                  <a:srgbClr val="009900"/>
                </a:solidFill>
              </a:rPr>
              <a:t>(share answers, queries: </a:t>
            </a:r>
            <a:r>
              <a:rPr lang="en-US" sz="2800" dirty="0" err="1" smtClean="0">
                <a:solidFill>
                  <a:srgbClr val="009900"/>
                </a:solidFill>
              </a:rPr>
              <a:t>msec</a:t>
            </a:r>
            <a:r>
              <a:rPr lang="en-US" sz="2800" dirty="0" smtClean="0">
                <a:solidFill>
                  <a:srgbClr val="009900"/>
                </a:solidFill>
              </a:rPr>
              <a:t>)</a:t>
            </a:r>
            <a:r>
              <a:rPr lang="en-US" sz="2800" dirty="0" smtClean="0"/>
              <a:t> </a:t>
            </a:r>
            <a:endParaRPr lang="en-US" sz="2800" dirty="0"/>
          </a:p>
        </p:txBody>
      </p:sp>
      <p:pic>
        <p:nvPicPr>
          <p:cNvPr id="1026" name="Picture 2" descr="http://www.technologyreview.com/files/17635/saliva_collection_x22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9190" y="4138767"/>
            <a:ext cx="1371585" cy="20573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shmula.com/wp-content/uploads/2011/10/fedex-truck.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3439" y="4215346"/>
            <a:ext cx="2689865" cy="20173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400780" y="6049867"/>
            <a:ext cx="1253493" cy="3657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103147" y="6415623"/>
            <a:ext cx="5455340" cy="369332"/>
          </a:xfrm>
          <a:prstGeom prst="rect">
            <a:avLst/>
          </a:prstGeom>
          <a:noFill/>
          <a:ln>
            <a:solidFill>
              <a:srgbClr val="009900"/>
            </a:solidFill>
          </a:ln>
        </p:spPr>
        <p:txBody>
          <a:bodyPr wrap="none" rtlCol="0">
            <a:spAutoFit/>
          </a:bodyPr>
          <a:lstStyle/>
          <a:p>
            <a:r>
              <a:rPr lang="en-US" dirty="0" smtClean="0"/>
              <a:t>Still present but done </a:t>
            </a:r>
            <a:r>
              <a:rPr lang="en-US" i="1" dirty="0" smtClean="0"/>
              <a:t>before</a:t>
            </a:r>
            <a:r>
              <a:rPr lang="en-US" dirty="0" smtClean="0"/>
              <a:t> insertion into database</a:t>
            </a:r>
            <a:endParaRPr lang="en-US" dirty="0"/>
          </a:p>
        </p:txBody>
      </p:sp>
      <p:cxnSp>
        <p:nvCxnSpPr>
          <p:cNvPr id="9" name="Straight Arrow Connector 8"/>
          <p:cNvCxnSpPr/>
          <p:nvPr/>
        </p:nvCxnSpPr>
        <p:spPr>
          <a:xfrm>
            <a:off x="3044982" y="6196144"/>
            <a:ext cx="0" cy="305181"/>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999990" y="6128674"/>
            <a:ext cx="0" cy="305181"/>
          </a:xfrm>
          <a:prstGeom prst="straightConnector1">
            <a:avLst/>
          </a:prstGeom>
          <a:ln>
            <a:solidFill>
              <a:schemeClr val="accent4"/>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4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maximumpc.com/files/u69/IBM_Punch_Car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5963" y="829051"/>
            <a:ext cx="1581130" cy="10972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us.123rf.com/400wm/400/400/warrengoldswain/warrengoldswain1107/warrengoldswain110700091/9967957-backview-of-an-anonymous-caucasian-male-at-a-workstation-typing-and-using-a-mous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780" y="829051"/>
            <a:ext cx="1783061" cy="134639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oftware.intel.com/sites/products/documentation/doclib/stdxe/2013/inspectorxe/lin/start/dynamic_memory/Fortran/GUID-8C16CC52-7CA3-431D-88CD-B2DD81AA782C-low.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2146" y="2301294"/>
            <a:ext cx="3117192" cy="214269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i.techrepublic.com.com/blogs/0709003.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2928" y="2438450"/>
            <a:ext cx="3276375" cy="173734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www.willard.lib.mi.us/historical/bcphotos/individuals/images/h46_4528.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98431" y="4562802"/>
            <a:ext cx="1611710" cy="200085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www.google.com/help/hc/images/search_465d_en.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37181" y="4734979"/>
            <a:ext cx="2947122" cy="171142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txBox="1">
            <a:spLocks/>
          </p:cNvSpPr>
          <p:nvPr/>
        </p:nvSpPr>
        <p:spPr>
          <a:xfrm>
            <a:off x="457200" y="91760"/>
            <a:ext cx="7874310" cy="685509"/>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3200" dirty="0" smtClean="0">
                <a:solidFill>
                  <a:srgbClr val="0070C0"/>
                </a:solidFill>
              </a:rPr>
              <a:t>Interactivity can be transformative</a:t>
            </a:r>
            <a:endParaRPr lang="en-US" sz="3200" dirty="0">
              <a:solidFill>
                <a:srgbClr val="0070C0"/>
              </a:solidFill>
            </a:endParaRPr>
          </a:p>
        </p:txBody>
      </p:sp>
      <p:sp>
        <p:nvSpPr>
          <p:cNvPr id="12" name="TextBox 11"/>
          <p:cNvSpPr txBox="1"/>
          <p:nvPr/>
        </p:nvSpPr>
        <p:spPr>
          <a:xfrm>
            <a:off x="4855451" y="1193019"/>
            <a:ext cx="1445652" cy="369332"/>
          </a:xfrm>
          <a:prstGeom prst="rect">
            <a:avLst/>
          </a:prstGeom>
          <a:noFill/>
        </p:spPr>
        <p:txBody>
          <a:bodyPr wrap="none" rtlCol="0">
            <a:spAutoFit/>
          </a:bodyPr>
          <a:lstStyle/>
          <a:p>
            <a:r>
              <a:rPr lang="en-US" dirty="0" smtClean="0">
                <a:solidFill>
                  <a:srgbClr val="009900"/>
                </a:solidFill>
              </a:rPr>
              <a:t>Timesharing</a:t>
            </a:r>
            <a:endParaRPr lang="en-US" dirty="0">
              <a:solidFill>
                <a:srgbClr val="009900"/>
              </a:solidFill>
            </a:endParaRPr>
          </a:p>
        </p:txBody>
      </p:sp>
      <p:sp>
        <p:nvSpPr>
          <p:cNvPr id="15" name="TextBox 14"/>
          <p:cNvSpPr txBox="1"/>
          <p:nvPr/>
        </p:nvSpPr>
        <p:spPr>
          <a:xfrm>
            <a:off x="2363255" y="1193019"/>
            <a:ext cx="774571" cy="369332"/>
          </a:xfrm>
          <a:prstGeom prst="rect">
            <a:avLst/>
          </a:prstGeom>
          <a:noFill/>
        </p:spPr>
        <p:txBody>
          <a:bodyPr wrap="none" rtlCol="0">
            <a:spAutoFit/>
          </a:bodyPr>
          <a:lstStyle/>
          <a:p>
            <a:r>
              <a:rPr lang="en-US" dirty="0" smtClean="0">
                <a:solidFill>
                  <a:srgbClr val="FF0000"/>
                </a:solidFill>
              </a:rPr>
              <a:t>Batch</a:t>
            </a:r>
            <a:endParaRPr lang="en-US" dirty="0">
              <a:solidFill>
                <a:srgbClr val="FF0000"/>
              </a:solidFill>
            </a:endParaRPr>
          </a:p>
        </p:txBody>
      </p:sp>
      <p:sp>
        <p:nvSpPr>
          <p:cNvPr id="16" name="TextBox 15"/>
          <p:cNvSpPr txBox="1"/>
          <p:nvPr/>
        </p:nvSpPr>
        <p:spPr>
          <a:xfrm>
            <a:off x="3993094" y="3003307"/>
            <a:ext cx="1300356" cy="369332"/>
          </a:xfrm>
          <a:prstGeom prst="rect">
            <a:avLst/>
          </a:prstGeom>
          <a:noFill/>
        </p:spPr>
        <p:txBody>
          <a:bodyPr wrap="none" rtlCol="0">
            <a:spAutoFit/>
          </a:bodyPr>
          <a:lstStyle/>
          <a:p>
            <a:r>
              <a:rPr lang="en-US" dirty="0" smtClean="0">
                <a:solidFill>
                  <a:srgbClr val="FF0000"/>
                </a:solidFill>
              </a:rPr>
              <a:t>Debu</a:t>
            </a:r>
            <a:r>
              <a:rPr lang="en-US" dirty="0" smtClean="0">
                <a:solidFill>
                  <a:srgbClr val="00B050"/>
                </a:solidFill>
              </a:rPr>
              <a:t>gging</a:t>
            </a:r>
            <a:endParaRPr lang="en-US" dirty="0">
              <a:solidFill>
                <a:srgbClr val="00B050"/>
              </a:solidFill>
            </a:endParaRPr>
          </a:p>
        </p:txBody>
      </p:sp>
      <p:sp>
        <p:nvSpPr>
          <p:cNvPr id="18" name="TextBox 17"/>
          <p:cNvSpPr txBox="1"/>
          <p:nvPr/>
        </p:nvSpPr>
        <p:spPr>
          <a:xfrm>
            <a:off x="3657610" y="5185781"/>
            <a:ext cx="915635" cy="369332"/>
          </a:xfrm>
          <a:prstGeom prst="rect">
            <a:avLst/>
          </a:prstGeom>
          <a:noFill/>
        </p:spPr>
        <p:txBody>
          <a:bodyPr wrap="none" rtlCol="0">
            <a:spAutoFit/>
          </a:bodyPr>
          <a:lstStyle/>
          <a:p>
            <a:r>
              <a:rPr lang="en-US" dirty="0" smtClean="0">
                <a:solidFill>
                  <a:srgbClr val="FF0000"/>
                </a:solidFill>
              </a:rPr>
              <a:t>Sea</a:t>
            </a:r>
            <a:r>
              <a:rPr lang="en-US" dirty="0" smtClean="0">
                <a:solidFill>
                  <a:srgbClr val="00B050"/>
                </a:solidFill>
              </a:rPr>
              <a:t>rch</a:t>
            </a:r>
            <a:endParaRPr lang="en-US" dirty="0">
              <a:solidFill>
                <a:srgbClr val="00B050"/>
              </a:solidFill>
            </a:endParaRPr>
          </a:p>
        </p:txBody>
      </p:sp>
      <p:cxnSp>
        <p:nvCxnSpPr>
          <p:cNvPr id="19" name="Straight Arrow Connector 18"/>
          <p:cNvCxnSpPr/>
          <p:nvPr/>
        </p:nvCxnSpPr>
        <p:spPr>
          <a:xfrm>
            <a:off x="3429634" y="5702913"/>
            <a:ext cx="1371585" cy="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993094" y="3520439"/>
            <a:ext cx="1371585" cy="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362372" y="1377685"/>
            <a:ext cx="1371585" cy="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6104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p:txBody>
          <a:bodyPr/>
          <a:lstStyle/>
          <a:p>
            <a:pPr eaLnBrk="1" hangingPunct="1"/>
            <a:endParaRPr lang="en-US" smtClean="0"/>
          </a:p>
        </p:txBody>
      </p:sp>
      <p:pic>
        <p:nvPicPr>
          <p:cNvPr id="6148" name="Picture 4"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4" y="868708"/>
            <a:ext cx="8245475" cy="614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9" name="Rectangle 5"/>
          <p:cNvSpPr>
            <a:spLocks noChangeArrowheads="1"/>
          </p:cNvSpPr>
          <p:nvPr/>
        </p:nvSpPr>
        <p:spPr bwMode="auto">
          <a:xfrm>
            <a:off x="408406" y="5166341"/>
            <a:ext cx="8412163" cy="14620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dirty="0"/>
              <a:t> PGP </a:t>
            </a:r>
            <a:r>
              <a:rPr lang="en-US" sz="2000" dirty="0" smtClean="0"/>
              <a:t>10 -&gt; FIRST </a:t>
            </a:r>
            <a:r>
              <a:rPr lang="en-US" sz="2000" dirty="0"/>
              <a:t>10 VOLUNTEERS </a:t>
            </a:r>
            <a:r>
              <a:rPr lang="en-US" sz="2000" dirty="0" smtClean="0"/>
              <a:t>. </a:t>
            </a:r>
            <a:r>
              <a:rPr lang="en-US" sz="2000" dirty="0"/>
              <a:t>. </a:t>
            </a:r>
            <a:r>
              <a:rPr lang="en-US" sz="2000" dirty="0" smtClean="0"/>
              <a:t>. NOW 2000 STRONG </a:t>
            </a:r>
          </a:p>
          <a:p>
            <a:pPr algn="ctr"/>
            <a:r>
              <a:rPr lang="en-US" sz="2000" dirty="0" smtClean="0"/>
              <a:t>GENOMES + MEDICAL RECORDS, NO PRIVACY, </a:t>
            </a:r>
            <a:r>
              <a:rPr lang="en-US" sz="2000" dirty="0" smtClean="0">
                <a:solidFill>
                  <a:srgbClr val="FF0000"/>
                </a:solidFill>
              </a:rPr>
              <a:t>CRUDE QUERYING</a:t>
            </a:r>
            <a:endParaRPr lang="en-US" sz="2000" dirty="0">
              <a:solidFill>
                <a:srgbClr val="FF0000"/>
              </a:solidFill>
            </a:endParaRPr>
          </a:p>
        </p:txBody>
      </p:sp>
      <p:sp>
        <p:nvSpPr>
          <p:cNvPr id="6" name="Title 1"/>
          <p:cNvSpPr txBox="1">
            <a:spLocks/>
          </p:cNvSpPr>
          <p:nvPr/>
        </p:nvSpPr>
        <p:spPr bwMode="auto">
          <a:xfrm>
            <a:off x="518002" y="-54852"/>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dirty="0" smtClean="0">
                <a:solidFill>
                  <a:srgbClr val="0070C0"/>
                </a:solidFill>
              </a:rPr>
              <a:t> Initial database already . . . </a:t>
            </a:r>
            <a:endParaRPr lang="en-US" dirty="0">
              <a:solidFill>
                <a:srgbClr val="0070C0"/>
              </a:solidFill>
            </a:endParaRPr>
          </a:p>
        </p:txBody>
      </p:sp>
    </p:spTree>
    <p:extLst>
      <p:ext uri="{BB962C8B-B14F-4D97-AF65-F5344CB8AC3E}">
        <p14:creationId xmlns:p14="http://schemas.microsoft.com/office/powerpoint/2010/main" val="187114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44910</TotalTime>
  <Words>2614</Words>
  <Application>Microsoft Office PowerPoint</Application>
  <PresentationFormat>On-screen Show (4:3)</PresentationFormat>
  <Paragraphs>436</Paragraphs>
  <Slides>49</Slides>
  <Notes>16</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Default Design</vt:lpstr>
      <vt:lpstr>Querying a Million Genomes in less than a millisecond?</vt:lpstr>
      <vt:lpstr>Genome Trends </vt:lpstr>
      <vt:lpstr>Biology today: Data rich but . . .</vt:lpstr>
      <vt:lpstr>Imagine instead research . . .</vt:lpstr>
      <vt:lpstr>Imagine drug discovery  . . .</vt:lpstr>
      <vt:lpstr>Reimagine Medicine. . .</vt:lpstr>
      <vt:lpstr>Biology tomorrow: Interactive analysis?</vt:lpstr>
      <vt:lpstr>PowerPoint Presentation</vt:lpstr>
      <vt:lpstr>PowerPoint Presentation</vt:lpstr>
      <vt:lpstr>But existing systems do not suffice</vt:lpstr>
      <vt:lpstr>So what’s needed for vision?</vt:lpstr>
      <vt:lpstr>Notwithstanding dangers . . .</vt:lpstr>
      <vt:lpstr>Outline</vt:lpstr>
      <vt:lpstr>PowerPoint Presentation</vt:lpstr>
      <vt:lpstr>Sequencing Process</vt:lpstr>
      <vt:lpstr>Calling Variations: SNPs</vt:lpstr>
      <vt:lpstr>Complicated by Probabilistic Inference</vt:lpstr>
      <vt:lpstr>Calling Variations: Deletions</vt:lpstr>
      <vt:lpstr>Multiple Evidence for Deletion</vt:lpstr>
      <vt:lpstr>Other Use cases (in CS speak)</vt:lpstr>
      <vt:lpstr>PowerPoint Presentation</vt:lpstr>
      <vt:lpstr>Argument for GQL and Layering </vt:lpstr>
      <vt:lpstr>Layering today</vt:lpstr>
      <vt:lpstr>Idea 1: Split Evidence and Inference</vt:lpstr>
      <vt:lpstr>Cloud Based Genome Analysis</vt:lpstr>
      <vt:lpstr>GQL Table Schemas</vt:lpstr>
      <vt:lpstr>Idea 2: Make Intervals first class </vt:lpstr>
      <vt:lpstr>Merge Intervals </vt:lpstr>
      <vt:lpstr>Progress so far</vt:lpstr>
      <vt:lpstr>GQL Deletion Script we ran </vt:lpstr>
      <vt:lpstr>Deletion Results</vt:lpstr>
      <vt:lpstr>Probing further using GQL. . .</vt:lpstr>
      <vt:lpstr>PowerPoint Presentation</vt:lpstr>
      <vt:lpstr>PowerPoint Presentation</vt:lpstr>
      <vt:lpstr>Indices, Algorithms</vt:lpstr>
      <vt:lpstr>PowerPoint Presentation</vt:lpstr>
      <vt:lpstr>PowerPoint Presentation</vt:lpstr>
      <vt:lpstr>Deletion Script Again </vt:lpstr>
      <vt:lpstr>Why materialized views help</vt:lpstr>
      <vt:lpstr>Stir in, of course, parallel processing . . </vt:lpstr>
      <vt:lpstr>PowerPoint Presentation</vt:lpstr>
      <vt:lpstr>Idea 4: Use GQL for  Group Inference</vt:lpstr>
      <vt:lpstr>Other Benefits</vt:lpstr>
      <vt:lpstr>Summary</vt:lpstr>
      <vt:lpstr>PowerPoint Presentation</vt:lpstr>
      <vt:lpstr>PowerPoint Presentation</vt:lpstr>
      <vt:lpstr>Thanks</vt:lpstr>
      <vt:lpstr>PowerPoint Presentation</vt:lpstr>
      <vt:lpstr>Why is GQL not SQL</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Cisco Systems, Inc.</dc:creator>
  <cp:lastModifiedBy>George Varghese</cp:lastModifiedBy>
  <cp:revision>129</cp:revision>
  <dcterms:created xsi:type="dcterms:W3CDTF">2011-02-03T21:32:57Z</dcterms:created>
  <dcterms:modified xsi:type="dcterms:W3CDTF">2012-10-24T18:29:53Z</dcterms:modified>
</cp:coreProperties>
</file>